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7" r:id="rId2"/>
    <p:sldId id="332" r:id="rId3"/>
    <p:sldId id="365" r:id="rId4"/>
    <p:sldId id="366" r:id="rId5"/>
    <p:sldId id="367" r:id="rId6"/>
    <p:sldId id="396" r:id="rId7"/>
    <p:sldId id="397" r:id="rId8"/>
    <p:sldId id="398" r:id="rId9"/>
    <p:sldId id="368" r:id="rId10"/>
    <p:sldId id="369" r:id="rId11"/>
    <p:sldId id="371" r:id="rId12"/>
    <p:sldId id="372" r:id="rId13"/>
    <p:sldId id="373" r:id="rId14"/>
    <p:sldId id="374" r:id="rId15"/>
    <p:sldId id="375" r:id="rId16"/>
    <p:sldId id="401" r:id="rId17"/>
    <p:sldId id="402" r:id="rId18"/>
    <p:sldId id="376" r:id="rId19"/>
    <p:sldId id="377" r:id="rId20"/>
    <p:sldId id="403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404" r:id="rId37"/>
    <p:sldId id="405" r:id="rId38"/>
    <p:sldId id="394" r:id="rId39"/>
    <p:sldId id="395" r:id="rId40"/>
    <p:sldId id="363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8" autoAdjust="0"/>
    <p:restoredTop sz="94971" autoAdjust="0"/>
  </p:normalViewPr>
  <p:slideViewPr>
    <p:cSldViewPr>
      <p:cViewPr varScale="1">
        <p:scale>
          <a:sx n="115" d="100"/>
          <a:sy n="115" d="100"/>
        </p:scale>
        <p:origin x="54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4DE7-15B4-6144-AD59-780D931E7DAC}" type="datetimeFigureOut">
              <a:rPr lang="en-US" smtClean="0"/>
              <a:t>17-Jun-15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1498-726C-AD42-95A7-2A48B0AE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17/06/2015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34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17/06/2015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2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17/06/2015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6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17/06/2015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6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17/06/2015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17/06/2015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2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17/06/2015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5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17/06/2015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17/06/2015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6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17/06/2015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7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17/06/2015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1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3BDD-0532-4205-949E-EF1160D84AB5}" type="datetimeFigureOut">
              <a:rPr lang="en-AU" smtClean="0"/>
              <a:t>17/06/2015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1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cybersmart.gov.au/Schools/Teacher%20resources/Upper%20primary/Cybersmart%20Challenge.asp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smart.gov.au/Outreach/Internet%20safety%20awareness%20presentations.aspx" TargetMode="External"/><Relationship Id="rId2" Type="http://schemas.openxmlformats.org/officeDocument/2006/relationships/hyperlink" Target="http://www.cybersmart.gov.au/Outreach/Professional-development-workshop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education.gov.au/cybersafety-school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iptale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2065951"/>
            <a:ext cx="375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Bully Proof your School</a:t>
            </a:r>
            <a:endParaRPr lang="en-AU" sz="2000" dirty="0" smtClean="0"/>
          </a:p>
          <a:p>
            <a:pPr algn="ctr"/>
            <a:r>
              <a:rPr lang="en-AU" sz="2000" dirty="0" smtClean="0"/>
              <a:t>Webinar by Ziptales.com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7614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81539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Activities</a:t>
            </a:r>
            <a:endParaRPr lang="en-US" sz="2400" dirty="0">
              <a:solidFill>
                <a:schemeClr val="accent1"/>
              </a:solidFill>
            </a:endParaRPr>
          </a:p>
          <a:p>
            <a:pPr lvl="0"/>
            <a:endParaRPr lang="en-AU" sz="1600" dirty="0" smtClean="0"/>
          </a:p>
          <a:p>
            <a:pPr lvl="0"/>
            <a:r>
              <a:rPr lang="en-AU" sz="1600" dirty="0" smtClean="0"/>
              <a:t>For </a:t>
            </a:r>
            <a:r>
              <a:rPr lang="en-AU" sz="1600" dirty="0"/>
              <a:t>lower primary students, the </a:t>
            </a:r>
            <a:r>
              <a:rPr lang="en-AU" sz="1600" i="1" dirty="0"/>
              <a:t>Happy Schools</a:t>
            </a:r>
            <a:r>
              <a:rPr lang="en-AU" sz="1600" dirty="0"/>
              <a:t> suite (Ziptales, Developing Library F-2).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9662"/>
            <a:ext cx="4016412" cy="267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39604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accent1"/>
                </a:solidFill>
              </a:rPr>
              <a:t>Activities</a:t>
            </a:r>
            <a:endParaRPr lang="en-AU" sz="2400" dirty="0" smtClean="0"/>
          </a:p>
          <a:p>
            <a:pPr lvl="0"/>
            <a:endParaRPr lang="en-AU" sz="1600" dirty="0"/>
          </a:p>
          <a:p>
            <a:pPr lvl="0"/>
            <a:r>
              <a:rPr lang="en-AU" sz="1600" dirty="0" smtClean="0"/>
              <a:t>Stories </a:t>
            </a:r>
            <a:r>
              <a:rPr lang="en-AU" sz="1600" dirty="0"/>
              <a:t>on Ziptales with bullying themes: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accent6"/>
                </a:solidFill>
              </a:rPr>
              <a:t>Yrs </a:t>
            </a:r>
            <a:r>
              <a:rPr lang="en-AU" sz="1600" b="1" dirty="0" smtClean="0">
                <a:solidFill>
                  <a:schemeClr val="accent6"/>
                </a:solidFill>
              </a:rPr>
              <a:t>1 </a:t>
            </a:r>
            <a:r>
              <a:rPr lang="en-AU" sz="1600" b="1" dirty="0">
                <a:solidFill>
                  <a:schemeClr val="accent6"/>
                </a:solidFill>
              </a:rPr>
              <a:t>- 2: </a:t>
            </a:r>
            <a:r>
              <a:rPr lang="en-AU" sz="1600" i="1" dirty="0"/>
              <a:t>The Billy Goats Gruff</a:t>
            </a:r>
            <a:r>
              <a:rPr lang="en-AU" sz="1600" dirty="0"/>
              <a:t>, </a:t>
            </a:r>
            <a:r>
              <a:rPr lang="en-AU" sz="1600" i="1" dirty="0"/>
              <a:t>The Three Little Pigs</a:t>
            </a:r>
            <a:r>
              <a:rPr lang="en-AU" sz="1600" dirty="0"/>
              <a:t> and </a:t>
            </a:r>
            <a:r>
              <a:rPr lang="en-AU" sz="1600" i="1" dirty="0"/>
              <a:t>Snow White</a:t>
            </a:r>
            <a:r>
              <a:rPr lang="en-AU" sz="1600" dirty="0"/>
              <a:t> </a:t>
            </a:r>
            <a:r>
              <a:rPr lang="en-AU" sz="1600" dirty="0" smtClean="0"/>
              <a:t>(Developing Library F-2).  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accent6"/>
                </a:solidFill>
              </a:rPr>
              <a:t>Yrs 3 &amp; 4: </a:t>
            </a:r>
            <a:r>
              <a:rPr lang="en-AU" sz="1600" i="1" dirty="0"/>
              <a:t>Danny’s New Glasses</a:t>
            </a:r>
            <a:r>
              <a:rPr lang="en-AU" sz="1600" dirty="0"/>
              <a:t>, </a:t>
            </a:r>
            <a:r>
              <a:rPr lang="en-AU" sz="1600" i="1" dirty="0"/>
              <a:t>A Laugh a Day</a:t>
            </a:r>
            <a:r>
              <a:rPr lang="en-AU" sz="1600" dirty="0"/>
              <a:t>, </a:t>
            </a:r>
            <a:r>
              <a:rPr lang="en-AU" sz="1600" i="1" dirty="0"/>
              <a:t>Jamie’s Secret</a:t>
            </a:r>
            <a:r>
              <a:rPr lang="en-AU" sz="1600" dirty="0"/>
              <a:t> and </a:t>
            </a:r>
            <a:r>
              <a:rPr lang="en-AU" sz="1600" i="1" dirty="0"/>
              <a:t>The New Girl</a:t>
            </a:r>
            <a:r>
              <a:rPr lang="en-AU" sz="1600" dirty="0"/>
              <a:t> (People stories).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accent6"/>
                </a:solidFill>
              </a:rPr>
              <a:t>Yrs 5 – 6: </a:t>
            </a:r>
            <a:r>
              <a:rPr lang="en-AU" sz="1600" i="1" dirty="0"/>
              <a:t>The Case of the Fancy Dress Fiend</a:t>
            </a:r>
            <a:r>
              <a:rPr lang="en-AU" sz="1600" dirty="0"/>
              <a:t>, </a:t>
            </a:r>
            <a:r>
              <a:rPr lang="en-AU" sz="1600" i="1" dirty="0"/>
              <a:t>The Case of the Battered Bully</a:t>
            </a:r>
            <a:r>
              <a:rPr lang="en-AU" sz="1600" dirty="0"/>
              <a:t>, </a:t>
            </a:r>
            <a:r>
              <a:rPr lang="en-AU" sz="1600" i="1" dirty="0"/>
              <a:t>The Case of the Crazy Codes</a:t>
            </a:r>
            <a:r>
              <a:rPr lang="en-AU" sz="1600" dirty="0"/>
              <a:t>. (Extending Library 3-6</a:t>
            </a:r>
            <a:r>
              <a:rPr lang="en-AU" sz="1600" dirty="0" smtClean="0"/>
              <a:t>).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509">
            <a:off x="4992156" y="1504964"/>
            <a:ext cx="3484954" cy="24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How common is bullying? 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/>
              <a:t>27</a:t>
            </a:r>
            <a:r>
              <a:rPr lang="en-AU" sz="1600" b="1" dirty="0"/>
              <a:t>% of children between Years 4 and 7</a:t>
            </a:r>
            <a:r>
              <a:rPr lang="en-AU" sz="1600" dirty="0"/>
              <a:t> report being bullied regularly (1 in 4). </a:t>
            </a:r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The </a:t>
            </a:r>
            <a:r>
              <a:rPr lang="en-AU" sz="1600" b="1" dirty="0"/>
              <a:t>peak is at Year 5 </a:t>
            </a:r>
            <a:r>
              <a:rPr lang="en-AU" sz="1600" dirty="0"/>
              <a:t>(32%). </a:t>
            </a:r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In </a:t>
            </a:r>
            <a:r>
              <a:rPr lang="en-AU" sz="1600" dirty="0"/>
              <a:t>most cases (</a:t>
            </a:r>
            <a:r>
              <a:rPr lang="en-AU" sz="1600" b="1" dirty="0"/>
              <a:t>87%</a:t>
            </a:r>
            <a:r>
              <a:rPr lang="en-AU" sz="1600" dirty="0"/>
              <a:t>) other children are witnesses to what is happening. </a:t>
            </a:r>
            <a:endParaRPr lang="en-US" sz="1600" dirty="0"/>
          </a:p>
          <a:p>
            <a:endParaRPr lang="en-AU" sz="1200" i="1" dirty="0" smtClean="0"/>
          </a:p>
          <a:p>
            <a:r>
              <a:rPr lang="en-AU" sz="1200" i="1" dirty="0" smtClean="0"/>
              <a:t>(</a:t>
            </a:r>
            <a:r>
              <a:rPr lang="en-AU" sz="1200" i="1" dirty="0"/>
              <a:t>Source: www.bullyingnoway.gov.au)</a:t>
            </a:r>
            <a:endParaRPr lang="en-US" sz="1200" i="1" dirty="0"/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/>
              <a:t>One in </a:t>
            </a:r>
            <a:r>
              <a:rPr lang="en-AU" sz="1600" b="1" dirty="0"/>
              <a:t>seven </a:t>
            </a:r>
            <a:r>
              <a:rPr lang="en-AU" sz="1600" dirty="0"/>
              <a:t>children have a regular experience of </a:t>
            </a:r>
            <a:r>
              <a:rPr lang="en-AU" sz="1600" dirty="0" smtClean="0"/>
              <a:t>bullying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Consistent rate between 10 </a:t>
            </a:r>
            <a:r>
              <a:rPr lang="en-AU" sz="1600" dirty="0"/>
              <a:t>and 15% of all children being subject to bullying </a:t>
            </a:r>
            <a:r>
              <a:rPr lang="en-AU" sz="1600" b="1" dirty="0"/>
              <a:t>at least once a week. </a:t>
            </a:r>
            <a:endParaRPr lang="en-US" sz="1600" b="1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1200" i="1" dirty="0"/>
              <a:t>(Source: Rigby, Stop the Bullying, ACER)</a:t>
            </a:r>
            <a:endParaRPr lang="en-US" sz="1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22" y="1563638"/>
            <a:ext cx="2873829" cy="25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07003"/>
            <a:ext cx="4896544" cy="3888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Why do bullies bully?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b="1" dirty="0"/>
              <a:t> </a:t>
            </a:r>
            <a:endParaRPr lang="en-US" sz="1600" dirty="0"/>
          </a:p>
          <a:p>
            <a:r>
              <a:rPr lang="en-AU" sz="2400" dirty="0"/>
              <a:t>Damaged </a:t>
            </a:r>
            <a:r>
              <a:rPr lang="en-AU" sz="2400" dirty="0" smtClean="0"/>
              <a:t>individuals? A </a:t>
            </a:r>
            <a:r>
              <a:rPr lang="en-AU" sz="2400" dirty="0"/>
              <a:t>secret feeling of weakness, or envy, or anger? </a:t>
            </a:r>
            <a:endParaRPr lang="en-US" sz="24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1600" dirty="0"/>
              <a:t>The psychology of the typical bully: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/>
              <a:t>Narcissistic</a:t>
            </a:r>
            <a:r>
              <a:rPr lang="en-AU" sz="1600" dirty="0"/>
              <a:t> - they think everything revolves round their own needs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/>
              <a:t>Impulsive</a:t>
            </a:r>
            <a:r>
              <a:rPr lang="en-AU" sz="1600" dirty="0"/>
              <a:t> - they act without thinking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/>
              <a:t>Lacking in empathy</a:t>
            </a:r>
            <a:r>
              <a:rPr lang="en-AU" sz="1600" dirty="0"/>
              <a:t> - they don’t feel bad about hurting others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/>
              <a:t>Aggressive and angry </a:t>
            </a:r>
            <a:r>
              <a:rPr lang="en-AU" sz="1600" dirty="0"/>
              <a:t>- wanting to lash out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1600" dirty="0" smtClean="0"/>
              <a:t> (</a:t>
            </a:r>
            <a:r>
              <a:rPr lang="en-AU" sz="1600" dirty="0"/>
              <a:t>See Anne Vize, </a:t>
            </a:r>
            <a:r>
              <a:rPr lang="en-AU" sz="1600" i="1" dirty="0"/>
              <a:t>Research on Bullying</a:t>
            </a:r>
            <a:r>
              <a:rPr lang="en-AU" sz="1600" dirty="0"/>
              <a:t>, with this webinar) 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53" y="786486"/>
            <a:ext cx="2521563" cy="37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4464496" cy="317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Who are the children bullied? 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b="1" dirty="0"/>
              <a:t> </a:t>
            </a:r>
            <a:endParaRPr lang="en-US" sz="1600" dirty="0"/>
          </a:p>
          <a:p>
            <a:r>
              <a:rPr lang="en-AU" sz="2400" dirty="0"/>
              <a:t>What are the victims 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of </a:t>
            </a:r>
            <a:r>
              <a:rPr lang="en-AU" sz="2400" dirty="0"/>
              <a:t>bullying like?</a:t>
            </a:r>
            <a:endParaRPr lang="en-US" sz="2400" dirty="0"/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They </a:t>
            </a:r>
            <a:r>
              <a:rPr lang="en-AU" sz="1600" dirty="0" smtClean="0"/>
              <a:t>may be</a:t>
            </a:r>
            <a:r>
              <a:rPr lang="en-AU" sz="1600" b="1" dirty="0" smtClean="0"/>
              <a:t> </a:t>
            </a:r>
            <a:r>
              <a:rPr lang="en-AU" sz="1600" b="1" dirty="0"/>
              <a:t>different</a:t>
            </a:r>
            <a:r>
              <a:rPr lang="en-AU" sz="1600" dirty="0"/>
              <a:t> from </a:t>
            </a:r>
            <a:r>
              <a:rPr lang="en-AU" sz="1600" dirty="0" smtClean="0"/>
              <a:t>their peers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They may be </a:t>
            </a:r>
            <a:r>
              <a:rPr lang="en-AU" sz="1600" b="1" dirty="0"/>
              <a:t>anxious and </a:t>
            </a:r>
            <a:r>
              <a:rPr lang="en-AU" sz="1600" b="1" dirty="0" smtClean="0"/>
              <a:t>insecure</a:t>
            </a:r>
            <a:br>
              <a:rPr lang="en-AU" sz="1600" b="1" dirty="0" smtClean="0"/>
            </a:b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They may have </a:t>
            </a:r>
            <a:r>
              <a:rPr lang="en-AU" sz="1600" b="1" dirty="0"/>
              <a:t>low self esteem</a:t>
            </a:r>
            <a:r>
              <a:rPr lang="en-AU" sz="1600" dirty="0"/>
              <a:t> and </a:t>
            </a:r>
            <a:r>
              <a:rPr lang="en-AU" sz="1600" dirty="0" smtClean="0"/>
              <a:t>be lacking in confidence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9582"/>
            <a:ext cx="312078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432048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What are the effects of bullying? 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1600" dirty="0"/>
              <a:t>It is here that we come to the sad part. 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dirty="0" smtClean="0"/>
              <a:t>The </a:t>
            </a:r>
            <a:r>
              <a:rPr lang="en-AU" sz="1600" dirty="0"/>
              <a:t>list is a long one. 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400" dirty="0"/>
              <a:t>Physical problems </a:t>
            </a:r>
            <a:r>
              <a:rPr lang="en-AU" sz="1600" dirty="0" smtClean="0"/>
              <a:t/>
            </a:r>
            <a:br>
              <a:rPr lang="en-AU" sz="1600" dirty="0" smtClean="0"/>
            </a:br>
            <a:endParaRPr lang="en-AU" sz="1600" dirty="0" smtClean="0"/>
          </a:p>
          <a:p>
            <a:pPr lvl="0"/>
            <a:r>
              <a:rPr lang="en-AU" sz="1600" dirty="0" smtClean="0"/>
              <a:t>From </a:t>
            </a:r>
            <a:r>
              <a:rPr lang="en-AU" sz="1600" dirty="0"/>
              <a:t>cuts and bruises, through to stomach or headaches and rashes, loss of appetite, comfort eating, self harm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33" y="1707654"/>
            <a:ext cx="3329995" cy="22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What are the effects of bullying? 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Psychological problems</a:t>
            </a:r>
            <a:r>
              <a:rPr lang="en-AU" sz="1600" dirty="0" smtClean="0"/>
              <a:t/>
            </a:r>
            <a:br>
              <a:rPr lang="en-AU" sz="1600" dirty="0" smtClean="0"/>
            </a:br>
            <a:endParaRPr lang="en-AU" sz="1600" dirty="0" smtClean="0"/>
          </a:p>
          <a:p>
            <a:pPr lvl="0"/>
            <a:r>
              <a:rPr lang="en-AU" sz="1600" dirty="0" smtClean="0"/>
              <a:t>Being </a:t>
            </a:r>
            <a:r>
              <a:rPr lang="en-AU" sz="1600" dirty="0"/>
              <a:t>withdrawn and moody, irritable, aggressive, not wanting to go to school, difficulty sleeping, worrying obsessively, loss of motivation, low self esteem, panic attacks, relationship problems, depression - even suicidal thoughts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33" y="1707654"/>
            <a:ext cx="3329995" cy="22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43204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What are the effects of bullying? 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dirty="0"/>
              <a:t>  </a:t>
            </a: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/>
              <a:t>Problems with </a:t>
            </a:r>
            <a:r>
              <a:rPr lang="en-AU" sz="2400" dirty="0" smtClean="0"/>
              <a:t>study</a:t>
            </a:r>
            <a:br>
              <a:rPr lang="en-AU" sz="2400" dirty="0" smtClean="0"/>
            </a:br>
            <a:endParaRPr lang="en-AU" sz="2400" dirty="0" smtClean="0"/>
          </a:p>
          <a:p>
            <a:pPr lvl="0"/>
            <a:r>
              <a:rPr lang="en-AU" sz="1600" dirty="0" smtClean="0"/>
              <a:t>Impaired </a:t>
            </a:r>
            <a:r>
              <a:rPr lang="en-AU" sz="1600" dirty="0"/>
              <a:t>concentration, decreased performance, and in some cases missing school either by truancy or fake illnesses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33" y="1707654"/>
            <a:ext cx="3329995" cy="22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771550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Bullies have a high incidence of antisocial behaviour (including criminal behaviour - </a:t>
            </a:r>
            <a:r>
              <a:rPr lang="en-AU" sz="1600" b="1" dirty="0"/>
              <a:t>60% in one stud</a:t>
            </a:r>
            <a:r>
              <a:rPr lang="en-AU" sz="1600" dirty="0"/>
              <a:t>y), depression, aggression and other problems.</a:t>
            </a:r>
            <a:endParaRPr lang="en-US" sz="1600" dirty="0"/>
          </a:p>
          <a:p>
            <a:r>
              <a:rPr lang="en-AU" sz="1600" b="1" i="1" dirty="0"/>
              <a:t> </a:t>
            </a:r>
            <a:endParaRPr lang="en-US" sz="1600" dirty="0"/>
          </a:p>
          <a:p>
            <a:r>
              <a:rPr lang="en-AU" sz="2400" b="1" dirty="0">
                <a:solidFill>
                  <a:schemeClr val="accent1"/>
                </a:solidFill>
              </a:rPr>
              <a:t>Activities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i="1" dirty="0"/>
              <a:t>Peter’s Story </a:t>
            </a:r>
            <a:r>
              <a:rPr lang="en-AU" sz="1600" dirty="0"/>
              <a:t>(boy bullying)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i="1" dirty="0"/>
              <a:t>Evita’s Story </a:t>
            </a:r>
            <a:r>
              <a:rPr lang="en-AU" sz="1600" dirty="0"/>
              <a:t>(girl bullying)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i="1" dirty="0"/>
              <a:t>What is bullying?</a:t>
            </a:r>
            <a:endParaRPr lang="en-US" sz="1600" i="1" dirty="0"/>
          </a:p>
        </p:txBody>
      </p:sp>
      <p:pic>
        <p:nvPicPr>
          <p:cNvPr id="3" name="Picture 2" descr="http://kcnawatch.nknews.org/pub/img/pdf_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31590"/>
            <a:ext cx="3219450" cy="318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69976" y="4159051"/>
            <a:ext cx="5724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 smtClean="0">
                <a:solidFill>
                  <a:schemeClr val="accent1"/>
                </a:solidFill>
              </a:rPr>
              <a:t>NOTE:  A link to download these will be sent after the webinar 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1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55526"/>
            <a:ext cx="50405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Does your school have a problem?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b="1" dirty="0"/>
              <a:t> </a:t>
            </a:r>
            <a:endParaRPr lang="en-US" sz="1600" dirty="0"/>
          </a:p>
          <a:p>
            <a:r>
              <a:rPr lang="en-US" sz="1600" dirty="0" smtClean="0"/>
              <a:t>F</a:t>
            </a:r>
            <a:r>
              <a:rPr lang="en-AU" sz="1600" dirty="0" smtClean="0"/>
              <a:t>rom</a:t>
            </a:r>
            <a:r>
              <a:rPr lang="en-AU" sz="1600" b="1" i="1" dirty="0" smtClean="0"/>
              <a:t> Psychology Today</a:t>
            </a:r>
            <a:r>
              <a:rPr lang="en-AU" sz="1600" dirty="0"/>
              <a:t>:</a:t>
            </a:r>
            <a:endParaRPr lang="en-AU" sz="1600" dirty="0" smtClean="0"/>
          </a:p>
          <a:p>
            <a:endParaRPr lang="en-AU" sz="1600" dirty="0"/>
          </a:p>
          <a:p>
            <a:r>
              <a:rPr lang="en-AU" sz="1600" dirty="0" smtClean="0"/>
              <a:t>The </a:t>
            </a:r>
            <a:r>
              <a:rPr lang="en-AU" sz="1600" dirty="0"/>
              <a:t>responses you get from your child's teacher include bland lip service such as:</a:t>
            </a:r>
            <a:endParaRPr lang="en-US" sz="1600" dirty="0"/>
          </a:p>
          <a:p>
            <a:r>
              <a:rPr lang="en-AU" sz="1600" dirty="0"/>
              <a:t>• I didn't see it happening and I can't just take your child's word that it did.</a:t>
            </a:r>
            <a:br>
              <a:rPr lang="en-AU" sz="1600" dirty="0"/>
            </a:br>
            <a:r>
              <a:rPr lang="en-AU" sz="1600" dirty="0"/>
              <a:t>• Kids will be kids, you know. </a:t>
            </a:r>
            <a:br>
              <a:rPr lang="en-AU" sz="1600" dirty="0"/>
            </a:br>
            <a:r>
              <a:rPr lang="en-AU" sz="1600" dirty="0"/>
              <a:t>• This stuff just happens. It'll all blow over soon.</a:t>
            </a:r>
            <a:br>
              <a:rPr lang="en-AU" sz="1600" dirty="0"/>
            </a:br>
            <a:r>
              <a:rPr lang="en-AU" sz="1600" dirty="0"/>
              <a:t>• Your child just needs to have a thicker skin.</a:t>
            </a:r>
            <a:br>
              <a:rPr lang="en-AU" sz="1600" dirty="0"/>
            </a:br>
            <a:r>
              <a:rPr lang="en-AU" sz="1600" dirty="0"/>
              <a:t>• The child you are accusing of bullying is a [great] student … I just can't believe he would do such a thing. Are you sure your child isn't exaggerating?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56" y="1419622"/>
            <a:ext cx="2515376" cy="28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87" y="2139702"/>
            <a:ext cx="13716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99542"/>
            <a:ext cx="76328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The Significance of Bullying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What do the following people have in common?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Woody Allen</a:t>
            </a:r>
          </a:p>
          <a:p>
            <a:r>
              <a:rPr lang="en-US" sz="1600" dirty="0"/>
              <a:t>Roald Dahl</a:t>
            </a:r>
            <a:br>
              <a:rPr lang="en-US" sz="1600" dirty="0"/>
            </a:br>
            <a:r>
              <a:rPr lang="en-US" sz="1600" dirty="0"/>
              <a:t>Walt Disney</a:t>
            </a:r>
          </a:p>
          <a:p>
            <a:r>
              <a:rPr lang="en-US" sz="1600" dirty="0"/>
              <a:t>Mel Gibson</a:t>
            </a:r>
          </a:p>
          <a:p>
            <a:r>
              <a:rPr lang="en-US" sz="1600" dirty="0"/>
              <a:t>Clive James</a:t>
            </a:r>
          </a:p>
          <a:p>
            <a:r>
              <a:rPr lang="en-US" sz="1600" dirty="0"/>
              <a:t>Ruth Park</a:t>
            </a:r>
          </a:p>
          <a:p>
            <a:r>
              <a:rPr lang="en-US" sz="1600" dirty="0"/>
              <a:t>Julia Roberts</a:t>
            </a:r>
          </a:p>
          <a:p>
            <a:r>
              <a:rPr lang="en-US" sz="1600" dirty="0"/>
              <a:t>Steven Spielberg</a:t>
            </a:r>
          </a:p>
          <a:p>
            <a:r>
              <a:rPr lang="en-US" sz="1600" dirty="0"/>
              <a:t>Whitney Houston</a:t>
            </a:r>
          </a:p>
          <a:p>
            <a:r>
              <a:rPr lang="en-US" sz="1600" dirty="0"/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37" y="768861"/>
            <a:ext cx="1501664" cy="1561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5" y="3307359"/>
            <a:ext cx="1949878" cy="1169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42" y="1048529"/>
            <a:ext cx="1201499" cy="1631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79" y="2679579"/>
            <a:ext cx="1216937" cy="1624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08" y="2330592"/>
            <a:ext cx="1944086" cy="12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55526"/>
            <a:ext cx="525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Does your school have a problem?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b="1" dirty="0"/>
              <a:t> </a:t>
            </a:r>
            <a:endParaRPr lang="en-US" sz="1600" dirty="0"/>
          </a:p>
          <a:p>
            <a:r>
              <a:rPr lang="en-AU" sz="1600" b="1" i="1" dirty="0"/>
              <a:t>Psychology Today</a:t>
            </a:r>
            <a:r>
              <a:rPr lang="en-AU" sz="1600" dirty="0"/>
              <a:t> </a:t>
            </a:r>
            <a:r>
              <a:rPr lang="en-AU" sz="1600" dirty="0" smtClean="0"/>
              <a:t>(</a:t>
            </a:r>
            <a:r>
              <a:rPr lang="en-AU" sz="1600" dirty="0" err="1" smtClean="0"/>
              <a:t>cont</a:t>
            </a:r>
            <a:r>
              <a:rPr lang="en-AU" sz="1600" dirty="0" smtClean="0"/>
              <a:t>) </a:t>
            </a:r>
          </a:p>
          <a:p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Parents whose children have experienced </a:t>
            </a:r>
            <a:r>
              <a:rPr lang="en-AU" sz="1600" dirty="0" smtClean="0"/>
              <a:t>bullying … </a:t>
            </a:r>
            <a:r>
              <a:rPr lang="en-AU" sz="1600" dirty="0"/>
              <a:t>share this common experience of having their concerns downplayed by the very adults who are charged with keeping schoolchildren safe…</a:t>
            </a:r>
            <a:br>
              <a:rPr lang="en-AU" sz="1600" dirty="0"/>
            </a:b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Bullying is missed </a:t>
            </a:r>
            <a:r>
              <a:rPr lang="en-AU" sz="1600" b="1" dirty="0"/>
              <a:t>by adults 96% </a:t>
            </a:r>
            <a:r>
              <a:rPr lang="en-AU" sz="1600" dirty="0"/>
              <a:t>of the </a:t>
            </a:r>
            <a:r>
              <a:rPr lang="en-AU" sz="1600" dirty="0" smtClean="0"/>
              <a:t>time!</a:t>
            </a:r>
            <a:r>
              <a:rPr lang="en-AU" sz="1600" dirty="0"/>
              <a:t/>
            </a:r>
            <a:br>
              <a:rPr lang="en-AU" sz="1600" dirty="0"/>
            </a:b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When classroom teachers tell concerned parents that they are not aware of bullying incidents taking place in their classroom, they are usually quite accurate.</a:t>
            </a:r>
            <a:br>
              <a:rPr lang="en-AU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AU" sz="1200" dirty="0" smtClean="0"/>
              <a:t>Signe </a:t>
            </a:r>
            <a:r>
              <a:rPr lang="en-AU" sz="1200" dirty="0"/>
              <a:t>Whitson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56" y="1419622"/>
            <a:ext cx="2515376" cy="28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Activities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i="1" dirty="0"/>
              <a:t>Student survey</a:t>
            </a:r>
            <a:endParaRPr lang="en-US" sz="160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i="1" dirty="0"/>
              <a:t>Where is it? </a:t>
            </a:r>
            <a:endParaRPr lang="en-US" sz="160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i="1" dirty="0"/>
              <a:t>What would you do?</a:t>
            </a:r>
            <a:endParaRPr lang="en-US" sz="1600" i="1" dirty="0"/>
          </a:p>
        </p:txBody>
      </p:sp>
      <p:pic>
        <p:nvPicPr>
          <p:cNvPr id="3" name="Picture 2" descr="http://kcnawatch.nknews.org/pub/img/pdf_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31590"/>
            <a:ext cx="3219450" cy="318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69976" y="4159051"/>
            <a:ext cx="5724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 smtClean="0">
                <a:solidFill>
                  <a:schemeClr val="accent1"/>
                </a:solidFill>
              </a:rPr>
              <a:t>NOTE:  A link to download these will be sent after the webinar 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Possible remedies to bullying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b="1" dirty="0"/>
              <a:t> </a:t>
            </a:r>
            <a:endParaRPr lang="en-US" sz="1600" dirty="0"/>
          </a:p>
          <a:p>
            <a:r>
              <a:rPr lang="en-AU" sz="1600" dirty="0"/>
              <a:t>Our research paper mentions the following methods: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 Restorative Justice Approach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 Friendly Schools and Families Approach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 No Blame Approach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 Method of Shared Concern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 Support Group Approach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 Peer Mediators Approach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43557"/>
            <a:ext cx="2664296" cy="36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06623"/>
            <a:ext cx="55446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The Method of Shared Concern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800" b="1" dirty="0"/>
              <a:t/>
            </a:r>
            <a:br>
              <a:rPr lang="en-AU" sz="800" b="1" dirty="0"/>
            </a:br>
            <a:r>
              <a:rPr lang="en-AU" sz="1600" dirty="0" smtClean="0"/>
              <a:t>Developed </a:t>
            </a:r>
            <a:r>
              <a:rPr lang="en-AU" sz="1600" dirty="0"/>
              <a:t>by Dr Anatol Pikas - a ‘no blame’ approach. 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2200" b="1" dirty="0"/>
              <a:t>Stage 1: </a:t>
            </a:r>
            <a:endParaRPr lang="en-AU" sz="2200" b="1" dirty="0" smtClean="0"/>
          </a:p>
          <a:p>
            <a:r>
              <a:rPr lang="en-AU" sz="1600" dirty="0" smtClean="0"/>
              <a:t>The </a:t>
            </a:r>
            <a:r>
              <a:rPr lang="en-AU" sz="1600" dirty="0"/>
              <a:t>teacher/counsellor gets the child who has been bullying (Z) in for a ‘chat’ - confronting him/her with the ‘problem’ that X is not happy. How can Z help change the situation for X? 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2200" b="1" dirty="0"/>
              <a:t>Stage 2: </a:t>
            </a:r>
            <a:endParaRPr lang="en-AU" sz="2200" b="1" dirty="0" smtClean="0"/>
          </a:p>
          <a:p>
            <a:r>
              <a:rPr lang="en-AU" sz="1600" dirty="0" smtClean="0"/>
              <a:t>How </a:t>
            </a:r>
            <a:r>
              <a:rPr lang="en-AU" sz="1600" dirty="0"/>
              <a:t>has Z handled the challenge - is X feeling better? 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2200" b="1" dirty="0"/>
              <a:t>Stage 3: </a:t>
            </a:r>
            <a:endParaRPr lang="en-AU" sz="2200" b="1" dirty="0" smtClean="0"/>
          </a:p>
          <a:p>
            <a:r>
              <a:rPr lang="en-AU" sz="1600" dirty="0" smtClean="0"/>
              <a:t>All </a:t>
            </a:r>
            <a:r>
              <a:rPr lang="en-AU" sz="1600" dirty="0"/>
              <a:t>the children - Z, X and Z’s support group.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27734"/>
            <a:ext cx="3159205" cy="225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6229"/>
            <a:ext cx="44644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The Support Group Approach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800" b="1" dirty="0"/>
              <a:t> </a:t>
            </a:r>
            <a:endParaRPr lang="en-US" sz="800" dirty="0"/>
          </a:p>
          <a:p>
            <a:r>
              <a:rPr lang="en-AU" sz="1600" dirty="0"/>
              <a:t>Barbara Maines and George Robinson - also a non-punitive approach. 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2200" b="1" dirty="0"/>
              <a:t>Step 1</a:t>
            </a:r>
            <a:r>
              <a:rPr lang="en-AU" sz="2200" dirty="0"/>
              <a:t> </a:t>
            </a:r>
            <a:r>
              <a:rPr lang="en-AU" sz="1600" dirty="0"/>
              <a:t>Fact finding - X is interviewed by the teacher/counsellor to find out what has been happening and who is involved. 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2200" b="1" dirty="0"/>
              <a:t>Step 2</a:t>
            </a:r>
            <a:r>
              <a:rPr lang="en-AU" sz="2200" dirty="0"/>
              <a:t> </a:t>
            </a:r>
            <a:r>
              <a:rPr lang="en-AU" sz="1600" dirty="0"/>
              <a:t>Support group discussions - X, Z, Z’s allies and some bystanders. No one is labelled or blamed. But X is not happy. How can we help X? 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2200" b="1" dirty="0"/>
              <a:t>Step 3</a:t>
            </a:r>
            <a:r>
              <a:rPr lang="en-AU" sz="2200" dirty="0"/>
              <a:t> </a:t>
            </a:r>
            <a:r>
              <a:rPr lang="en-AU" sz="1600" dirty="0"/>
              <a:t>Review - a week later, there is a check to see if things have improved.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99" y="1275606"/>
            <a:ext cx="3334549" cy="287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55526"/>
            <a:ext cx="47525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Mediation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b="1" dirty="0"/>
              <a:t> </a:t>
            </a:r>
            <a:endParaRPr lang="en-US" sz="1600" dirty="0"/>
          </a:p>
          <a:p>
            <a:r>
              <a:rPr lang="en-AU" sz="1600" dirty="0" smtClean="0"/>
              <a:t>NB: If </a:t>
            </a:r>
            <a:r>
              <a:rPr lang="en-AU" sz="1600" dirty="0"/>
              <a:t>there is a radical </a:t>
            </a:r>
            <a:r>
              <a:rPr lang="en-AU" sz="1600" i="1" dirty="0" smtClean="0"/>
              <a:t>imbalance </a:t>
            </a:r>
            <a:r>
              <a:rPr lang="en-AU" sz="1600" dirty="0" smtClean="0"/>
              <a:t>in the power relationship, </a:t>
            </a:r>
            <a:r>
              <a:rPr lang="en-AU" sz="1600" dirty="0"/>
              <a:t>and the victim is liable to be intimidated by the bully, </a:t>
            </a:r>
            <a:r>
              <a:rPr lang="en-AU" sz="1600" dirty="0" smtClean="0"/>
              <a:t>this technique </a:t>
            </a:r>
            <a:r>
              <a:rPr lang="en-AU" sz="1600" b="1" i="1" dirty="0"/>
              <a:t>may not</a:t>
            </a:r>
            <a:r>
              <a:rPr lang="en-AU" sz="1600" dirty="0"/>
              <a:t> be a good idea. 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1600" dirty="0"/>
              <a:t>Each party (Z and X) is able to speak without interruption. </a:t>
            </a:r>
            <a:r>
              <a:rPr lang="en-AU" sz="1600" dirty="0" smtClean="0"/>
              <a:t>Then </a:t>
            </a:r>
            <a:r>
              <a:rPr lang="en-AU" sz="1600" dirty="0"/>
              <a:t>Z repeats what X has said. Then X repeats what Z has said. No comments or judgements are made or allowed. The two parties then talk about feelings - how X felt - and Z repeats this - how Z felt - and X repeats this. Finally, the discussion moves on to possible solutions. At the end, both agree on what will happen.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7614"/>
            <a:ext cx="2971706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1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Activities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i="1" dirty="0"/>
              <a:t>Managing Students’ Responses to Bullying</a:t>
            </a:r>
            <a:endParaRPr lang="en-US" sz="160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i="1" dirty="0"/>
              <a:t>Research into Bullying</a:t>
            </a:r>
            <a:endParaRPr lang="en-US" sz="160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i="1" dirty="0"/>
              <a:t>An expert opinion</a:t>
            </a:r>
            <a:r>
              <a:rPr lang="en-AU" sz="1600" dirty="0"/>
              <a:t> - a short 6 minute video by Dr Simone Heeney</a:t>
            </a:r>
            <a:endParaRPr lang="en-US" sz="1600" dirty="0"/>
          </a:p>
        </p:txBody>
      </p:sp>
      <p:pic>
        <p:nvPicPr>
          <p:cNvPr id="3" name="Picture 2" descr="http://kcnawatch.nknews.org/pub/img/pdf_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31590"/>
            <a:ext cx="3219450" cy="318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9976" y="4159051"/>
            <a:ext cx="5724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 smtClean="0">
                <a:solidFill>
                  <a:schemeClr val="accent1"/>
                </a:solidFill>
              </a:rPr>
              <a:t>NOTE:  A link to download these will be sent after the webinar 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6328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Recruiting the bystanders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b="1" dirty="0"/>
              <a:t> </a:t>
            </a:r>
            <a:endParaRPr lang="en-US" sz="1600" dirty="0"/>
          </a:p>
          <a:p>
            <a:r>
              <a:rPr lang="en-AU" sz="1600" dirty="0"/>
              <a:t>Why don’t the other children intervene and stop the bullying? They won’t act if: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They feel it’s none of their business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They feel it’s someone else’s job 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dirty="0" smtClean="0"/>
              <a:t>(</a:t>
            </a:r>
            <a:r>
              <a:rPr lang="en-AU" sz="1600" dirty="0"/>
              <a:t>the teachers)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They think they might make matters worse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They feel nothing for the victim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They don’t know what to do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They are scared of the </a:t>
            </a:r>
            <a:r>
              <a:rPr lang="en-AU" sz="1600" dirty="0" smtClean="0"/>
              <a:t>bully.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23678"/>
            <a:ext cx="378197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7534"/>
            <a:ext cx="76328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However, they </a:t>
            </a:r>
            <a:r>
              <a:rPr lang="en-AU" sz="2400" b="1" i="1" dirty="0"/>
              <a:t>will</a:t>
            </a:r>
            <a:r>
              <a:rPr lang="en-AU" sz="2400" dirty="0"/>
              <a:t> act if:</a:t>
            </a:r>
            <a:endParaRPr lang="en-US" sz="2400" dirty="0"/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They feel responsible in some way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They feel empathy for the victim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They are convinced their action is the right one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They have a specifically designed task which they have </a:t>
            </a:r>
            <a:r>
              <a:rPr lang="en-AU" sz="1600" dirty="0" smtClean="0"/>
              <a:t>practised.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83718"/>
            <a:ext cx="2812793" cy="24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Various responses are possible: </a:t>
            </a:r>
            <a:endParaRPr lang="en-US" sz="2400" dirty="0"/>
          </a:p>
          <a:p>
            <a:r>
              <a:rPr lang="en-AU" sz="1600" dirty="0"/>
              <a:t> </a:t>
            </a:r>
            <a:endParaRPr lang="en-US" sz="1600" dirty="0"/>
          </a:p>
          <a:p>
            <a:pPr lvl="0"/>
            <a:r>
              <a:rPr lang="en-AU" sz="1600" b="1" dirty="0">
                <a:solidFill>
                  <a:schemeClr val="accent1"/>
                </a:solidFill>
              </a:rPr>
              <a:t>Heroic responses </a:t>
            </a:r>
            <a:r>
              <a:rPr lang="en-AU" sz="1600" dirty="0" smtClean="0">
                <a:solidFill>
                  <a:schemeClr val="accent1"/>
                </a:solidFill>
              </a:rPr>
              <a:t>– 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dirty="0" smtClean="0"/>
              <a:t>	“</a:t>
            </a:r>
            <a:r>
              <a:rPr lang="en-AU" sz="1600" dirty="0"/>
              <a:t>I’ll stick up for him and tell the bully to get lost</a:t>
            </a:r>
            <a:r>
              <a:rPr lang="en-AU" sz="1600" dirty="0" smtClean="0"/>
              <a:t>!”</a:t>
            </a:r>
            <a:br>
              <a:rPr lang="en-AU" sz="1600" dirty="0" smtClean="0"/>
            </a:br>
            <a:endParaRPr lang="en-US" sz="1600" dirty="0"/>
          </a:p>
          <a:p>
            <a:pPr lvl="0"/>
            <a:r>
              <a:rPr lang="en-AU" sz="1600" b="1" dirty="0" smtClean="0">
                <a:solidFill>
                  <a:schemeClr val="accent1"/>
                </a:solidFill>
              </a:rPr>
              <a:t/>
            </a:r>
            <a:br>
              <a:rPr lang="en-AU" sz="1600" b="1" dirty="0" smtClean="0">
                <a:solidFill>
                  <a:schemeClr val="accent1"/>
                </a:solidFill>
              </a:rPr>
            </a:br>
            <a:r>
              <a:rPr lang="en-AU" sz="1600" b="1" dirty="0" smtClean="0">
                <a:solidFill>
                  <a:schemeClr val="accent1"/>
                </a:solidFill>
              </a:rPr>
              <a:t>Compassionate </a:t>
            </a:r>
            <a:r>
              <a:rPr lang="en-AU" sz="1600" b="1" dirty="0">
                <a:solidFill>
                  <a:schemeClr val="accent1"/>
                </a:solidFill>
              </a:rPr>
              <a:t>responses </a:t>
            </a:r>
            <a:r>
              <a:rPr lang="en-AU" sz="1600" dirty="0" smtClean="0">
                <a:solidFill>
                  <a:schemeClr val="accent1"/>
                </a:solidFill>
              </a:rPr>
              <a:t>– 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dirty="0" smtClean="0"/>
              <a:t>	“</a:t>
            </a:r>
            <a:r>
              <a:rPr lang="en-AU" sz="1600" dirty="0"/>
              <a:t>I’ll tell her afterwards not to worry and that she’s a lovely person</a:t>
            </a:r>
            <a:r>
              <a:rPr lang="en-AU" sz="1600" dirty="0" smtClean="0"/>
              <a:t>.”</a:t>
            </a:r>
            <a:endParaRPr lang="en-US" sz="1600" dirty="0"/>
          </a:p>
          <a:p>
            <a:pPr lvl="0"/>
            <a:r>
              <a:rPr lang="en-AU" sz="1600" b="1" dirty="0" smtClean="0">
                <a:solidFill>
                  <a:schemeClr val="accent1"/>
                </a:solidFill>
              </a:rPr>
              <a:t/>
            </a:r>
            <a:br>
              <a:rPr lang="en-AU" sz="1600" b="1" dirty="0" smtClean="0">
                <a:solidFill>
                  <a:schemeClr val="accent1"/>
                </a:solidFill>
              </a:rPr>
            </a:br>
            <a:r>
              <a:rPr lang="en-AU" sz="1600" b="1" dirty="0" smtClean="0">
                <a:solidFill>
                  <a:schemeClr val="accent1"/>
                </a:solidFill>
              </a:rPr>
              <a:t/>
            </a:r>
            <a:br>
              <a:rPr lang="en-AU" sz="1600" b="1" dirty="0" smtClean="0">
                <a:solidFill>
                  <a:schemeClr val="accent1"/>
                </a:solidFill>
              </a:rPr>
            </a:br>
            <a:r>
              <a:rPr lang="en-AU" sz="1600" b="1" dirty="0" smtClean="0">
                <a:solidFill>
                  <a:schemeClr val="accent1"/>
                </a:solidFill>
              </a:rPr>
              <a:t>Realistic </a:t>
            </a:r>
            <a:r>
              <a:rPr lang="en-AU" sz="1600" b="1" dirty="0">
                <a:solidFill>
                  <a:schemeClr val="accent1"/>
                </a:solidFill>
              </a:rPr>
              <a:t>responses </a:t>
            </a:r>
            <a:r>
              <a:rPr lang="en-AU" sz="1600" dirty="0" smtClean="0">
                <a:solidFill>
                  <a:schemeClr val="accent1"/>
                </a:solidFill>
              </a:rPr>
              <a:t>– 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dirty="0" smtClean="0"/>
              <a:t>	“</a:t>
            </a:r>
            <a:r>
              <a:rPr lang="en-AU" sz="1600" dirty="0"/>
              <a:t>I’ll go and get a teacher</a:t>
            </a:r>
            <a:r>
              <a:rPr lang="en-AU" sz="1600" dirty="0" smtClean="0"/>
              <a:t>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014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That’s right - they were all bullied at school. 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One in five children </a:t>
            </a:r>
            <a:r>
              <a:rPr lang="en-US" sz="1600" dirty="0"/>
              <a:t>- world wide - are bullied on a regular basis. 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238">
            <a:off x="4153499" y="1707651"/>
            <a:ext cx="3556772" cy="2798365"/>
          </a:xfrm>
          <a:prstGeom prst="rect">
            <a:avLst/>
          </a:prstGeom>
        </p:spPr>
      </p:pic>
      <p:pic>
        <p:nvPicPr>
          <p:cNvPr id="18434" name="Picture 2" descr="https://www.goodcompany.com.au/images/charity/One-in-F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7325">
            <a:off x="1894362" y="2425797"/>
            <a:ext cx="2714625" cy="1362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Activities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i="1" dirty="0"/>
              <a:t>The Littlest Monster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i="1" dirty="0"/>
              <a:t>Good Friends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i="1" dirty="0"/>
              <a:t>The Heavy Coat</a:t>
            </a:r>
            <a:endParaRPr lang="en-US" sz="1600" dirty="0"/>
          </a:p>
        </p:txBody>
      </p:sp>
      <p:pic>
        <p:nvPicPr>
          <p:cNvPr id="1026" name="Picture 2" descr="http://kcnawatch.nknews.org/pub/img/pdf_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31590"/>
            <a:ext cx="3219450" cy="318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9976" y="4159051"/>
            <a:ext cx="5724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 smtClean="0">
                <a:solidFill>
                  <a:schemeClr val="accent1"/>
                </a:solidFill>
              </a:rPr>
              <a:t>NOTE:  A link to download these will be sent after the webinar 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203598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A whole school </a:t>
            </a:r>
            <a:r>
              <a:rPr lang="en-AU" sz="2400" b="1" dirty="0" smtClean="0">
                <a:solidFill>
                  <a:schemeClr val="accent1"/>
                </a:solidFill>
              </a:rPr>
              <a:t/>
            </a:r>
            <a:br>
              <a:rPr lang="en-AU" sz="2400" b="1" dirty="0" smtClean="0">
                <a:solidFill>
                  <a:schemeClr val="accent1"/>
                </a:solidFill>
              </a:rPr>
            </a:br>
            <a:r>
              <a:rPr lang="en-AU" sz="2400" b="1" dirty="0" smtClean="0">
                <a:solidFill>
                  <a:schemeClr val="accent1"/>
                </a:solidFill>
              </a:rPr>
              <a:t>anti-bullying </a:t>
            </a:r>
            <a:r>
              <a:rPr lang="en-AU" sz="2400" b="1" dirty="0">
                <a:solidFill>
                  <a:schemeClr val="accent1"/>
                </a:solidFill>
              </a:rPr>
              <a:t>policy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b="1" dirty="0"/>
              <a:t> </a:t>
            </a:r>
            <a:endParaRPr lang="en-US" sz="1600" dirty="0"/>
          </a:p>
          <a:p>
            <a:r>
              <a:rPr lang="en-AU" sz="1600" dirty="0"/>
              <a:t>All the research affirms that schools </a:t>
            </a:r>
            <a:r>
              <a:rPr lang="en-AU" sz="1600" b="1" dirty="0"/>
              <a:t>need an antibullying policy. </a:t>
            </a:r>
            <a:endParaRPr lang="en-US" sz="1600" b="1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1600" dirty="0"/>
              <a:t>See the Teacher Resources section of </a:t>
            </a:r>
            <a:r>
              <a:rPr lang="en-AU" sz="1600" b="1" i="1" dirty="0"/>
              <a:t>Happy Schools</a:t>
            </a:r>
            <a:r>
              <a:rPr lang="en-AU" sz="1600" dirty="0"/>
              <a:t> (Ziptales). Use the password ‘staff23’. One of the print outs is </a:t>
            </a:r>
            <a:r>
              <a:rPr lang="en-AU" sz="1600" i="1" dirty="0"/>
              <a:t>A Whole School Policy</a:t>
            </a:r>
            <a:r>
              <a:rPr lang="en-AU" sz="1600" dirty="0"/>
              <a:t>.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31590"/>
            <a:ext cx="2783362" cy="30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321" y="699542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What about cyberbullying?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b="1" dirty="0"/>
              <a:t> </a:t>
            </a:r>
            <a:endParaRPr lang="en-US" sz="1600" dirty="0"/>
          </a:p>
          <a:p>
            <a:r>
              <a:rPr lang="en-AU" sz="1600" dirty="0"/>
              <a:t>It involves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Use of </a:t>
            </a:r>
            <a:r>
              <a:rPr lang="en-AU" sz="1600" b="1" dirty="0"/>
              <a:t>Facebook</a:t>
            </a:r>
            <a:r>
              <a:rPr lang="en-AU" sz="1600" dirty="0"/>
              <a:t>, </a:t>
            </a:r>
            <a:r>
              <a:rPr lang="en-AU" sz="1600" b="1" dirty="0"/>
              <a:t>Instagram</a:t>
            </a:r>
            <a:r>
              <a:rPr lang="en-AU" sz="1600" dirty="0"/>
              <a:t> and other </a:t>
            </a:r>
            <a:r>
              <a:rPr lang="en-AU" sz="1600" b="1" dirty="0"/>
              <a:t>social network sites </a:t>
            </a:r>
            <a:r>
              <a:rPr lang="en-AU" sz="1600" dirty="0"/>
              <a:t>to harass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Use of </a:t>
            </a:r>
            <a:r>
              <a:rPr lang="en-AU" sz="1600" b="1" dirty="0"/>
              <a:t>chat rooms </a:t>
            </a:r>
            <a:r>
              <a:rPr lang="en-AU" sz="1600" dirty="0"/>
              <a:t>to leave nasty messages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/>
              <a:t>Text messaging </a:t>
            </a:r>
            <a:r>
              <a:rPr lang="en-AU" sz="1600" dirty="0"/>
              <a:t>to ‘troll’* others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/>
              <a:t>Email</a:t>
            </a:r>
            <a:r>
              <a:rPr lang="en-AU" sz="1600" dirty="0"/>
              <a:t> to abuse others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Misuse of </a:t>
            </a:r>
            <a:r>
              <a:rPr lang="en-AU" sz="1600" b="1" dirty="0"/>
              <a:t>games</a:t>
            </a:r>
            <a:r>
              <a:rPr lang="en-AU" sz="1600" dirty="0"/>
              <a:t> such as Minecraft, where it is possible to destroy others’ work</a:t>
            </a:r>
            <a:endParaRPr lang="en-US" sz="1600" dirty="0"/>
          </a:p>
          <a:p>
            <a:r>
              <a:rPr lang="en-AU" sz="1600" b="1" dirty="0"/>
              <a:t> </a:t>
            </a:r>
            <a:endParaRPr lang="en-US" sz="1600" dirty="0"/>
          </a:p>
          <a:p>
            <a:r>
              <a:rPr lang="en-AU" sz="1600" dirty="0"/>
              <a:t>and so on. 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23875"/>
            <a:ext cx="2587752" cy="2696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3320" y="4115862"/>
            <a:ext cx="7656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i="1" dirty="0"/>
              <a:t>*Troll: a person who sows discord on the Internet by starting arguments or upsetting people, by posting inflammatory messages … with the deliberate intent of provoking readers into an emotional response.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94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6328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Cyberbullying</a:t>
            </a:r>
            <a:r>
              <a:rPr lang="en-AU" sz="2400" b="1" dirty="0" smtClean="0">
                <a:solidFill>
                  <a:schemeClr val="accent1"/>
                </a:solidFill>
              </a:rPr>
              <a:t>: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It </a:t>
            </a:r>
            <a:r>
              <a:rPr lang="en-AU" sz="1600" dirty="0"/>
              <a:t>can reach a large audience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It can happen 24/7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Bullies can be anonymous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 offensive material can stay up after the bullying is over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It’s very difficult to stop. </a:t>
            </a:r>
            <a:endParaRPr lang="en-US" sz="1600" dirty="0"/>
          </a:p>
          <a:p>
            <a:r>
              <a:rPr lang="en-AU" sz="1600" b="1" dirty="0"/>
              <a:t> 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827584" y="2884756"/>
            <a:ext cx="554461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AU" sz="1600" dirty="0"/>
              <a:t>UK research suggests that up to 70% of children and teens have been victims of online bullying. Up to 5% have engaged in self harm as a result. Some 20% deal with cyberbullying every day!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1600" dirty="0"/>
              <a:t>(Source: www.nobullying.com)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87574"/>
            <a:ext cx="1642297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Suggestions: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Talk carefully about the issue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Ask children for examples of cyberbullying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Talk about the negative impacts of online bullying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Draw up a list of online etiquette for everyone to follow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1600" dirty="0" smtClean="0"/>
              <a:t>We recommend the </a:t>
            </a:r>
            <a:r>
              <a:rPr lang="en-AU" sz="1600" dirty="0"/>
              <a:t>Method of Shared Concern - bringing into the open such behaviour, identifying it as a problem, and asking children to find solutions.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9582"/>
            <a:ext cx="1327991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1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55526"/>
            <a:ext cx="489694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Websites such as Cybersmart have lots of ideas, such as: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1600" b="1" dirty="0"/>
              <a:t>Strategies your school can put in place </a:t>
            </a:r>
            <a:r>
              <a:rPr lang="en-AU" sz="1600" b="1" dirty="0" smtClean="0"/>
              <a:t>now</a:t>
            </a:r>
            <a:br>
              <a:rPr lang="en-AU" sz="1600" b="1" dirty="0" smtClean="0"/>
            </a:br>
            <a:endParaRPr lang="en-US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500" dirty="0"/>
              <a:t>Ensure every student, particularly those at risk, has a staff member they feel connected to, activities they feel a part of and that they feel valued as a member of the school community. </a:t>
            </a:r>
            <a:r>
              <a:rPr lang="en-AU" sz="1500" dirty="0" smtClean="0"/>
              <a:t/>
            </a:r>
            <a:br>
              <a:rPr lang="en-AU" sz="1500" dirty="0" smtClean="0"/>
            </a:br>
            <a:endParaRPr lang="en-US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500" dirty="0"/>
              <a:t>Encourage all students to be active bystanders by safely speaking up and telling teachers and other adults if they see or hear of bullying. </a:t>
            </a:r>
            <a:r>
              <a:rPr lang="en-AU" sz="1500" dirty="0" smtClean="0"/>
              <a:t/>
            </a:r>
            <a:br>
              <a:rPr lang="en-AU" sz="1500" dirty="0" smtClean="0"/>
            </a:br>
            <a:endParaRPr lang="en-US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500" dirty="0"/>
              <a:t>Book a </a:t>
            </a:r>
            <a:r>
              <a:rPr lang="en-AU" sz="1500" dirty="0">
                <a:solidFill>
                  <a:srgbClr val="000000"/>
                </a:solidFill>
                <a:hlinkClick r:id="rId2"/>
              </a:rPr>
              <a:t>Cybersmart Hero</a:t>
            </a:r>
            <a:r>
              <a:rPr lang="en-AU" sz="1500" dirty="0">
                <a:solidFill>
                  <a:srgbClr val="000000"/>
                </a:solidFill>
              </a:rPr>
              <a:t> </a:t>
            </a:r>
            <a:r>
              <a:rPr lang="en-AU" sz="1500" dirty="0"/>
              <a:t>activity for upper primary students. The activity provides a live, online cyberbullying scenario which helps students to develop strategies to become effective bystanders. </a:t>
            </a:r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63638"/>
            <a:ext cx="2616691" cy="217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55526"/>
            <a:ext cx="489694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Websites such as Cybersmart have lots of ideas, such as: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1600" b="1" dirty="0" smtClean="0"/>
              <a:t>Strategies your school can put in place now</a:t>
            </a:r>
            <a:endParaRPr lang="en-US" sz="16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500" dirty="0"/>
              <a:t>Book an </a:t>
            </a:r>
            <a:r>
              <a:rPr lang="en-AU" sz="1500" u="sng" dirty="0">
                <a:hlinkClick r:id="rId2"/>
              </a:rPr>
              <a:t>Outreach Professional Development</a:t>
            </a:r>
            <a:r>
              <a:rPr lang="en-AU" sz="1500" dirty="0"/>
              <a:t> workshop for teachers and </a:t>
            </a:r>
            <a:r>
              <a:rPr lang="en-AU" sz="1500" u="sng" dirty="0">
                <a:hlinkClick r:id="rId3"/>
              </a:rPr>
              <a:t>Internet Safety Awareness Presentations</a:t>
            </a:r>
            <a:r>
              <a:rPr lang="en-AU" sz="1500" dirty="0"/>
              <a:t> for students and parents. These are free to all schools. </a:t>
            </a:r>
            <a:r>
              <a:rPr lang="en-AU" sz="1500" dirty="0" smtClean="0"/>
              <a:t/>
            </a:r>
            <a:br>
              <a:rPr lang="en-AU" sz="1500" dirty="0" smtClean="0"/>
            </a:br>
            <a:endParaRPr lang="en-US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500" dirty="0"/>
              <a:t>Implement a cybersafety curriculum using the Cybersmart lesson plans. </a:t>
            </a:r>
            <a:r>
              <a:rPr lang="en-AU" sz="1500" dirty="0" smtClean="0"/>
              <a:t/>
            </a:r>
            <a:br>
              <a:rPr lang="en-AU" sz="1500" dirty="0" smtClean="0"/>
            </a:br>
            <a:endParaRPr lang="en-US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500" dirty="0"/>
              <a:t>View </a:t>
            </a:r>
            <a:r>
              <a:rPr lang="en-AU" sz="1500" i="1" dirty="0"/>
              <a:t>Tagged</a:t>
            </a:r>
            <a:r>
              <a:rPr lang="en-AU" sz="1500" dirty="0"/>
              <a:t>, an award winning locally made short film about cyberbullying and the impact on friendships. It comes with lesson plans and character reflections. </a:t>
            </a:r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63638"/>
            <a:ext cx="2616691" cy="217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55526"/>
            <a:ext cx="4896942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Websites such as Cybersmart have lots of ideas, such as: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1600" b="1" dirty="0" smtClean="0"/>
              <a:t>Strategies your school can put in place now</a:t>
            </a:r>
            <a:endParaRPr lang="en-US" sz="16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500" dirty="0"/>
              <a:t>Refer any student with social, academic or mental health difficulties to students support services. </a:t>
            </a:r>
            <a:endParaRPr lang="en-US" sz="1500" dirty="0"/>
          </a:p>
          <a:p>
            <a:endParaRPr lang="en-AU" sz="1500" dirty="0" smtClean="0"/>
          </a:p>
          <a:p>
            <a:endParaRPr lang="en-AU" sz="1500" dirty="0"/>
          </a:p>
          <a:p>
            <a:endParaRPr lang="en-AU" sz="1500" dirty="0" smtClean="0"/>
          </a:p>
          <a:p>
            <a:r>
              <a:rPr lang="en-AU" sz="1500" dirty="0" smtClean="0"/>
              <a:t>(</a:t>
            </a:r>
            <a:r>
              <a:rPr lang="en-AU" sz="1500" dirty="0"/>
              <a:t>Source: www.cybersmart.gov.au)</a:t>
            </a:r>
            <a:endParaRPr lang="en-US" sz="1500" dirty="0"/>
          </a:p>
          <a:p>
            <a:r>
              <a:rPr lang="en-AU" sz="1500" dirty="0"/>
              <a:t> </a:t>
            </a:r>
            <a:endParaRPr lang="en-US" sz="1500" dirty="0"/>
          </a:p>
          <a:p>
            <a:r>
              <a:rPr lang="en-AU" sz="1500" dirty="0"/>
              <a:t>Other resources are listed at </a:t>
            </a:r>
            <a:r>
              <a:rPr lang="en-AU" sz="1500" u="sng" dirty="0">
                <a:hlinkClick r:id="rId2"/>
              </a:rPr>
              <a:t>https://education.gov.au/cybersafety-schools</a:t>
            </a:r>
            <a:r>
              <a:rPr lang="en-AU" sz="1500" dirty="0"/>
              <a:t>.</a:t>
            </a:r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63638"/>
            <a:ext cx="2616691" cy="217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Remember that </a:t>
            </a:r>
            <a:r>
              <a:rPr lang="en-AU" sz="1600" b="1" dirty="0"/>
              <a:t>Ziptales has a resource called “Happy Schools” </a:t>
            </a:r>
            <a:r>
              <a:rPr lang="en-AU" sz="1600" dirty="0"/>
              <a:t>(Developing Literacy Library).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15566"/>
            <a:ext cx="5081761" cy="338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The stories which relate to bullying are the subject of a special printable extra sheet.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2400" b="1" dirty="0">
                <a:solidFill>
                  <a:schemeClr val="accent1"/>
                </a:solidFill>
              </a:rPr>
              <a:t>Downloadable resources: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pPr lvl="0"/>
            <a:r>
              <a:rPr lang="en-AU" sz="1600" i="1" dirty="0"/>
              <a:t>Peter’s Story </a:t>
            </a:r>
            <a:r>
              <a:rPr lang="en-AU" sz="1600" dirty="0"/>
              <a:t>(boy bullying)</a:t>
            </a:r>
            <a:endParaRPr lang="en-US" sz="1600" dirty="0"/>
          </a:p>
          <a:p>
            <a:pPr lvl="0"/>
            <a:r>
              <a:rPr lang="en-AU" sz="1600" i="1" dirty="0"/>
              <a:t>Evita’s Story </a:t>
            </a:r>
            <a:r>
              <a:rPr lang="en-AU" sz="1600" dirty="0"/>
              <a:t>(girl bullying)</a:t>
            </a:r>
            <a:endParaRPr lang="en-US" sz="1600" dirty="0"/>
          </a:p>
          <a:p>
            <a:pPr lvl="0"/>
            <a:r>
              <a:rPr lang="en-AU" sz="1600" i="1" dirty="0"/>
              <a:t>What is bullying?</a:t>
            </a:r>
            <a:endParaRPr lang="en-US" sz="1600" i="1" dirty="0"/>
          </a:p>
          <a:p>
            <a:pPr lvl="0"/>
            <a:r>
              <a:rPr lang="en-AU" sz="1600" i="1" dirty="0"/>
              <a:t>Student survey</a:t>
            </a:r>
            <a:endParaRPr lang="en-US" sz="1600" i="1" dirty="0"/>
          </a:p>
          <a:p>
            <a:pPr lvl="0"/>
            <a:r>
              <a:rPr lang="en-AU" sz="1600" i="1" dirty="0"/>
              <a:t>Where is it? </a:t>
            </a:r>
            <a:endParaRPr lang="en-US" sz="1600" i="1" dirty="0"/>
          </a:p>
          <a:p>
            <a:pPr lvl="0"/>
            <a:r>
              <a:rPr lang="en-AU" sz="1600" i="1" dirty="0"/>
              <a:t>What would you do</a:t>
            </a:r>
            <a:r>
              <a:rPr lang="en-AU" sz="1600" i="1" dirty="0" smtClean="0"/>
              <a:t>?</a:t>
            </a:r>
            <a:endParaRPr lang="en-US" sz="1600" i="1" dirty="0"/>
          </a:p>
        </p:txBody>
      </p:sp>
      <p:sp>
        <p:nvSpPr>
          <p:cNvPr id="2" name="Rectangle 1"/>
          <p:cNvSpPr/>
          <p:nvPr/>
        </p:nvSpPr>
        <p:spPr>
          <a:xfrm>
            <a:off x="4211960" y="180753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AU" sz="1600" i="1" dirty="0"/>
              <a:t>Managing Students’ Responses to Bullying</a:t>
            </a:r>
            <a:endParaRPr lang="en-US" sz="1600" i="1" dirty="0"/>
          </a:p>
          <a:p>
            <a:pPr lvl="0"/>
            <a:r>
              <a:rPr lang="en-AU" sz="1600" i="1" dirty="0"/>
              <a:t>Research into Bullying</a:t>
            </a:r>
            <a:endParaRPr lang="en-US" sz="1600" i="1" dirty="0"/>
          </a:p>
          <a:p>
            <a:pPr lvl="0"/>
            <a:r>
              <a:rPr lang="en-AU" sz="1600" i="1" dirty="0"/>
              <a:t>An expert opinion</a:t>
            </a:r>
            <a:endParaRPr lang="en-US" sz="1600" i="1" dirty="0"/>
          </a:p>
          <a:p>
            <a:pPr lvl="0"/>
            <a:r>
              <a:rPr lang="en-AU" sz="1600" i="1" dirty="0"/>
              <a:t>The Littlest Monster</a:t>
            </a:r>
            <a:endParaRPr lang="en-US" sz="1600" i="1" dirty="0"/>
          </a:p>
          <a:p>
            <a:pPr lvl="0"/>
            <a:r>
              <a:rPr lang="en-AU" sz="1600" i="1" dirty="0"/>
              <a:t>Good Friends</a:t>
            </a:r>
            <a:endParaRPr lang="en-US" sz="1600" i="1" dirty="0"/>
          </a:p>
          <a:p>
            <a:pPr lvl="0"/>
            <a:r>
              <a:rPr lang="en-AU" sz="1600" i="1" dirty="0"/>
              <a:t>The Heavy Coat</a:t>
            </a:r>
            <a:endParaRPr lang="en-US" sz="1600" i="1" dirty="0"/>
          </a:p>
        </p:txBody>
      </p:sp>
      <p:pic>
        <p:nvPicPr>
          <p:cNvPr id="5" name="Picture 2" descr="http://kcnawatch.nknews.org/pub/img/pdf_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88020"/>
            <a:ext cx="1616302" cy="159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69976" y="4159051"/>
            <a:ext cx="5724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 smtClean="0">
                <a:solidFill>
                  <a:schemeClr val="accent1"/>
                </a:solidFill>
              </a:rPr>
              <a:t>NOTE:  A link to download these will be sent after the webinar 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1"/>
                </a:solidFill>
              </a:rPr>
              <a:t>This seminar covers the following: 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pPr lvl="0"/>
            <a:r>
              <a:rPr lang="en-AU" sz="1600" b="1" dirty="0"/>
              <a:t>What is bullying? </a:t>
            </a:r>
            <a:endParaRPr lang="en-US" sz="1600" dirty="0"/>
          </a:p>
          <a:p>
            <a:pPr lvl="0"/>
            <a:r>
              <a:rPr lang="en-AU" sz="1600" b="1" dirty="0"/>
              <a:t>How common is bullying? </a:t>
            </a:r>
            <a:endParaRPr lang="en-US" sz="1600" dirty="0"/>
          </a:p>
          <a:p>
            <a:pPr lvl="0"/>
            <a:r>
              <a:rPr lang="en-AU" sz="1600" b="1" dirty="0"/>
              <a:t>Why do bullies bully?</a:t>
            </a:r>
            <a:endParaRPr lang="en-US" sz="1600" dirty="0"/>
          </a:p>
          <a:p>
            <a:pPr lvl="0"/>
            <a:r>
              <a:rPr lang="en-AU" sz="1600" b="1" dirty="0"/>
              <a:t>Who are the victims? </a:t>
            </a:r>
            <a:endParaRPr lang="en-US" sz="1600" dirty="0"/>
          </a:p>
          <a:p>
            <a:pPr lvl="0"/>
            <a:r>
              <a:rPr lang="en-AU" sz="1600" b="1" dirty="0"/>
              <a:t>What are the effects of bullying? </a:t>
            </a:r>
            <a:endParaRPr lang="en-US" sz="1600" dirty="0"/>
          </a:p>
          <a:p>
            <a:pPr lvl="0"/>
            <a:r>
              <a:rPr lang="en-AU" sz="1600" b="1" dirty="0"/>
              <a:t>Does your school have a problem?</a:t>
            </a:r>
            <a:endParaRPr lang="en-US" sz="1600" dirty="0"/>
          </a:p>
          <a:p>
            <a:pPr lvl="0"/>
            <a:r>
              <a:rPr lang="en-AU" sz="1600" b="1" dirty="0"/>
              <a:t>Possible remedies to bullying</a:t>
            </a:r>
            <a:endParaRPr lang="en-US" sz="1600" dirty="0"/>
          </a:p>
          <a:p>
            <a:pPr lvl="0"/>
            <a:r>
              <a:rPr lang="en-AU" sz="1600" b="1" dirty="0"/>
              <a:t>Recruiting the bystanders</a:t>
            </a:r>
            <a:endParaRPr lang="en-US" sz="1600" dirty="0"/>
          </a:p>
          <a:p>
            <a:pPr lvl="0"/>
            <a:r>
              <a:rPr lang="en-AU" sz="1600" b="1" dirty="0"/>
              <a:t>A whole school anti-bullying policy</a:t>
            </a:r>
            <a:endParaRPr lang="en-US" sz="1600" dirty="0"/>
          </a:p>
          <a:p>
            <a:pPr lvl="0"/>
            <a:r>
              <a:rPr lang="en-AU" sz="1600" b="1" dirty="0"/>
              <a:t>What about cyberbullying?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03598"/>
            <a:ext cx="4421573" cy="31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9662"/>
            <a:ext cx="7139136" cy="2232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To access Ziptales “Happy Schools” and other resources, </a:t>
            </a:r>
            <a:r>
              <a:rPr lang="en-US" sz="2800" dirty="0" smtClean="0"/>
              <a:t>please go to </a:t>
            </a:r>
            <a:r>
              <a:rPr lang="en-US" sz="2800" dirty="0" smtClean="0">
                <a:hlinkClick r:id="rId2"/>
              </a:rPr>
              <a:t>www.ziptales.com</a:t>
            </a:r>
            <a:r>
              <a:rPr lang="en-US" sz="2800" dirty="0" smtClean="0"/>
              <a:t> and grab a FREE trial today!</a:t>
            </a:r>
          </a:p>
        </p:txBody>
      </p:sp>
    </p:spTree>
    <p:extLst>
      <p:ext uri="{BB962C8B-B14F-4D97-AF65-F5344CB8AC3E}">
        <p14:creationId xmlns:p14="http://schemas.microsoft.com/office/powerpoint/2010/main" val="42086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23678"/>
            <a:ext cx="3816424" cy="2535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9954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What is bullying? 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pPr lvl="0"/>
            <a:r>
              <a:rPr lang="en-AU" sz="4000" dirty="0"/>
              <a:t>Physical </a:t>
            </a:r>
            <a:r>
              <a:rPr lang="en-AU" sz="4000" dirty="0" smtClean="0"/>
              <a:t>bullying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dirty="0" smtClean="0"/>
              <a:t>- </a:t>
            </a:r>
            <a:r>
              <a:rPr lang="en-AU" sz="1600" dirty="0"/>
              <a:t>punching, kicking, pushing, </a:t>
            </a:r>
            <a:r>
              <a:rPr lang="en-AU" sz="1600" dirty="0" smtClean="0"/>
              <a:t>etc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8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What is bullying? 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pPr lvl="0"/>
            <a:r>
              <a:rPr lang="en-AU" sz="4000" dirty="0"/>
              <a:t>Verbal </a:t>
            </a:r>
            <a:r>
              <a:rPr lang="en-AU" sz="4000" dirty="0" smtClean="0"/>
              <a:t>bullying</a:t>
            </a:r>
            <a:br>
              <a:rPr lang="en-AU" sz="4000" dirty="0" smtClean="0"/>
            </a:br>
            <a:r>
              <a:rPr lang="en-AU" sz="1600" dirty="0" smtClean="0"/>
              <a:t>- </a:t>
            </a:r>
            <a:r>
              <a:rPr lang="en-AU" sz="1600" dirty="0"/>
              <a:t>name calling, teasing, </a:t>
            </a:r>
            <a:r>
              <a:rPr lang="en-AU" sz="1600" dirty="0" smtClean="0"/>
              <a:t>racist</a:t>
            </a:r>
            <a:br>
              <a:rPr lang="en-AU" sz="1600" dirty="0" smtClean="0"/>
            </a:br>
            <a:r>
              <a:rPr lang="en-AU" sz="1600" dirty="0" smtClean="0"/>
              <a:t>or </a:t>
            </a:r>
            <a:r>
              <a:rPr lang="en-AU" sz="1600" dirty="0"/>
              <a:t>sexist remarks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75606"/>
            <a:ext cx="3624033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What is bullying? 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pPr lvl="0"/>
            <a:r>
              <a:rPr lang="en-AU" sz="4000" dirty="0"/>
              <a:t>Emotional </a:t>
            </a:r>
            <a:r>
              <a:rPr lang="en-AU" sz="4000" dirty="0" smtClean="0"/>
              <a:t>bullying</a:t>
            </a:r>
            <a:br>
              <a:rPr lang="en-AU" sz="4000" dirty="0" smtClean="0"/>
            </a:br>
            <a:r>
              <a:rPr lang="en-AU" sz="1600" dirty="0" smtClean="0"/>
              <a:t>- </a:t>
            </a:r>
            <a:r>
              <a:rPr lang="en-AU" sz="1600" dirty="0"/>
              <a:t>rumours, exclusion, mockery, etc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9681"/>
            <a:ext cx="2821682" cy="37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What is bullying? 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AU" sz="1600" dirty="0"/>
              <a:t> </a:t>
            </a:r>
            <a:endParaRPr lang="en-US" sz="1600" dirty="0"/>
          </a:p>
          <a:p>
            <a:pPr lvl="0"/>
            <a:r>
              <a:rPr lang="en-AU" sz="4000" dirty="0"/>
              <a:t>Cyber </a:t>
            </a:r>
            <a:r>
              <a:rPr lang="en-AU" sz="4000" dirty="0" smtClean="0"/>
              <a:t>bullying</a:t>
            </a:r>
            <a:br>
              <a:rPr lang="en-AU" sz="4000" dirty="0" smtClean="0"/>
            </a:br>
            <a:r>
              <a:rPr lang="en-AU" sz="1600" dirty="0" smtClean="0"/>
              <a:t>- </a:t>
            </a:r>
            <a:r>
              <a:rPr lang="en-AU" sz="1600" dirty="0"/>
              <a:t>using social media </a:t>
            </a:r>
            <a:r>
              <a:rPr lang="en-AU" sz="1600" dirty="0" smtClean="0"/>
              <a:t>sites,</a:t>
            </a:r>
            <a:br>
              <a:rPr lang="en-AU" sz="1600" dirty="0" smtClean="0"/>
            </a:br>
            <a:r>
              <a:rPr lang="en-AU" sz="1600" dirty="0" smtClean="0"/>
              <a:t>emails </a:t>
            </a:r>
            <a:r>
              <a:rPr lang="en-AU" sz="1600" dirty="0"/>
              <a:t>or texting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15566"/>
            <a:ext cx="3576783" cy="35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15566"/>
            <a:ext cx="4203722" cy="2128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73736"/>
            <a:ext cx="76328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Bullying is not </a:t>
            </a:r>
            <a:r>
              <a:rPr lang="en-AU" sz="4000" dirty="0" smtClean="0"/>
              <a:t/>
            </a:r>
            <a:br>
              <a:rPr lang="en-AU" sz="4000" dirty="0" smtClean="0"/>
            </a:br>
            <a:r>
              <a:rPr lang="en-AU" sz="4000" dirty="0" smtClean="0"/>
              <a:t>quarrelling</a:t>
            </a:r>
            <a:r>
              <a:rPr lang="en-AU" sz="4000" dirty="0"/>
              <a:t>. </a:t>
            </a:r>
            <a:endParaRPr lang="en-US" sz="4000" dirty="0"/>
          </a:p>
          <a:p>
            <a:r>
              <a:rPr lang="en-AU" sz="1600" dirty="0"/>
              <a:t> </a:t>
            </a:r>
            <a:endParaRPr lang="en-US" sz="1600" dirty="0"/>
          </a:p>
          <a:p>
            <a:pPr lvl="0"/>
            <a:r>
              <a:rPr lang="en-AU" sz="1600" dirty="0"/>
              <a:t>It is </a:t>
            </a:r>
            <a:r>
              <a:rPr lang="en-AU" sz="1600" b="1" dirty="0"/>
              <a:t>deliberate</a:t>
            </a:r>
            <a:r>
              <a:rPr lang="en-AU" sz="1600" dirty="0"/>
              <a:t> hurt</a:t>
            </a:r>
            <a:endParaRPr lang="en-US" sz="1600" dirty="0"/>
          </a:p>
          <a:p>
            <a:pPr lvl="0"/>
            <a:r>
              <a:rPr lang="en-AU" sz="1600" dirty="0"/>
              <a:t>It is </a:t>
            </a:r>
            <a:r>
              <a:rPr lang="en-AU" sz="1600" b="1" dirty="0"/>
              <a:t>persistent,</a:t>
            </a:r>
            <a:r>
              <a:rPr lang="en-AU" sz="1600" dirty="0"/>
              <a:t> and</a:t>
            </a:r>
            <a:endParaRPr lang="en-US" sz="1600" dirty="0"/>
          </a:p>
          <a:p>
            <a:pPr lvl="0"/>
            <a:r>
              <a:rPr lang="en-AU" sz="1600" dirty="0"/>
              <a:t>It involves a </a:t>
            </a:r>
            <a:r>
              <a:rPr lang="en-AU" sz="1600" b="1" dirty="0"/>
              <a:t>power imbalance</a:t>
            </a:r>
            <a:r>
              <a:rPr lang="en-AU" sz="1600" dirty="0"/>
              <a:t> 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dirty="0" smtClean="0"/>
              <a:t>between </a:t>
            </a:r>
            <a:r>
              <a:rPr lang="en-AU" sz="1600" dirty="0"/>
              <a:t>the person bullying and 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dirty="0" smtClean="0"/>
              <a:t>the </a:t>
            </a:r>
            <a:r>
              <a:rPr lang="en-AU" sz="1600" dirty="0"/>
              <a:t>person bullied 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151667" y="3266780"/>
            <a:ext cx="511256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i="1" dirty="0" smtClean="0"/>
              <a:t>“Bullying </a:t>
            </a:r>
            <a:r>
              <a:rPr lang="en-AU" b="1" i="1" dirty="0"/>
              <a:t>is repeated oppression, psychological or physical, of a less powerful person by a more powerful person or group of persons</a:t>
            </a:r>
            <a:r>
              <a:rPr lang="en-AU" b="1" i="1" dirty="0" smtClean="0"/>
              <a:t>.”</a:t>
            </a:r>
            <a:endParaRPr lang="en-US" dirty="0"/>
          </a:p>
          <a:p>
            <a:pPr algn="ctr"/>
            <a:r>
              <a:rPr lang="en-AU" dirty="0"/>
              <a:t>(Dr Ken Rigby</a:t>
            </a:r>
            <a:r>
              <a:rPr lang="en-A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18024</TotalTime>
  <Words>509</Words>
  <Application>Microsoft Office PowerPoint</Application>
  <PresentationFormat>On-screen Show (16:9)</PresentationFormat>
  <Paragraphs>280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Steve</cp:lastModifiedBy>
  <cp:revision>153</cp:revision>
  <dcterms:created xsi:type="dcterms:W3CDTF">2014-03-02T23:10:02Z</dcterms:created>
  <dcterms:modified xsi:type="dcterms:W3CDTF">2015-06-17T09:29:38Z</dcterms:modified>
</cp:coreProperties>
</file>