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87" r:id="rId2"/>
    <p:sldId id="362" r:id="rId3"/>
    <p:sldId id="332" r:id="rId4"/>
    <p:sldId id="333" r:id="rId5"/>
    <p:sldId id="334" r:id="rId6"/>
    <p:sldId id="335" r:id="rId7"/>
    <p:sldId id="336" r:id="rId8"/>
    <p:sldId id="337" r:id="rId9"/>
    <p:sldId id="338" r:id="rId10"/>
    <p:sldId id="339" r:id="rId11"/>
    <p:sldId id="340" r:id="rId12"/>
    <p:sldId id="341" r:id="rId13"/>
    <p:sldId id="342" r:id="rId14"/>
    <p:sldId id="343" r:id="rId15"/>
    <p:sldId id="344" r:id="rId16"/>
    <p:sldId id="345" r:id="rId17"/>
    <p:sldId id="346" r:id="rId18"/>
    <p:sldId id="347" r:id="rId19"/>
    <p:sldId id="348" r:id="rId20"/>
    <p:sldId id="349" r:id="rId21"/>
    <p:sldId id="350" r:id="rId22"/>
    <p:sldId id="351" r:id="rId23"/>
    <p:sldId id="352" r:id="rId24"/>
    <p:sldId id="353" r:id="rId25"/>
    <p:sldId id="354" r:id="rId26"/>
    <p:sldId id="355" r:id="rId27"/>
    <p:sldId id="356" r:id="rId28"/>
    <p:sldId id="357" r:id="rId29"/>
    <p:sldId id="358" r:id="rId30"/>
    <p:sldId id="359" r:id="rId31"/>
    <p:sldId id="360" r:id="rId32"/>
    <p:sldId id="307" r:id="rId33"/>
    <p:sldId id="363" r:id="rId34"/>
    <p:sldId id="361" r:id="rId3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18" autoAdjust="0"/>
    <p:restoredTop sz="94971" autoAdjust="0"/>
  </p:normalViewPr>
  <p:slideViewPr>
    <p:cSldViewPr>
      <p:cViewPr varScale="1">
        <p:scale>
          <a:sx n="115" d="100"/>
          <a:sy n="115" d="100"/>
        </p:scale>
        <p:origin x="540" y="108"/>
      </p:cViewPr>
      <p:guideLst>
        <p:guide orient="horz" pos="1620"/>
        <p:guide pos="2880"/>
      </p:guideLst>
    </p:cSldViewPr>
  </p:slideViewPr>
  <p:outlineViewPr>
    <p:cViewPr>
      <p:scale>
        <a:sx n="33" d="100"/>
        <a:sy n="33" d="100"/>
      </p:scale>
      <p:origin x="0" y="137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104DE7-15B4-6144-AD59-780D931E7DAC}" type="datetimeFigureOut">
              <a:rPr lang="en-US" smtClean="0"/>
              <a:t>13-May-15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391498-726C-AD42-95A7-2A48B0AECB19}" type="slidenum">
              <a:rPr lang="en-US" smtClean="0"/>
              <a:t>‹#›</a:t>
            </a:fld>
            <a:endParaRPr lang="en-US"/>
          </a:p>
        </p:txBody>
      </p:sp>
    </p:spTree>
    <p:extLst>
      <p:ext uri="{BB962C8B-B14F-4D97-AF65-F5344CB8AC3E}">
        <p14:creationId xmlns:p14="http://schemas.microsoft.com/office/powerpoint/2010/main" val="226763856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F1EB3BDD-0532-4205-949E-EF1160D84AB5}" type="datetimeFigureOut">
              <a:rPr lang="en-AU" smtClean="0"/>
              <a:t>13/05/2015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14655BF-7B36-48AD-8557-F7CA9FB301B8}" type="slidenum">
              <a:rPr lang="en-AU" smtClean="0"/>
              <a:t>‹#›</a:t>
            </a:fld>
            <a:endParaRPr lang="en-AU"/>
          </a:p>
        </p:txBody>
      </p:sp>
    </p:spTree>
    <p:extLst>
      <p:ext uri="{BB962C8B-B14F-4D97-AF65-F5344CB8AC3E}">
        <p14:creationId xmlns:p14="http://schemas.microsoft.com/office/powerpoint/2010/main" val="381334281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xmlns:p14="http://schemas.microsoft.com/office/powerpoint/2010/mai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F1EB3BDD-0532-4205-949E-EF1160D84AB5}" type="datetimeFigureOut">
              <a:rPr lang="en-AU" smtClean="0"/>
              <a:t>13/05/2015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14655BF-7B36-48AD-8557-F7CA9FB301B8}" type="slidenum">
              <a:rPr lang="en-AU" smtClean="0"/>
              <a:t>‹#›</a:t>
            </a:fld>
            <a:endParaRPr lang="en-AU"/>
          </a:p>
        </p:txBody>
      </p:sp>
    </p:spTree>
    <p:extLst>
      <p:ext uri="{BB962C8B-B14F-4D97-AF65-F5344CB8AC3E}">
        <p14:creationId xmlns:p14="http://schemas.microsoft.com/office/powerpoint/2010/main" val="219829966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xmlns:p14="http://schemas.microsoft.com/office/powerpoint/2010/mai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F1EB3BDD-0532-4205-949E-EF1160D84AB5}" type="datetimeFigureOut">
              <a:rPr lang="en-AU" smtClean="0"/>
              <a:t>13/05/2015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14655BF-7B36-48AD-8557-F7CA9FB301B8}" type="slidenum">
              <a:rPr lang="en-AU" smtClean="0"/>
              <a:t>‹#›</a:t>
            </a:fld>
            <a:endParaRPr lang="en-AU"/>
          </a:p>
        </p:txBody>
      </p:sp>
    </p:spTree>
    <p:extLst>
      <p:ext uri="{BB962C8B-B14F-4D97-AF65-F5344CB8AC3E}">
        <p14:creationId xmlns:p14="http://schemas.microsoft.com/office/powerpoint/2010/main" val="82362003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xmlns:p14="http://schemas.microsoft.com/office/powerpoint/2010/mai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F1EB3BDD-0532-4205-949E-EF1160D84AB5}" type="datetimeFigureOut">
              <a:rPr lang="en-AU" smtClean="0"/>
              <a:t>13/05/2015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14655BF-7B36-48AD-8557-F7CA9FB301B8}" type="slidenum">
              <a:rPr lang="en-AU" smtClean="0"/>
              <a:t>‹#›</a:t>
            </a:fld>
            <a:endParaRPr lang="en-AU"/>
          </a:p>
        </p:txBody>
      </p:sp>
    </p:spTree>
    <p:extLst>
      <p:ext uri="{BB962C8B-B14F-4D97-AF65-F5344CB8AC3E}">
        <p14:creationId xmlns:p14="http://schemas.microsoft.com/office/powerpoint/2010/main" val="285761050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xmlns:p14="http://schemas.microsoft.com/office/powerpoint/2010/mai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EB3BDD-0532-4205-949E-EF1160D84AB5}" type="datetimeFigureOut">
              <a:rPr lang="en-AU" smtClean="0"/>
              <a:t>13/05/2015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14655BF-7B36-48AD-8557-F7CA9FB301B8}" type="slidenum">
              <a:rPr lang="en-AU" smtClean="0"/>
              <a:t>‹#›</a:t>
            </a:fld>
            <a:endParaRPr lang="en-AU"/>
          </a:p>
        </p:txBody>
      </p:sp>
    </p:spTree>
    <p:extLst>
      <p:ext uri="{BB962C8B-B14F-4D97-AF65-F5344CB8AC3E}">
        <p14:creationId xmlns:p14="http://schemas.microsoft.com/office/powerpoint/2010/main" val="4215407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xmlns:p14="http://schemas.microsoft.com/office/powerpoint/2010/mai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F1EB3BDD-0532-4205-949E-EF1160D84AB5}" type="datetimeFigureOut">
              <a:rPr lang="en-AU" smtClean="0"/>
              <a:t>13/05/2015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D14655BF-7B36-48AD-8557-F7CA9FB301B8}" type="slidenum">
              <a:rPr lang="en-AU" smtClean="0"/>
              <a:t>‹#›</a:t>
            </a:fld>
            <a:endParaRPr lang="en-AU"/>
          </a:p>
        </p:txBody>
      </p:sp>
    </p:spTree>
    <p:extLst>
      <p:ext uri="{BB962C8B-B14F-4D97-AF65-F5344CB8AC3E}">
        <p14:creationId xmlns:p14="http://schemas.microsoft.com/office/powerpoint/2010/main" val="151128569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xmlns:p14="http://schemas.microsoft.com/office/powerpoint/2010/mai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F1EB3BDD-0532-4205-949E-EF1160D84AB5}" type="datetimeFigureOut">
              <a:rPr lang="en-AU" smtClean="0"/>
              <a:t>13/05/2015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D14655BF-7B36-48AD-8557-F7CA9FB301B8}" type="slidenum">
              <a:rPr lang="en-AU" smtClean="0"/>
              <a:t>‹#›</a:t>
            </a:fld>
            <a:endParaRPr lang="en-AU"/>
          </a:p>
        </p:txBody>
      </p:sp>
    </p:spTree>
    <p:extLst>
      <p:ext uri="{BB962C8B-B14F-4D97-AF65-F5344CB8AC3E}">
        <p14:creationId xmlns:p14="http://schemas.microsoft.com/office/powerpoint/2010/main" val="80558585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xmlns:p14="http://schemas.microsoft.com/office/powerpoint/2010/mai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F1EB3BDD-0532-4205-949E-EF1160D84AB5}" type="datetimeFigureOut">
              <a:rPr lang="en-AU" smtClean="0"/>
              <a:t>13/05/2015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D14655BF-7B36-48AD-8557-F7CA9FB301B8}" type="slidenum">
              <a:rPr lang="en-AU" smtClean="0"/>
              <a:t>‹#›</a:t>
            </a:fld>
            <a:endParaRPr lang="en-AU"/>
          </a:p>
        </p:txBody>
      </p:sp>
    </p:spTree>
    <p:extLst>
      <p:ext uri="{BB962C8B-B14F-4D97-AF65-F5344CB8AC3E}">
        <p14:creationId xmlns:p14="http://schemas.microsoft.com/office/powerpoint/2010/main" val="36594595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xmlns:p14="http://schemas.microsoft.com/office/powerpoint/2010/mai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EB3BDD-0532-4205-949E-EF1160D84AB5}" type="datetimeFigureOut">
              <a:rPr lang="en-AU" smtClean="0"/>
              <a:t>13/05/2015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D14655BF-7B36-48AD-8557-F7CA9FB301B8}" type="slidenum">
              <a:rPr lang="en-AU" smtClean="0"/>
              <a:t>‹#›</a:t>
            </a:fld>
            <a:endParaRPr lang="en-AU"/>
          </a:p>
        </p:txBody>
      </p:sp>
    </p:spTree>
    <p:extLst>
      <p:ext uri="{BB962C8B-B14F-4D97-AF65-F5344CB8AC3E}">
        <p14:creationId xmlns:p14="http://schemas.microsoft.com/office/powerpoint/2010/main" val="195962885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xmlns:p14="http://schemas.microsoft.com/office/powerpoint/2010/mai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EB3BDD-0532-4205-949E-EF1160D84AB5}" type="datetimeFigureOut">
              <a:rPr lang="en-AU" smtClean="0"/>
              <a:t>13/05/2015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D14655BF-7B36-48AD-8557-F7CA9FB301B8}" type="slidenum">
              <a:rPr lang="en-AU" smtClean="0"/>
              <a:t>‹#›</a:t>
            </a:fld>
            <a:endParaRPr lang="en-AU"/>
          </a:p>
        </p:txBody>
      </p:sp>
    </p:spTree>
    <p:extLst>
      <p:ext uri="{BB962C8B-B14F-4D97-AF65-F5344CB8AC3E}">
        <p14:creationId xmlns:p14="http://schemas.microsoft.com/office/powerpoint/2010/main" val="301579324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xmlns:p14="http://schemas.microsoft.com/office/powerpoint/2010/mai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EB3BDD-0532-4205-949E-EF1160D84AB5}" type="datetimeFigureOut">
              <a:rPr lang="en-AU" smtClean="0"/>
              <a:t>13/05/2015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D14655BF-7B36-48AD-8557-F7CA9FB301B8}" type="slidenum">
              <a:rPr lang="en-AU" smtClean="0"/>
              <a:t>‹#›</a:t>
            </a:fld>
            <a:endParaRPr lang="en-AU"/>
          </a:p>
        </p:txBody>
      </p:sp>
    </p:spTree>
    <p:extLst>
      <p:ext uri="{BB962C8B-B14F-4D97-AF65-F5344CB8AC3E}">
        <p14:creationId xmlns:p14="http://schemas.microsoft.com/office/powerpoint/2010/main" val="207418345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xmlns:p14="http://schemas.microsoft.com/office/powerpoint/2010/mai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EB3BDD-0532-4205-949E-EF1160D84AB5}" type="datetimeFigureOut">
              <a:rPr lang="en-AU" smtClean="0"/>
              <a:t>13/05/2015</a:t>
            </a:fld>
            <a:endParaRPr lang="en-AU"/>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D14655BF-7B36-48AD-8557-F7CA9FB301B8}" type="slidenum">
              <a:rPr lang="en-AU" smtClean="0"/>
              <a:t>‹#›</a:t>
            </a:fld>
            <a:endParaRPr lang="en-AU"/>
          </a:p>
        </p:txBody>
      </p:sp>
    </p:spTree>
    <p:extLst>
      <p:ext uri="{BB962C8B-B14F-4D97-AF65-F5344CB8AC3E}">
        <p14:creationId xmlns:p14="http://schemas.microsoft.com/office/powerpoint/2010/main" val="738108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400">
        <p14:ripple/>
      </p:transition>
    </mc:Choice>
    <mc:Fallback xmlns="">
      <p:transition xmlns:p14="http://schemas.microsoft.com/office/powerpoint/2010/mai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www.ziptales.com/"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www.ziptales.co.u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644008" y="1419622"/>
            <a:ext cx="3758981" cy="2431435"/>
          </a:xfrm>
          <a:prstGeom prst="rect">
            <a:avLst/>
          </a:prstGeom>
          <a:noFill/>
        </p:spPr>
        <p:txBody>
          <a:bodyPr wrap="square" rtlCol="0">
            <a:spAutoFit/>
          </a:bodyPr>
          <a:lstStyle/>
          <a:p>
            <a:pPr algn="ctr"/>
            <a:r>
              <a:rPr lang="en-US" sz="2800" b="1" dirty="0"/>
              <a:t>Fun with Phonics: </a:t>
            </a:r>
            <a:endParaRPr lang="en-US" sz="2800" dirty="0"/>
          </a:p>
          <a:p>
            <a:pPr algn="ctr"/>
            <a:r>
              <a:rPr lang="en-US" sz="2800" b="1" dirty="0"/>
              <a:t>Using literature based activities to build phonological awareness </a:t>
            </a:r>
            <a:endParaRPr lang="en-US" sz="2800" b="1" dirty="0" smtClean="0"/>
          </a:p>
          <a:p>
            <a:pPr algn="ctr"/>
            <a:endParaRPr lang="en-AU" sz="2000" dirty="0" smtClean="0"/>
          </a:p>
          <a:p>
            <a:pPr algn="ctr"/>
            <a:r>
              <a:rPr lang="en-AU" sz="2000" dirty="0" smtClean="0"/>
              <a:t>Webinar </a:t>
            </a:r>
            <a:r>
              <a:rPr lang="en-AU" sz="2000" dirty="0" smtClean="0"/>
              <a:t>by Ziptales.com</a:t>
            </a:r>
            <a:endParaRPr lang="en-US" sz="2000" dirty="0"/>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827584" y="930542"/>
            <a:ext cx="3744416" cy="3101817"/>
          </a:xfrm>
          <a:prstGeom prst="rect">
            <a:avLst/>
          </a:prstGeom>
        </p:spPr>
      </p:pic>
    </p:spTree>
    <p:extLst>
      <p:ext uri="{BB962C8B-B14F-4D97-AF65-F5344CB8AC3E}">
        <p14:creationId xmlns:p14="http://schemas.microsoft.com/office/powerpoint/2010/main" val="234793033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555526"/>
            <a:ext cx="7632848" cy="3046988"/>
          </a:xfrm>
          <a:prstGeom prst="rect">
            <a:avLst/>
          </a:prstGeom>
          <a:noFill/>
        </p:spPr>
        <p:txBody>
          <a:bodyPr wrap="square" rtlCol="0">
            <a:spAutoFit/>
          </a:bodyPr>
          <a:lstStyle/>
          <a:p>
            <a:r>
              <a:rPr lang="en-AU" sz="1600" b="1" dirty="0"/>
              <a:t>Syllabification </a:t>
            </a:r>
            <a:r>
              <a:rPr lang="en-AU" sz="1600" b="1" dirty="0" smtClean="0"/>
              <a:t>Activities:</a:t>
            </a:r>
          </a:p>
          <a:p>
            <a:endParaRPr lang="en-AU" sz="1600" b="1" dirty="0"/>
          </a:p>
          <a:p>
            <a:r>
              <a:rPr lang="en-AU" sz="1600" b="1" dirty="0"/>
              <a:t>Title Tap</a:t>
            </a:r>
            <a:endParaRPr lang="en-US" sz="1600" dirty="0"/>
          </a:p>
          <a:p>
            <a:r>
              <a:rPr lang="en-AU" sz="1600" dirty="0"/>
              <a:t> </a:t>
            </a:r>
            <a:endParaRPr lang="en-US" sz="1600" dirty="0"/>
          </a:p>
          <a:p>
            <a:r>
              <a:rPr lang="en-AU" sz="1600" dirty="0"/>
              <a:t>Locate a hard copy of a fairytale or nursery rhyme anthology </a:t>
            </a:r>
            <a:r>
              <a:rPr lang="en-AU" sz="1600" i="1" dirty="0"/>
              <a:t>or</a:t>
            </a:r>
            <a:r>
              <a:rPr lang="en-AU" sz="1600" dirty="0"/>
              <a:t> use the home pages for the Ziptales Storytime or Timeless Tales. </a:t>
            </a:r>
            <a:endParaRPr lang="en-AU" sz="1600" dirty="0" smtClean="0"/>
          </a:p>
          <a:p>
            <a:endParaRPr lang="en-AU" sz="1600" dirty="0"/>
          </a:p>
          <a:p>
            <a:r>
              <a:rPr lang="en-AU" sz="1600" dirty="0" smtClean="0"/>
              <a:t>Ask </a:t>
            </a:r>
            <a:r>
              <a:rPr lang="en-AU" sz="1600" dirty="0"/>
              <a:t>students to hold their hands flat underneath their chins and count the number of times their mouths tap their hands as they read the title of each story or rhyme (e.g. The – Three – Li – ttle – Pigs). Count the number of syllables in each title identifying the one with the </a:t>
            </a:r>
            <a:r>
              <a:rPr lang="en-AU" sz="1600" u="sng" dirty="0"/>
              <a:t>most</a:t>
            </a:r>
            <a:r>
              <a:rPr lang="en-AU" sz="1600" dirty="0"/>
              <a:t> syllables and the one with the </a:t>
            </a:r>
            <a:r>
              <a:rPr lang="en-AU" sz="1600" u="sng" dirty="0"/>
              <a:t>least</a:t>
            </a:r>
            <a:r>
              <a:rPr lang="en-AU" sz="1600" dirty="0"/>
              <a:t> number of syllables and read these rhymes/stories to the class.</a:t>
            </a:r>
            <a:endParaRPr lang="en-US" sz="1600" dirty="0"/>
          </a:p>
        </p:txBody>
      </p:sp>
      <p:sp>
        <p:nvSpPr>
          <p:cNvPr id="3" name="Rectangle 2"/>
          <p:cNvSpPr/>
          <p:nvPr/>
        </p:nvSpPr>
        <p:spPr>
          <a:xfrm>
            <a:off x="2555776" y="3795886"/>
            <a:ext cx="1400175" cy="7239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AU" sz="2800">
                <a:effectLst/>
                <a:ea typeface="Calibri" panose="020F0502020204030204" pitchFamily="34" charset="0"/>
                <a:cs typeface="Times New Roman" panose="02020603050405020304" pitchFamily="18" charset="0"/>
              </a:rPr>
              <a:t>fall</a:t>
            </a:r>
            <a:endParaRPr lang="en-US" sz="1100">
              <a:effectLst/>
              <a:ea typeface="Calibri" panose="020F0502020204030204" pitchFamily="34" charset="0"/>
              <a:cs typeface="Times New Roman" panose="02020603050405020304" pitchFamily="18" charset="0"/>
            </a:endParaRPr>
          </a:p>
        </p:txBody>
      </p:sp>
      <p:sp>
        <p:nvSpPr>
          <p:cNvPr id="5" name="Rectangle 4"/>
          <p:cNvSpPr/>
          <p:nvPr/>
        </p:nvSpPr>
        <p:spPr>
          <a:xfrm>
            <a:off x="4427984" y="3786361"/>
            <a:ext cx="1362075" cy="7334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AU" sz="2800" dirty="0">
                <a:effectLst/>
                <a:ea typeface="Calibri" panose="020F0502020204030204" pitchFamily="34" charset="0"/>
                <a:cs typeface="Times New Roman" panose="02020603050405020304" pitchFamily="18" charset="0"/>
              </a:rPr>
              <a:t>ing</a:t>
            </a:r>
            <a:endParaRPr lang="en-US" sz="1100" dirty="0">
              <a:effectLst/>
              <a:ea typeface="Calibri" panose="020F0502020204030204" pitchFamily="34" charset="0"/>
              <a:cs typeface="Times New Roman" panose="02020603050405020304" pitchFamily="18" charset="0"/>
            </a:endParaRPr>
          </a:p>
        </p:txBody>
      </p:sp>
      <p:sp>
        <p:nvSpPr>
          <p:cNvPr id="6" name="Rectangle 6"/>
          <p:cNvSpPr>
            <a:spLocks noChangeArrowheads="1"/>
          </p:cNvSpPr>
          <p:nvPr/>
        </p:nvSpPr>
        <p:spPr bwMode="auto">
          <a:xfrm>
            <a:off x="0" y="457200"/>
            <a:ext cx="9144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80812013"/>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25772" y="417014"/>
            <a:ext cx="7773416" cy="1569660"/>
          </a:xfrm>
          <a:prstGeom prst="rect">
            <a:avLst/>
          </a:prstGeom>
          <a:noFill/>
        </p:spPr>
        <p:txBody>
          <a:bodyPr wrap="square" rtlCol="0">
            <a:spAutoFit/>
          </a:bodyPr>
          <a:lstStyle/>
          <a:p>
            <a:r>
              <a:rPr lang="en-AU" sz="1600" b="1" dirty="0"/>
              <a:t>Syllabification </a:t>
            </a:r>
            <a:r>
              <a:rPr lang="en-AU" sz="1600" b="1" dirty="0" smtClean="0"/>
              <a:t>Activities:</a:t>
            </a:r>
          </a:p>
          <a:p>
            <a:endParaRPr lang="en-AU" sz="1600" b="1" dirty="0"/>
          </a:p>
          <a:p>
            <a:r>
              <a:rPr lang="en-AU" sz="1600" b="1" dirty="0"/>
              <a:t>Syllable </a:t>
            </a:r>
            <a:r>
              <a:rPr lang="en-AU" sz="1600" b="1" dirty="0" smtClean="0"/>
              <a:t>Split</a:t>
            </a:r>
            <a:endParaRPr lang="en-US" sz="1600" dirty="0"/>
          </a:p>
          <a:p>
            <a:r>
              <a:rPr lang="en-AU" sz="1600" dirty="0"/>
              <a:t>Use the rhythmic pattern from popular nursery rhymes to clap the syllables as the rhyme is being orally recited. Students then write the words with more than one syllable onto paper and cut each word into individual syllables. For example: </a:t>
            </a:r>
            <a:r>
              <a:rPr lang="en-AU" sz="1600" i="1" dirty="0"/>
              <a:t>Jack and Jill</a:t>
            </a:r>
            <a:endParaRPr lang="en-US" sz="1600" dirty="0"/>
          </a:p>
        </p:txBody>
      </p:sp>
      <p:graphicFrame>
        <p:nvGraphicFramePr>
          <p:cNvPr id="7" name="Table 6"/>
          <p:cNvGraphicFramePr>
            <a:graphicFrameLocks noGrp="1"/>
          </p:cNvGraphicFramePr>
          <p:nvPr>
            <p:extLst>
              <p:ext uri="{D42A27DB-BD31-4B8C-83A1-F6EECF244321}">
                <p14:modId xmlns:p14="http://schemas.microsoft.com/office/powerpoint/2010/main" val="4012645959"/>
              </p:ext>
            </p:extLst>
          </p:nvPr>
        </p:nvGraphicFramePr>
        <p:xfrm>
          <a:off x="2555777" y="2075306"/>
          <a:ext cx="1800199" cy="587058"/>
        </p:xfrm>
        <a:graphic>
          <a:graphicData uri="http://schemas.openxmlformats.org/drawingml/2006/table">
            <a:tbl>
              <a:tblPr firstRow="1" firstCol="1" bandRow="1">
                <a:tableStyleId>{5C22544A-7EE6-4342-B048-85BDC9FD1C3A}</a:tableStyleId>
              </a:tblPr>
              <a:tblGrid>
                <a:gridCol w="1107665"/>
                <a:gridCol w="692534"/>
              </a:tblGrid>
              <a:tr h="505460">
                <a:tc>
                  <a:txBody>
                    <a:bodyPr/>
                    <a:lstStyle/>
                    <a:p>
                      <a:pPr marL="0" marR="0" algn="r">
                        <a:lnSpc>
                          <a:spcPct val="107000"/>
                        </a:lnSpc>
                        <a:spcBef>
                          <a:spcPts val="0"/>
                        </a:spcBef>
                        <a:spcAft>
                          <a:spcPts val="0"/>
                        </a:spcAft>
                        <a:tabLst>
                          <a:tab pos="504825" algn="l"/>
                        </a:tabLst>
                      </a:pPr>
                      <a:r>
                        <a:rPr lang="en-AU" sz="3600" dirty="0">
                          <a:effectLst/>
                        </a:rPr>
                        <a:t>wa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AU" sz="3600" dirty="0">
                          <a:effectLst/>
                        </a:rPr>
                        <a:t>ter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2300135472"/>
              </p:ext>
            </p:extLst>
          </p:nvPr>
        </p:nvGraphicFramePr>
        <p:xfrm>
          <a:off x="3059832" y="2696966"/>
          <a:ext cx="2232248" cy="587058"/>
        </p:xfrm>
        <a:graphic>
          <a:graphicData uri="http://schemas.openxmlformats.org/drawingml/2006/table">
            <a:tbl>
              <a:tblPr firstRow="1" firstCol="1" bandRow="1">
                <a:tableStyleId>{5C22544A-7EE6-4342-B048-85BDC9FD1C3A}</a:tableStyleId>
              </a:tblPr>
              <a:tblGrid>
                <a:gridCol w="1373504"/>
                <a:gridCol w="858744"/>
              </a:tblGrid>
              <a:tr h="505460">
                <a:tc>
                  <a:txBody>
                    <a:bodyPr/>
                    <a:lstStyle/>
                    <a:p>
                      <a:pPr marL="0" marR="0" algn="r">
                        <a:lnSpc>
                          <a:spcPct val="107000"/>
                        </a:lnSpc>
                        <a:spcBef>
                          <a:spcPts val="0"/>
                        </a:spcBef>
                        <a:spcAft>
                          <a:spcPts val="0"/>
                        </a:spcAft>
                        <a:tabLst>
                          <a:tab pos="504825" algn="l"/>
                        </a:tabLst>
                      </a:pPr>
                      <a:r>
                        <a:rPr lang="en-AU" sz="3600" dirty="0">
                          <a:effectLst/>
                        </a:rPr>
                        <a:t>pa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AU" sz="3600" dirty="0">
                          <a:effectLst/>
                        </a:rPr>
                        <a:t>per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700633636"/>
              </p:ext>
            </p:extLst>
          </p:nvPr>
        </p:nvGraphicFramePr>
        <p:xfrm>
          <a:off x="4139952" y="3309105"/>
          <a:ext cx="2452350" cy="587058"/>
        </p:xfrm>
        <a:graphic>
          <a:graphicData uri="http://schemas.openxmlformats.org/drawingml/2006/table">
            <a:tbl>
              <a:tblPr firstRow="1" firstCol="1" bandRow="1">
                <a:tableStyleId>{5C22544A-7EE6-4342-B048-85BDC9FD1C3A}</a:tableStyleId>
              </a:tblPr>
              <a:tblGrid>
                <a:gridCol w="1090788"/>
                <a:gridCol w="436161"/>
                <a:gridCol w="925401"/>
              </a:tblGrid>
              <a:tr h="0">
                <a:tc>
                  <a:txBody>
                    <a:bodyPr/>
                    <a:lstStyle/>
                    <a:p>
                      <a:pPr marL="0" marR="0">
                        <a:lnSpc>
                          <a:spcPct val="107000"/>
                        </a:lnSpc>
                        <a:spcBef>
                          <a:spcPts val="0"/>
                        </a:spcBef>
                        <a:spcAft>
                          <a:spcPts val="0"/>
                        </a:spcAft>
                      </a:pPr>
                      <a:r>
                        <a:rPr lang="en-AU" sz="3600" dirty="0">
                          <a:effectLst/>
                        </a:rPr>
                        <a:t>  vin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AU" sz="3600">
                          <a:effectLst/>
                        </a:rPr>
                        <a: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AU" sz="3600" dirty="0">
                          <a:effectLst/>
                        </a:rPr>
                        <a:t>gar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10" name="TextBox 9"/>
          <p:cNvSpPr txBox="1"/>
          <p:nvPr/>
        </p:nvSpPr>
        <p:spPr>
          <a:xfrm>
            <a:off x="796056" y="4011910"/>
            <a:ext cx="7632848" cy="338554"/>
          </a:xfrm>
          <a:prstGeom prst="rect">
            <a:avLst/>
          </a:prstGeom>
          <a:noFill/>
        </p:spPr>
        <p:txBody>
          <a:bodyPr wrap="square" rtlCol="0">
            <a:spAutoFit/>
          </a:bodyPr>
          <a:lstStyle/>
          <a:p>
            <a:r>
              <a:rPr lang="en-US" sz="1600" b="1" dirty="0"/>
              <a:t>Extension Activity:</a:t>
            </a:r>
            <a:r>
              <a:rPr lang="en-US" sz="1600" dirty="0"/>
              <a:t> The words with two syllables could be used to play a game of Memory.</a:t>
            </a:r>
          </a:p>
        </p:txBody>
      </p:sp>
    </p:spTree>
    <p:extLst>
      <p:ext uri="{BB962C8B-B14F-4D97-AF65-F5344CB8AC3E}">
        <p14:creationId xmlns:p14="http://schemas.microsoft.com/office/powerpoint/2010/main" val="2966910523"/>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555526"/>
            <a:ext cx="7632848" cy="1323439"/>
          </a:xfrm>
          <a:prstGeom prst="rect">
            <a:avLst/>
          </a:prstGeom>
          <a:noFill/>
        </p:spPr>
        <p:txBody>
          <a:bodyPr wrap="square" rtlCol="0">
            <a:spAutoFit/>
          </a:bodyPr>
          <a:lstStyle/>
          <a:p>
            <a:r>
              <a:rPr lang="en-US" sz="1600" b="1" dirty="0"/>
              <a:t>Skill 2: Recognising Onset and </a:t>
            </a:r>
            <a:r>
              <a:rPr lang="en-US" sz="1600" b="1" dirty="0" smtClean="0"/>
              <a:t>Rime</a:t>
            </a:r>
          </a:p>
          <a:p>
            <a:endParaRPr lang="en-US" sz="1600" b="1" dirty="0"/>
          </a:p>
          <a:p>
            <a:r>
              <a:rPr lang="en-US" sz="1600" dirty="0"/>
              <a:t>Most words and syllables are made up of sounds created from </a:t>
            </a:r>
            <a:r>
              <a:rPr lang="en-US" sz="1600" b="1" dirty="0"/>
              <a:t>onset</a:t>
            </a:r>
            <a:r>
              <a:rPr lang="en-US" sz="1600" dirty="0"/>
              <a:t> and </a:t>
            </a:r>
            <a:r>
              <a:rPr lang="en-US" sz="1600" b="1" dirty="0"/>
              <a:t>rime</a:t>
            </a:r>
            <a:r>
              <a:rPr lang="en-US" sz="1600" dirty="0"/>
              <a:t> or a combination of both. </a:t>
            </a:r>
          </a:p>
          <a:p>
            <a:endParaRPr lang="en-US" sz="1600" dirty="0"/>
          </a:p>
        </p:txBody>
      </p:sp>
      <p:pic>
        <p:nvPicPr>
          <p:cNvPr id="6" name="Picture 5"/>
          <p:cNvPicPr/>
          <p:nvPr/>
        </p:nvPicPr>
        <p:blipFill>
          <a:blip r:embed="rId2">
            <a:extLst>
              <a:ext uri="{28A0092B-C50C-407E-A947-70E740481C1C}">
                <a14:useLocalDpi xmlns:a14="http://schemas.microsoft.com/office/drawing/2010/main" val="0"/>
              </a:ext>
            </a:extLst>
          </a:blip>
          <a:stretch>
            <a:fillRect/>
          </a:stretch>
        </p:blipFill>
        <p:spPr>
          <a:xfrm>
            <a:off x="3419872" y="1635646"/>
            <a:ext cx="2095500" cy="2181225"/>
          </a:xfrm>
          <a:prstGeom prst="rect">
            <a:avLst/>
          </a:prstGeom>
        </p:spPr>
      </p:pic>
    </p:spTree>
    <p:extLst>
      <p:ext uri="{BB962C8B-B14F-4D97-AF65-F5344CB8AC3E}">
        <p14:creationId xmlns:p14="http://schemas.microsoft.com/office/powerpoint/2010/main" val="157851699"/>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1059582"/>
            <a:ext cx="7632848" cy="3108543"/>
          </a:xfrm>
          <a:prstGeom prst="rect">
            <a:avLst/>
          </a:prstGeom>
          <a:noFill/>
        </p:spPr>
        <p:txBody>
          <a:bodyPr wrap="square" rtlCol="0">
            <a:spAutoFit/>
          </a:bodyPr>
          <a:lstStyle/>
          <a:p>
            <a:r>
              <a:rPr lang="en-US" sz="1600" b="1" i="1" dirty="0"/>
              <a:t>Onset</a:t>
            </a:r>
            <a:r>
              <a:rPr lang="en-US" sz="1600" i="1" dirty="0"/>
              <a:t>:</a:t>
            </a:r>
            <a:r>
              <a:rPr lang="en-US" sz="1600" dirty="0"/>
              <a:t> the initial phonological unit of any consonant sound placed before a vowel in a syllable or word. </a:t>
            </a:r>
          </a:p>
          <a:p>
            <a:r>
              <a:rPr lang="en-US" sz="1600" i="1" dirty="0"/>
              <a:t> </a:t>
            </a:r>
            <a:endParaRPr lang="en-US" sz="1600" dirty="0"/>
          </a:p>
          <a:p>
            <a:r>
              <a:rPr lang="en-US" sz="1600" b="1" i="1" dirty="0"/>
              <a:t>Rime</a:t>
            </a:r>
            <a:r>
              <a:rPr lang="en-US" sz="1600" i="1" dirty="0"/>
              <a:t>:</a:t>
            </a:r>
            <a:r>
              <a:rPr lang="en-US" sz="1600" dirty="0"/>
              <a:t> the letters that follow the onset, usually a combined vowel and consonant pattern, so in the word spoon – </a:t>
            </a:r>
            <a:r>
              <a:rPr lang="en-US" sz="1600" i="1" dirty="0"/>
              <a:t>sp</a:t>
            </a:r>
            <a:r>
              <a:rPr lang="en-US" sz="1600" dirty="0"/>
              <a:t> is the onset and </a:t>
            </a:r>
            <a:r>
              <a:rPr lang="en-US" sz="1600" i="1" dirty="0"/>
              <a:t>–oon</a:t>
            </a:r>
            <a:r>
              <a:rPr lang="en-US" sz="1600" dirty="0"/>
              <a:t> is the rime.</a:t>
            </a:r>
          </a:p>
          <a:p>
            <a:r>
              <a:rPr lang="en-US" sz="1600" dirty="0"/>
              <a:t> </a:t>
            </a:r>
          </a:p>
          <a:p>
            <a:r>
              <a:rPr lang="en-US" sz="1600" dirty="0"/>
              <a:t>Learning about onset and rime helps children to:</a:t>
            </a:r>
          </a:p>
          <a:p>
            <a:r>
              <a:rPr lang="en-US" sz="1600" dirty="0"/>
              <a:t> </a:t>
            </a:r>
          </a:p>
          <a:p>
            <a:pPr marL="742950" lvl="1" indent="-285750">
              <a:buFont typeface="Arial" panose="020B0604020202020204" pitchFamily="34" charset="0"/>
              <a:buChar char="•"/>
            </a:pPr>
            <a:r>
              <a:rPr lang="en-US" sz="1600" dirty="0"/>
              <a:t>recognise and identify the common ‘chunks’ within words </a:t>
            </a:r>
          </a:p>
          <a:p>
            <a:pPr marL="742950" lvl="1" indent="-285750">
              <a:buFont typeface="Arial" panose="020B0604020202020204" pitchFamily="34" charset="0"/>
              <a:buChar char="•"/>
            </a:pPr>
            <a:r>
              <a:rPr lang="en-US" sz="1600" dirty="0"/>
              <a:t>generate word families</a:t>
            </a:r>
          </a:p>
          <a:p>
            <a:pPr marL="742950" lvl="1" indent="-285750">
              <a:buFont typeface="Arial" panose="020B0604020202020204" pitchFamily="34" charset="0"/>
              <a:buChar char="•"/>
            </a:pPr>
            <a:r>
              <a:rPr lang="en-US" sz="1600" dirty="0"/>
              <a:t>decode new words when reading </a:t>
            </a:r>
          </a:p>
          <a:p>
            <a:pPr marL="742950" lvl="1" indent="-285750">
              <a:buFont typeface="Arial" panose="020B0604020202020204" pitchFamily="34" charset="0"/>
              <a:buChar char="•"/>
            </a:pPr>
            <a:r>
              <a:rPr lang="en-US" sz="1600" dirty="0"/>
              <a:t>improve their spelling </a:t>
            </a:r>
          </a:p>
        </p:txBody>
      </p:sp>
    </p:spTree>
    <p:extLst>
      <p:ext uri="{BB962C8B-B14F-4D97-AF65-F5344CB8AC3E}">
        <p14:creationId xmlns:p14="http://schemas.microsoft.com/office/powerpoint/2010/main" val="2370091793"/>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555526"/>
            <a:ext cx="7632848" cy="2308324"/>
          </a:xfrm>
          <a:prstGeom prst="rect">
            <a:avLst/>
          </a:prstGeom>
          <a:noFill/>
        </p:spPr>
        <p:txBody>
          <a:bodyPr wrap="square" rtlCol="0">
            <a:spAutoFit/>
          </a:bodyPr>
          <a:lstStyle/>
          <a:p>
            <a:r>
              <a:rPr lang="en-US" sz="1600" b="1" dirty="0"/>
              <a:t>Onset and Rime Activities: </a:t>
            </a:r>
            <a:endParaRPr lang="en-US" sz="1600" b="1" dirty="0" smtClean="0"/>
          </a:p>
          <a:p>
            <a:endParaRPr lang="en-AU" sz="1600" b="1" dirty="0" smtClean="0"/>
          </a:p>
          <a:p>
            <a:r>
              <a:rPr lang="en-US" sz="1600" b="1" dirty="0"/>
              <a:t>Word Family Tree</a:t>
            </a:r>
            <a:endParaRPr lang="en-US" sz="1600" dirty="0"/>
          </a:p>
          <a:p>
            <a:r>
              <a:rPr lang="en-US" sz="1600" dirty="0"/>
              <a:t> </a:t>
            </a:r>
          </a:p>
          <a:p>
            <a:r>
              <a:rPr lang="en-US" sz="1600" dirty="0"/>
              <a:t>Use rhyming words from phonics based texts (e.g. Ziptales Easy Readers), poems or nursery rhymes to create a </a:t>
            </a:r>
            <a:r>
              <a:rPr lang="en-US" sz="1600" i="1" dirty="0"/>
              <a:t>Word Family Tree</a:t>
            </a:r>
            <a:r>
              <a:rPr lang="en-US" sz="1600" dirty="0"/>
              <a:t>. Read the story first, locate two or more rhyming words with the same letter pattern at the end of the word. </a:t>
            </a:r>
            <a:endParaRPr lang="en-US" sz="1600" dirty="0" smtClean="0"/>
          </a:p>
          <a:p>
            <a:endParaRPr lang="en-US" sz="1600" dirty="0"/>
          </a:p>
          <a:p>
            <a:endParaRPr lang="en-US" sz="1600" dirty="0"/>
          </a:p>
        </p:txBody>
      </p:sp>
      <p:pic>
        <p:nvPicPr>
          <p:cNvPr id="6" name="Picture 5"/>
          <p:cNvPicPr/>
          <p:nvPr/>
        </p:nvPicPr>
        <p:blipFill>
          <a:blip r:embed="rId2">
            <a:extLst>
              <a:ext uri="{28A0092B-C50C-407E-A947-70E740481C1C}">
                <a14:useLocalDpi xmlns:a14="http://schemas.microsoft.com/office/drawing/2010/main" val="0"/>
              </a:ext>
            </a:extLst>
          </a:blip>
          <a:stretch>
            <a:fillRect/>
          </a:stretch>
        </p:blipFill>
        <p:spPr>
          <a:xfrm>
            <a:off x="5917257" y="2499742"/>
            <a:ext cx="2543175" cy="1800225"/>
          </a:xfrm>
          <a:prstGeom prst="rect">
            <a:avLst/>
          </a:prstGeom>
        </p:spPr>
      </p:pic>
      <p:sp>
        <p:nvSpPr>
          <p:cNvPr id="5" name="Rectangle 4"/>
          <p:cNvSpPr/>
          <p:nvPr/>
        </p:nvSpPr>
        <p:spPr>
          <a:xfrm>
            <a:off x="811064" y="2499742"/>
            <a:ext cx="4841055" cy="1754326"/>
          </a:xfrm>
          <a:prstGeom prst="rect">
            <a:avLst/>
          </a:prstGeom>
        </p:spPr>
        <p:txBody>
          <a:bodyPr wrap="square">
            <a:spAutoFit/>
          </a:bodyPr>
          <a:lstStyle/>
          <a:p>
            <a:r>
              <a:rPr lang="en-US" dirty="0"/>
              <a:t>Then ask students to brainstorm words to add to the tree. </a:t>
            </a:r>
          </a:p>
          <a:p>
            <a:endParaRPr lang="en-US" dirty="0"/>
          </a:p>
          <a:p>
            <a:r>
              <a:rPr lang="en-US" dirty="0"/>
              <a:t>For example, words from the ‘</a:t>
            </a:r>
            <a:r>
              <a:rPr lang="en-US" i="1" dirty="0"/>
              <a:t>op</a:t>
            </a:r>
            <a:r>
              <a:rPr lang="en-US" dirty="0"/>
              <a:t>’ family using </a:t>
            </a:r>
            <a:r>
              <a:rPr lang="en-US" i="1" dirty="0"/>
              <a:t>shop</a:t>
            </a:r>
            <a:r>
              <a:rPr lang="en-US" dirty="0"/>
              <a:t> and </a:t>
            </a:r>
            <a:r>
              <a:rPr lang="en-US" i="1" dirty="0"/>
              <a:t>stop</a:t>
            </a:r>
            <a:r>
              <a:rPr lang="en-US" dirty="0"/>
              <a:t> from the Easy Reader Set 1 story </a:t>
            </a:r>
            <a:r>
              <a:rPr lang="en-US" i="1" dirty="0"/>
              <a:t>I Wish</a:t>
            </a:r>
            <a:r>
              <a:rPr lang="en-US" dirty="0"/>
              <a:t> – hop, top, chop, flop, drop, mop etc</a:t>
            </a:r>
            <a:endParaRPr lang="en-US" dirty="0"/>
          </a:p>
        </p:txBody>
      </p:sp>
    </p:spTree>
    <p:extLst>
      <p:ext uri="{BB962C8B-B14F-4D97-AF65-F5344CB8AC3E}">
        <p14:creationId xmlns:p14="http://schemas.microsoft.com/office/powerpoint/2010/main" val="4175433439"/>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555526"/>
            <a:ext cx="7632848" cy="3046988"/>
          </a:xfrm>
          <a:prstGeom prst="rect">
            <a:avLst/>
          </a:prstGeom>
          <a:noFill/>
        </p:spPr>
        <p:txBody>
          <a:bodyPr wrap="square" rtlCol="0">
            <a:spAutoFit/>
          </a:bodyPr>
          <a:lstStyle/>
          <a:p>
            <a:r>
              <a:rPr lang="en-US" sz="1600" b="1" dirty="0"/>
              <a:t>Onset and Rime Activities: </a:t>
            </a:r>
            <a:endParaRPr lang="en-US" sz="1600" b="1" dirty="0" smtClean="0"/>
          </a:p>
          <a:p>
            <a:endParaRPr lang="en-AU" sz="1600" b="1" dirty="0" smtClean="0"/>
          </a:p>
          <a:p>
            <a:r>
              <a:rPr lang="en-US" sz="1600" b="1" dirty="0"/>
              <a:t>Octofamilies</a:t>
            </a:r>
            <a:endParaRPr lang="en-US" sz="1600" dirty="0"/>
          </a:p>
          <a:p>
            <a:r>
              <a:rPr lang="en-US" sz="1600" dirty="0"/>
              <a:t> </a:t>
            </a:r>
          </a:p>
          <a:p>
            <a:r>
              <a:rPr lang="en-US" sz="1600" dirty="0"/>
              <a:t>Share a focus text with an octopus as a main character (e.g. Ziptales Puppet Play </a:t>
            </a:r>
            <a:r>
              <a:rPr lang="en-US" sz="1600" i="1" dirty="0"/>
              <a:t>The Octopus</a:t>
            </a:r>
            <a:r>
              <a:rPr lang="en-US" sz="1600" dirty="0"/>
              <a:t>). Use a template of an octopus to create word families for focus rimes generated from relevant words in the story (e.g. sh/ip) writing the words on the legs of the octopus. </a:t>
            </a:r>
          </a:p>
          <a:p>
            <a:r>
              <a:rPr lang="en-US" sz="1600" dirty="0"/>
              <a:t> </a:t>
            </a:r>
          </a:p>
          <a:p>
            <a:r>
              <a:rPr lang="en-US" sz="1600" dirty="0"/>
              <a:t>If possible write </a:t>
            </a:r>
            <a:endParaRPr lang="en-US" sz="1600" dirty="0" smtClean="0"/>
          </a:p>
          <a:p>
            <a:r>
              <a:rPr lang="en-US" sz="1600" i="1" dirty="0" smtClean="0"/>
              <a:t>ship</a:t>
            </a:r>
            <a:r>
              <a:rPr lang="en-US" sz="1600" i="1" dirty="0"/>
              <a:t>, lip, hip, grip, chip, trip, clip &amp; slip </a:t>
            </a:r>
            <a:endParaRPr lang="en-US" sz="1600" i="1" dirty="0" smtClean="0"/>
          </a:p>
          <a:p>
            <a:r>
              <a:rPr lang="en-US" sz="1600" i="1" dirty="0" smtClean="0"/>
              <a:t>on </a:t>
            </a:r>
            <a:r>
              <a:rPr lang="en-US" sz="1600" i="1" dirty="0"/>
              <a:t>the legs of the octopus!!</a:t>
            </a:r>
            <a:endParaRPr lang="en-US" sz="1600" dirty="0"/>
          </a:p>
          <a:p>
            <a:endParaRPr lang="en-US" sz="1600" dirty="0"/>
          </a:p>
        </p:txBody>
      </p:sp>
      <p:pic>
        <p:nvPicPr>
          <p:cNvPr id="5" name="Picture 4"/>
          <p:cNvPicPr/>
          <p:nvPr/>
        </p:nvPicPr>
        <p:blipFill>
          <a:blip r:embed="rId2">
            <a:extLst>
              <a:ext uri="{28A0092B-C50C-407E-A947-70E740481C1C}">
                <a14:useLocalDpi xmlns:a14="http://schemas.microsoft.com/office/drawing/2010/main" val="0"/>
              </a:ext>
            </a:extLst>
          </a:blip>
          <a:stretch>
            <a:fillRect/>
          </a:stretch>
        </p:blipFill>
        <p:spPr>
          <a:xfrm>
            <a:off x="5508104" y="2602389"/>
            <a:ext cx="2286000" cy="2000250"/>
          </a:xfrm>
          <a:prstGeom prst="rect">
            <a:avLst/>
          </a:prstGeom>
        </p:spPr>
      </p:pic>
    </p:spTree>
    <p:extLst>
      <p:ext uri="{BB962C8B-B14F-4D97-AF65-F5344CB8AC3E}">
        <p14:creationId xmlns:p14="http://schemas.microsoft.com/office/powerpoint/2010/main" val="2136838451"/>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555526"/>
            <a:ext cx="7632848" cy="3785652"/>
          </a:xfrm>
          <a:prstGeom prst="rect">
            <a:avLst/>
          </a:prstGeom>
          <a:noFill/>
        </p:spPr>
        <p:txBody>
          <a:bodyPr wrap="square" rtlCol="0">
            <a:spAutoFit/>
          </a:bodyPr>
          <a:lstStyle/>
          <a:p>
            <a:r>
              <a:rPr lang="en-US" sz="1600" b="1" dirty="0"/>
              <a:t>Onset and Rime Activities: </a:t>
            </a:r>
            <a:endParaRPr lang="en-US" sz="1600" b="1" dirty="0" smtClean="0"/>
          </a:p>
          <a:p>
            <a:endParaRPr lang="en-AU" sz="1600" b="1" dirty="0" smtClean="0"/>
          </a:p>
          <a:p>
            <a:r>
              <a:rPr lang="en-US" sz="1600" b="1" dirty="0"/>
              <a:t>Rhymes with Rimes</a:t>
            </a:r>
            <a:endParaRPr lang="en-US" sz="1600" dirty="0"/>
          </a:p>
          <a:p>
            <a:r>
              <a:rPr lang="en-US" sz="1600" dirty="0"/>
              <a:t> </a:t>
            </a:r>
          </a:p>
          <a:p>
            <a:r>
              <a:rPr lang="en-US" sz="1600" dirty="0"/>
              <a:t>Select a focus word from a popular nursery rhyme e.g. ‘snow’ from </a:t>
            </a:r>
            <a:r>
              <a:rPr lang="en-US" sz="1600" i="1" dirty="0"/>
              <a:t>Mary Had a Little Lamb</a:t>
            </a:r>
            <a:r>
              <a:rPr lang="en-US" sz="1600" dirty="0"/>
              <a:t>. </a:t>
            </a:r>
            <a:endParaRPr lang="en-US" sz="1600" dirty="0" smtClean="0"/>
          </a:p>
          <a:p>
            <a:endParaRPr lang="en-US" sz="1600" dirty="0"/>
          </a:p>
          <a:p>
            <a:r>
              <a:rPr lang="en-US" sz="1600" dirty="0" smtClean="0"/>
              <a:t>Prepare </a:t>
            </a:r>
            <a:r>
              <a:rPr lang="en-US" sz="1600" dirty="0"/>
              <a:t>flashcards with other words that either rhyme with the focus word (e.g. blow, grow, go, no) or have the same spelling pattern as the focus word (e.g. flow, now, cow). </a:t>
            </a:r>
            <a:endParaRPr lang="en-US" sz="1600" dirty="0" smtClean="0"/>
          </a:p>
          <a:p>
            <a:endParaRPr lang="en-US" sz="1600" dirty="0"/>
          </a:p>
          <a:p>
            <a:r>
              <a:rPr lang="en-US" sz="1600" dirty="0" smtClean="0"/>
              <a:t>Students </a:t>
            </a:r>
            <a:r>
              <a:rPr lang="en-US" sz="1600" dirty="0"/>
              <a:t>use objects (e.g. a happy/sad face on either side of a paper plate) or actions (e.g. thumbs up, thumbs down) to indicate the words that </a:t>
            </a:r>
            <a:r>
              <a:rPr lang="en-US" sz="1600" b="1" dirty="0"/>
              <a:t>do belong</a:t>
            </a:r>
            <a:r>
              <a:rPr lang="en-US" sz="1600" dirty="0"/>
              <a:t> to the same word family as the focus word (i.e. blow, grow) and those that </a:t>
            </a:r>
            <a:r>
              <a:rPr lang="en-US" sz="1600" b="1" dirty="0"/>
              <a:t>don’t belong</a:t>
            </a:r>
            <a:r>
              <a:rPr lang="en-US" sz="1600" dirty="0"/>
              <a:t> (i.e. go, no, now, cow).</a:t>
            </a:r>
          </a:p>
          <a:p>
            <a:r>
              <a:rPr lang="en-US" sz="1600" b="1" dirty="0"/>
              <a:t> </a:t>
            </a:r>
            <a:endParaRPr lang="en-US" sz="1600" dirty="0"/>
          </a:p>
          <a:p>
            <a:endParaRPr lang="en-US" sz="1600" dirty="0"/>
          </a:p>
        </p:txBody>
      </p:sp>
    </p:spTree>
    <p:extLst>
      <p:ext uri="{BB962C8B-B14F-4D97-AF65-F5344CB8AC3E}">
        <p14:creationId xmlns:p14="http://schemas.microsoft.com/office/powerpoint/2010/main" val="2839276014"/>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555526"/>
            <a:ext cx="7632848" cy="3785652"/>
          </a:xfrm>
          <a:prstGeom prst="rect">
            <a:avLst/>
          </a:prstGeom>
          <a:noFill/>
        </p:spPr>
        <p:txBody>
          <a:bodyPr wrap="square" rtlCol="0">
            <a:spAutoFit/>
          </a:bodyPr>
          <a:lstStyle/>
          <a:p>
            <a:r>
              <a:rPr lang="en-US" sz="1600" b="1" dirty="0"/>
              <a:t>Onset and Rime Activities: </a:t>
            </a:r>
            <a:endParaRPr lang="en-US" sz="1600" b="1" dirty="0" smtClean="0"/>
          </a:p>
          <a:p>
            <a:endParaRPr lang="en-AU" sz="1600" b="1" dirty="0" smtClean="0"/>
          </a:p>
          <a:p>
            <a:r>
              <a:rPr lang="en-US" sz="1600" b="1" dirty="0"/>
              <a:t>Rime Racing</a:t>
            </a:r>
            <a:endParaRPr lang="en-US" sz="1600" dirty="0"/>
          </a:p>
          <a:p>
            <a:r>
              <a:rPr lang="en-US" sz="1600" dirty="0"/>
              <a:t> </a:t>
            </a:r>
          </a:p>
          <a:p>
            <a:r>
              <a:rPr lang="en-US" sz="1600" dirty="0"/>
              <a:t>Use the rhyme pattern from the </a:t>
            </a:r>
            <a:r>
              <a:rPr lang="en-US" sz="1600" i="1" dirty="0"/>
              <a:t>Snow White</a:t>
            </a:r>
            <a:r>
              <a:rPr lang="en-US" sz="1600" dirty="0"/>
              <a:t> repeated phrase</a:t>
            </a:r>
            <a:r>
              <a:rPr lang="en-US" sz="1600" i="1" dirty="0"/>
              <a:t> ‘Mirror, mirror on the wall, who is the fairest one of all?’ </a:t>
            </a:r>
            <a:r>
              <a:rPr lang="en-US" sz="1600" dirty="0"/>
              <a:t>(Ziptales Timeless Tales) to springboard the creation of a word family for ‘all’ – wall, fall, tall etc using magnetic letters or laminated letter cards. </a:t>
            </a:r>
            <a:endParaRPr lang="en-US" sz="1600" dirty="0" smtClean="0"/>
          </a:p>
          <a:p>
            <a:endParaRPr lang="en-US" sz="1600" dirty="0"/>
          </a:p>
          <a:p>
            <a:r>
              <a:rPr lang="en-US" sz="1600" dirty="0" smtClean="0"/>
              <a:t>Take </a:t>
            </a:r>
            <a:r>
              <a:rPr lang="en-US" sz="1600" dirty="0"/>
              <a:t>other words from the story and break students into pairs or small groups giving them one word at a time to create their own word family (e.g. snow, white, queen, king). </a:t>
            </a:r>
            <a:endParaRPr lang="en-US" sz="1600" dirty="0" smtClean="0"/>
          </a:p>
          <a:p>
            <a:endParaRPr lang="en-US" sz="1600" dirty="0"/>
          </a:p>
          <a:p>
            <a:r>
              <a:rPr lang="en-US" sz="1600" dirty="0" smtClean="0"/>
              <a:t>Allocate </a:t>
            </a:r>
            <a:r>
              <a:rPr lang="en-US" sz="1600" dirty="0"/>
              <a:t>a certain amount of time (e.g. 1 or 2 minutes) for them to generate as many words as possible.</a:t>
            </a:r>
          </a:p>
          <a:p>
            <a:r>
              <a:rPr lang="en-US" sz="1600" b="1" dirty="0"/>
              <a:t> </a:t>
            </a:r>
            <a:endParaRPr lang="en-US" sz="1600" dirty="0"/>
          </a:p>
          <a:p>
            <a:endParaRPr lang="en-US" sz="1600" dirty="0"/>
          </a:p>
        </p:txBody>
      </p:sp>
    </p:spTree>
    <p:extLst>
      <p:ext uri="{BB962C8B-B14F-4D97-AF65-F5344CB8AC3E}">
        <p14:creationId xmlns:p14="http://schemas.microsoft.com/office/powerpoint/2010/main" val="4274876082"/>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555526"/>
            <a:ext cx="7632848" cy="2062103"/>
          </a:xfrm>
          <a:prstGeom prst="rect">
            <a:avLst/>
          </a:prstGeom>
          <a:noFill/>
        </p:spPr>
        <p:txBody>
          <a:bodyPr wrap="square" rtlCol="0">
            <a:spAutoFit/>
          </a:bodyPr>
          <a:lstStyle/>
          <a:p>
            <a:r>
              <a:rPr lang="en-US" sz="1600" b="1" dirty="0"/>
              <a:t>Onset and Rime Activities: </a:t>
            </a:r>
            <a:endParaRPr lang="en-US" sz="1600" b="1" dirty="0" smtClean="0"/>
          </a:p>
          <a:p>
            <a:endParaRPr lang="en-AU" sz="1600" b="1" dirty="0" smtClean="0"/>
          </a:p>
          <a:p>
            <a:r>
              <a:rPr lang="en-US" sz="1600" b="1" dirty="0"/>
              <a:t>Blend Bingo</a:t>
            </a:r>
            <a:endParaRPr lang="en-US" sz="1600" dirty="0"/>
          </a:p>
          <a:p>
            <a:r>
              <a:rPr lang="en-US" sz="1600" dirty="0"/>
              <a:t> </a:t>
            </a:r>
          </a:p>
          <a:p>
            <a:r>
              <a:rPr lang="en-US" sz="1600" dirty="0"/>
              <a:t>Use words from stories with common blends (e.g. Ziptales Set 2 Easy Readers) to create bingo cards. Children can make their own bingo cards by selecting words that have a blend as an onset. The number of words can vary depending on the ability level of the group. </a:t>
            </a:r>
          </a:p>
          <a:p>
            <a:endParaRPr lang="en-US" sz="1600" dirty="0"/>
          </a:p>
        </p:txBody>
      </p:sp>
      <p:graphicFrame>
        <p:nvGraphicFramePr>
          <p:cNvPr id="2" name="Table 1"/>
          <p:cNvGraphicFramePr>
            <a:graphicFrameLocks noGrp="1"/>
          </p:cNvGraphicFramePr>
          <p:nvPr>
            <p:extLst>
              <p:ext uri="{D42A27DB-BD31-4B8C-83A1-F6EECF244321}">
                <p14:modId xmlns:p14="http://schemas.microsoft.com/office/powerpoint/2010/main" val="1749884523"/>
              </p:ext>
            </p:extLst>
          </p:nvPr>
        </p:nvGraphicFramePr>
        <p:xfrm>
          <a:off x="2123728" y="2593322"/>
          <a:ext cx="5040560" cy="1737360"/>
        </p:xfrm>
        <a:graphic>
          <a:graphicData uri="http://schemas.openxmlformats.org/drawingml/2006/table">
            <a:tbl>
              <a:tblPr firstRow="1" firstCol="1" bandRow="1">
                <a:tableStyleId>{5C22544A-7EE6-4342-B048-85BDC9FD1C3A}</a:tableStyleId>
              </a:tblPr>
              <a:tblGrid>
                <a:gridCol w="1393682"/>
                <a:gridCol w="1269598"/>
                <a:gridCol w="1304402"/>
                <a:gridCol w="1072878"/>
              </a:tblGrid>
              <a:tr h="0">
                <a:tc gridSpan="4">
                  <a:txBody>
                    <a:bodyPr/>
                    <a:lstStyle/>
                    <a:p>
                      <a:pPr marL="0" marR="0" algn="ctr">
                        <a:spcBef>
                          <a:spcPts val="0"/>
                        </a:spcBef>
                        <a:spcAft>
                          <a:spcPts val="0"/>
                        </a:spcAft>
                      </a:pPr>
                      <a:r>
                        <a:rPr lang="en-US" sz="1800">
                          <a:effectLst/>
                        </a:rPr>
                        <a:t>Blend Bingo</a:t>
                      </a:r>
                      <a:endParaRPr lang="en-US" sz="1100">
                        <a:effectLst/>
                        <a:latin typeface="Calibri" panose="020F0502020204030204" pitchFamily="34" charset="0"/>
                        <a:ea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marL="0" marR="0" algn="ctr">
                        <a:spcBef>
                          <a:spcPts val="0"/>
                        </a:spcBef>
                        <a:spcAft>
                          <a:spcPts val="0"/>
                        </a:spcAft>
                      </a:pPr>
                      <a:r>
                        <a:rPr lang="en-US" sz="2400">
                          <a:effectLst/>
                        </a:rPr>
                        <a:t>play</a:t>
                      </a:r>
                      <a:endParaRPr lang="en-US" sz="11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400">
                          <a:effectLst/>
                        </a:rPr>
                        <a:t>slide</a:t>
                      </a:r>
                      <a:endParaRPr lang="en-US" sz="11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400">
                          <a:effectLst/>
                        </a:rPr>
                        <a:t>flap</a:t>
                      </a:r>
                      <a:endParaRPr lang="en-US" sz="11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400">
                          <a:effectLst/>
                        </a:rPr>
                        <a:t>climb</a:t>
                      </a:r>
                      <a:endParaRPr lang="en-US" sz="1100">
                        <a:effectLst/>
                        <a:latin typeface="Calibri" panose="020F0502020204030204" pitchFamily="34" charset="0"/>
                        <a:ea typeface="Times New Roman" panose="02020603050405020304" pitchFamily="18" charset="0"/>
                      </a:endParaRPr>
                    </a:p>
                  </a:txBody>
                  <a:tcPr marL="68580" marR="68580" marT="0" marB="0"/>
                </a:tc>
              </a:tr>
              <a:tr h="0">
                <a:tc>
                  <a:txBody>
                    <a:bodyPr/>
                    <a:lstStyle/>
                    <a:p>
                      <a:pPr marL="0" marR="0" algn="ctr">
                        <a:spcBef>
                          <a:spcPts val="0"/>
                        </a:spcBef>
                        <a:spcAft>
                          <a:spcPts val="0"/>
                        </a:spcAft>
                      </a:pPr>
                      <a:r>
                        <a:rPr lang="en-US" sz="2400">
                          <a:effectLst/>
                        </a:rPr>
                        <a:t>blow</a:t>
                      </a:r>
                      <a:endParaRPr lang="en-US" sz="11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gn="ctr">
                        <a:spcBef>
                          <a:spcPts val="0"/>
                        </a:spcBef>
                        <a:spcAft>
                          <a:spcPts val="0"/>
                        </a:spcAft>
                        <a:tabLst>
                          <a:tab pos="342900" algn="l"/>
                        </a:tabLst>
                      </a:pPr>
                      <a:r>
                        <a:rPr lang="en-US" sz="2400">
                          <a:effectLst/>
                        </a:rPr>
                        <a:t>crab</a:t>
                      </a:r>
                      <a:endParaRPr lang="en-US" sz="11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400">
                          <a:effectLst/>
                        </a:rPr>
                        <a:t>fruit</a:t>
                      </a:r>
                      <a:endParaRPr lang="en-US" sz="11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400">
                          <a:effectLst/>
                        </a:rPr>
                        <a:t>spoon</a:t>
                      </a:r>
                      <a:endParaRPr lang="en-US" sz="1100">
                        <a:effectLst/>
                        <a:latin typeface="Calibri" panose="020F0502020204030204" pitchFamily="34" charset="0"/>
                        <a:ea typeface="Times New Roman" panose="02020603050405020304" pitchFamily="18" charset="0"/>
                      </a:endParaRPr>
                    </a:p>
                  </a:txBody>
                  <a:tcPr marL="68580" marR="68580" marT="0" marB="0"/>
                </a:tc>
              </a:tr>
              <a:tr h="0">
                <a:tc>
                  <a:txBody>
                    <a:bodyPr/>
                    <a:lstStyle/>
                    <a:p>
                      <a:pPr marL="0" marR="0" algn="ctr">
                        <a:spcBef>
                          <a:spcPts val="0"/>
                        </a:spcBef>
                        <a:spcAft>
                          <a:spcPts val="0"/>
                        </a:spcAft>
                      </a:pPr>
                      <a:r>
                        <a:rPr lang="en-US" sz="2400">
                          <a:effectLst/>
                        </a:rPr>
                        <a:t>slug</a:t>
                      </a:r>
                      <a:endParaRPr lang="en-US" sz="11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400">
                          <a:effectLst/>
                        </a:rPr>
                        <a:t>slip</a:t>
                      </a:r>
                      <a:endParaRPr lang="en-US" sz="11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400">
                          <a:effectLst/>
                        </a:rPr>
                        <a:t>drum</a:t>
                      </a:r>
                      <a:endParaRPr lang="en-US" sz="11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400">
                          <a:effectLst/>
                        </a:rPr>
                        <a:t>crazy</a:t>
                      </a:r>
                      <a:endParaRPr lang="en-US" sz="1100">
                        <a:effectLst/>
                        <a:latin typeface="Calibri" panose="020F0502020204030204" pitchFamily="34" charset="0"/>
                        <a:ea typeface="Times New Roman" panose="02020603050405020304" pitchFamily="18" charset="0"/>
                      </a:endParaRPr>
                    </a:p>
                  </a:txBody>
                  <a:tcPr marL="68580" marR="68580" marT="0" marB="0"/>
                </a:tc>
              </a:tr>
              <a:tr h="0">
                <a:tc>
                  <a:txBody>
                    <a:bodyPr/>
                    <a:lstStyle/>
                    <a:p>
                      <a:pPr marL="0" marR="0" algn="ctr">
                        <a:spcBef>
                          <a:spcPts val="0"/>
                        </a:spcBef>
                        <a:spcAft>
                          <a:spcPts val="0"/>
                        </a:spcAft>
                      </a:pPr>
                      <a:r>
                        <a:rPr lang="en-US" sz="2400">
                          <a:effectLst/>
                        </a:rPr>
                        <a:t>dream</a:t>
                      </a:r>
                      <a:endParaRPr lang="en-US" sz="11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400">
                          <a:effectLst/>
                        </a:rPr>
                        <a:t>sky</a:t>
                      </a:r>
                      <a:endParaRPr lang="en-US" sz="11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400">
                          <a:effectLst/>
                        </a:rPr>
                        <a:t>ground</a:t>
                      </a:r>
                      <a:endParaRPr lang="en-US" sz="11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400" dirty="0">
                          <a:effectLst/>
                        </a:rPr>
                        <a:t>brown</a:t>
                      </a:r>
                      <a:endParaRPr lang="en-US" sz="1100" dirty="0">
                        <a:effectLst/>
                        <a:latin typeface="Calibri" panose="020F0502020204030204" pitchFamily="34" charset="0"/>
                        <a:ea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597075847"/>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555526"/>
            <a:ext cx="7632848" cy="4524315"/>
          </a:xfrm>
          <a:prstGeom prst="rect">
            <a:avLst/>
          </a:prstGeom>
          <a:noFill/>
        </p:spPr>
        <p:txBody>
          <a:bodyPr wrap="square" rtlCol="0">
            <a:spAutoFit/>
          </a:bodyPr>
          <a:lstStyle/>
          <a:p>
            <a:r>
              <a:rPr lang="en-US" sz="1600" b="1" dirty="0"/>
              <a:t>Onset and Rime Activities: </a:t>
            </a:r>
            <a:endParaRPr lang="en-US" sz="1600" b="1" dirty="0" smtClean="0"/>
          </a:p>
          <a:p>
            <a:endParaRPr lang="en-AU" sz="1600" b="1" dirty="0" smtClean="0"/>
          </a:p>
          <a:p>
            <a:r>
              <a:rPr lang="en-US" sz="1600" b="1" dirty="0"/>
              <a:t>Shoebox Shuffle</a:t>
            </a:r>
            <a:endParaRPr lang="en-US" sz="1600" dirty="0"/>
          </a:p>
          <a:p>
            <a:r>
              <a:rPr lang="en-US" sz="1600" dirty="0"/>
              <a:t> </a:t>
            </a:r>
          </a:p>
          <a:p>
            <a:r>
              <a:rPr lang="en-US" sz="1600" dirty="0"/>
              <a:t>Use shoeboxes to sort words into the same word families generated from a phonics based text (e.g. Ziptales Easy Reader e.g. </a:t>
            </a:r>
            <a:r>
              <a:rPr lang="en-US" sz="1600" i="1" dirty="0"/>
              <a:t>Is it Fun?</a:t>
            </a:r>
            <a:r>
              <a:rPr lang="en-US" sz="1600" dirty="0"/>
              <a:t>)  Record relevant words onto flashcards (e.g. sit, pin, rip, lip, wig, pig etc). The students then take turns to sort the words into the appropriate box. Labels can be changed depending on the focus rime.</a:t>
            </a:r>
          </a:p>
          <a:p>
            <a:endParaRPr lang="en-US" sz="1600" b="1" dirty="0" smtClean="0"/>
          </a:p>
          <a:p>
            <a:endParaRPr lang="en-US" sz="1600" b="1" dirty="0"/>
          </a:p>
          <a:p>
            <a:endParaRPr lang="en-US" sz="1600" b="1" dirty="0" smtClean="0"/>
          </a:p>
          <a:p>
            <a:endParaRPr lang="en-US" sz="1600" b="1" dirty="0" smtClean="0"/>
          </a:p>
          <a:p>
            <a:r>
              <a:rPr lang="en-US" sz="1600" dirty="0"/>
              <a:t>Once words are sorted, students can challenge themselves to write down other words that could go into each shoebox. Keep the boxes in a prominent place so words from other learning activities can be added. At the end of the week, count the number of cards in each box to see which one had the most.</a:t>
            </a:r>
          </a:p>
          <a:p>
            <a:r>
              <a:rPr lang="en-US" sz="1600" b="1" dirty="0"/>
              <a:t> </a:t>
            </a:r>
            <a:endParaRPr lang="en-US" sz="1600" dirty="0"/>
          </a:p>
          <a:p>
            <a:endParaRPr lang="en-US" sz="1600" dirty="0"/>
          </a:p>
        </p:txBody>
      </p:sp>
      <p:sp>
        <p:nvSpPr>
          <p:cNvPr id="3" name="Cube 2"/>
          <p:cNvSpPr/>
          <p:nvPr/>
        </p:nvSpPr>
        <p:spPr>
          <a:xfrm>
            <a:off x="1675107" y="2639106"/>
            <a:ext cx="1181100" cy="746862"/>
          </a:xfrm>
          <a:prstGeom prst="cube">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AU" sz="1100">
                <a:ln w="9525" cap="rnd" cmpd="sng" algn="ctr">
                  <a:solidFill>
                    <a:srgbClr val="000000"/>
                  </a:solidFill>
                  <a:prstDash val="solid"/>
                  <a:bevel/>
                </a:ln>
                <a:effectLst/>
                <a:ea typeface="Calibri" panose="020F0502020204030204" pitchFamily="34" charset="0"/>
                <a:cs typeface="Times New Roman" panose="02020603050405020304" pitchFamily="18" charset="0"/>
              </a:rPr>
              <a:t>-in family</a:t>
            </a:r>
            <a:endParaRPr lang="en-US" sz="1100">
              <a:effectLst/>
              <a:ea typeface="Calibri" panose="020F0502020204030204" pitchFamily="34" charset="0"/>
              <a:cs typeface="Times New Roman" panose="02020603050405020304" pitchFamily="18" charset="0"/>
            </a:endParaRPr>
          </a:p>
        </p:txBody>
      </p:sp>
      <p:sp>
        <p:nvSpPr>
          <p:cNvPr id="5" name="Cube 4"/>
          <p:cNvSpPr/>
          <p:nvPr/>
        </p:nvSpPr>
        <p:spPr>
          <a:xfrm>
            <a:off x="5868038" y="2639106"/>
            <a:ext cx="1181100" cy="759032"/>
          </a:xfrm>
          <a:prstGeom prst="cube">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AU" sz="1100">
                <a:ln w="9525" cap="rnd" cmpd="sng" algn="ctr">
                  <a:solidFill>
                    <a:srgbClr val="000000"/>
                  </a:solidFill>
                  <a:prstDash val="solid"/>
                  <a:bevel/>
                </a:ln>
                <a:effectLst/>
                <a:ea typeface="Calibri" panose="020F0502020204030204" pitchFamily="34" charset="0"/>
                <a:cs typeface="Times New Roman" panose="02020603050405020304" pitchFamily="18" charset="0"/>
              </a:rPr>
              <a:t>-ig family</a:t>
            </a:r>
            <a:endParaRPr lang="en-US" sz="1100">
              <a:effectLst/>
              <a:ea typeface="Calibri" panose="020F0502020204030204" pitchFamily="34" charset="0"/>
              <a:cs typeface="Times New Roman" panose="02020603050405020304" pitchFamily="18" charset="0"/>
            </a:endParaRPr>
          </a:p>
        </p:txBody>
      </p:sp>
      <p:sp>
        <p:nvSpPr>
          <p:cNvPr id="6" name="Cube 5"/>
          <p:cNvSpPr/>
          <p:nvPr/>
        </p:nvSpPr>
        <p:spPr>
          <a:xfrm>
            <a:off x="4456745" y="2643758"/>
            <a:ext cx="1181100" cy="754380"/>
          </a:xfrm>
          <a:prstGeom prst="cube">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AU" sz="1100">
                <a:ln w="9525" cap="rnd" cmpd="sng" algn="ctr">
                  <a:solidFill>
                    <a:srgbClr val="000000"/>
                  </a:solidFill>
                  <a:prstDash val="solid"/>
                  <a:bevel/>
                </a:ln>
                <a:effectLst/>
                <a:ea typeface="Calibri" panose="020F0502020204030204" pitchFamily="34" charset="0"/>
                <a:cs typeface="Times New Roman" panose="02020603050405020304" pitchFamily="18" charset="0"/>
              </a:rPr>
              <a:t>-ip family</a:t>
            </a:r>
            <a:endParaRPr lang="en-US" sz="1100">
              <a:effectLst/>
              <a:ea typeface="Calibri" panose="020F0502020204030204" pitchFamily="34" charset="0"/>
              <a:cs typeface="Times New Roman" panose="02020603050405020304" pitchFamily="18" charset="0"/>
            </a:endParaRPr>
          </a:p>
        </p:txBody>
      </p:sp>
      <p:sp>
        <p:nvSpPr>
          <p:cNvPr id="7" name="Cube 6"/>
          <p:cNvSpPr/>
          <p:nvPr/>
        </p:nvSpPr>
        <p:spPr>
          <a:xfrm>
            <a:off x="3059832" y="2639106"/>
            <a:ext cx="1181100" cy="746862"/>
          </a:xfrm>
          <a:prstGeom prst="cube">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AU" sz="1100">
                <a:ln w="9525" cap="rnd" cmpd="sng" algn="ctr">
                  <a:solidFill>
                    <a:srgbClr val="000000"/>
                  </a:solidFill>
                  <a:prstDash val="solid"/>
                  <a:bevel/>
                </a:ln>
                <a:effectLst/>
                <a:ea typeface="Calibri" panose="020F0502020204030204" pitchFamily="34" charset="0"/>
                <a:cs typeface="Times New Roman" panose="02020603050405020304" pitchFamily="18" charset="0"/>
              </a:rPr>
              <a:t>-it family</a:t>
            </a:r>
            <a:endParaRPr lang="en-US" sz="1100">
              <a:effectLst/>
              <a:ea typeface="Calibri" panose="020F0502020204030204" pitchFamily="34" charset="0"/>
              <a:cs typeface="Times New Roman" panose="02020603050405020304" pitchFamily="18" charset="0"/>
            </a:endParaRPr>
          </a:p>
        </p:txBody>
      </p:sp>
      <p:sp>
        <p:nvSpPr>
          <p:cNvPr id="2"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10"/>
          <p:cNvSpPr>
            <a:spLocks noChangeArrowheads="1"/>
          </p:cNvSpPr>
          <p:nvPr/>
        </p:nvSpPr>
        <p:spPr bwMode="auto">
          <a:xfrm>
            <a:off x="0" y="457200"/>
            <a:ext cx="9144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800060818"/>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644008" y="1419622"/>
            <a:ext cx="3758981" cy="2431435"/>
          </a:xfrm>
          <a:prstGeom prst="rect">
            <a:avLst/>
          </a:prstGeom>
          <a:noFill/>
        </p:spPr>
        <p:txBody>
          <a:bodyPr wrap="square" rtlCol="0">
            <a:spAutoFit/>
          </a:bodyPr>
          <a:lstStyle/>
          <a:p>
            <a:pPr algn="ctr"/>
            <a:r>
              <a:rPr lang="en-US" sz="2800" b="1" dirty="0"/>
              <a:t>Fun with Phonics: </a:t>
            </a:r>
            <a:endParaRPr lang="en-US" sz="2800" dirty="0"/>
          </a:p>
          <a:p>
            <a:pPr algn="ctr"/>
            <a:r>
              <a:rPr lang="en-US" sz="2800" b="1" dirty="0"/>
              <a:t>Using literature based activities to build phonological awareness </a:t>
            </a:r>
            <a:endParaRPr lang="en-US" sz="2800" b="1" dirty="0" smtClean="0"/>
          </a:p>
          <a:p>
            <a:pPr algn="ctr"/>
            <a:endParaRPr lang="en-AU" sz="2000" dirty="0" smtClean="0"/>
          </a:p>
          <a:p>
            <a:pPr algn="ctr"/>
            <a:r>
              <a:rPr lang="en-AU" sz="2000" dirty="0" smtClean="0"/>
              <a:t>Webinar </a:t>
            </a:r>
            <a:r>
              <a:rPr lang="en-AU" sz="2000" dirty="0" smtClean="0"/>
              <a:t>by </a:t>
            </a:r>
            <a:r>
              <a:rPr lang="en-AU" sz="2000" dirty="0" smtClean="0"/>
              <a:t>Ziptales.co.uk</a:t>
            </a:r>
            <a:endParaRPr lang="en-US" sz="2000" dirty="0"/>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827584" y="930542"/>
            <a:ext cx="3744416" cy="3101817"/>
          </a:xfrm>
          <a:prstGeom prst="rect">
            <a:avLst/>
          </a:prstGeom>
        </p:spPr>
      </p:pic>
    </p:spTree>
    <p:extLst>
      <p:ext uri="{BB962C8B-B14F-4D97-AF65-F5344CB8AC3E}">
        <p14:creationId xmlns:p14="http://schemas.microsoft.com/office/powerpoint/2010/main" val="3207002039"/>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555526"/>
            <a:ext cx="7632848" cy="1446550"/>
          </a:xfrm>
          <a:prstGeom prst="rect">
            <a:avLst/>
          </a:prstGeom>
          <a:noFill/>
        </p:spPr>
        <p:txBody>
          <a:bodyPr wrap="square" rtlCol="0">
            <a:spAutoFit/>
          </a:bodyPr>
          <a:lstStyle/>
          <a:p>
            <a:r>
              <a:rPr lang="en-US" sz="1600" b="1" dirty="0" smtClean="0"/>
              <a:t>Skill </a:t>
            </a:r>
            <a:r>
              <a:rPr lang="en-US" sz="1600" b="1" dirty="0"/>
              <a:t>3: Building Phonemic </a:t>
            </a:r>
            <a:r>
              <a:rPr lang="en-US" sz="1600" b="1" dirty="0" smtClean="0"/>
              <a:t>Awareness</a:t>
            </a:r>
            <a:r>
              <a:rPr lang="en-US" sz="1600" dirty="0"/>
              <a:t/>
            </a:r>
            <a:br>
              <a:rPr lang="en-US" sz="1600" dirty="0"/>
            </a:br>
            <a:endParaRPr lang="en-US" sz="800" dirty="0"/>
          </a:p>
          <a:p>
            <a:r>
              <a:rPr lang="en-US" sz="1600" b="1" dirty="0"/>
              <a:t>Phonemes</a:t>
            </a:r>
            <a:r>
              <a:rPr lang="en-US" sz="1600" dirty="0"/>
              <a:t>: the sounds within a word. </a:t>
            </a:r>
            <a:r>
              <a:rPr lang="en-AU" sz="1600" dirty="0"/>
              <a:t>They are not necessarily counted by the number of letters in a word for example the word ‘bee’ only has 2 phonemes ‘b’ and ‘ee’. </a:t>
            </a:r>
            <a:endParaRPr lang="en-US" sz="1600" dirty="0"/>
          </a:p>
          <a:p>
            <a:r>
              <a:rPr lang="en-AU" sz="1600" dirty="0"/>
              <a:t> </a:t>
            </a:r>
            <a:endParaRPr lang="en-US" sz="1600" dirty="0"/>
          </a:p>
          <a:p>
            <a:endParaRPr lang="en-US" sz="1600" dirty="0"/>
          </a:p>
        </p:txBody>
      </p:sp>
      <p:pic>
        <p:nvPicPr>
          <p:cNvPr id="3" name="Picture 2"/>
          <p:cNvPicPr/>
          <p:nvPr/>
        </p:nvPicPr>
        <p:blipFill>
          <a:blip r:embed="rId2">
            <a:extLst>
              <a:ext uri="{28A0092B-C50C-407E-A947-70E740481C1C}">
                <a14:useLocalDpi xmlns:a14="http://schemas.microsoft.com/office/drawing/2010/main" val="0"/>
              </a:ext>
            </a:extLst>
          </a:blip>
          <a:stretch>
            <a:fillRect/>
          </a:stretch>
        </p:blipFill>
        <p:spPr>
          <a:xfrm>
            <a:off x="5977584" y="1707654"/>
            <a:ext cx="2371251" cy="2823086"/>
          </a:xfrm>
          <a:prstGeom prst="rect">
            <a:avLst/>
          </a:prstGeom>
        </p:spPr>
      </p:pic>
      <p:sp>
        <p:nvSpPr>
          <p:cNvPr id="2" name="Rectangle 1"/>
          <p:cNvSpPr/>
          <p:nvPr/>
        </p:nvSpPr>
        <p:spPr>
          <a:xfrm>
            <a:off x="835897" y="1510789"/>
            <a:ext cx="5057942" cy="3046988"/>
          </a:xfrm>
          <a:prstGeom prst="rect">
            <a:avLst/>
          </a:prstGeom>
        </p:spPr>
        <p:txBody>
          <a:bodyPr wrap="square">
            <a:spAutoFit/>
          </a:bodyPr>
          <a:lstStyle/>
          <a:p>
            <a:r>
              <a:rPr lang="en-US" sz="1600" b="1" dirty="0"/>
              <a:t>G</a:t>
            </a:r>
            <a:r>
              <a:rPr lang="en-AU" sz="1600" b="1" dirty="0"/>
              <a:t>raphemes</a:t>
            </a:r>
            <a:r>
              <a:rPr lang="en-AU" sz="1600" b="1" i="1" dirty="0"/>
              <a:t>:</a:t>
            </a:r>
            <a:r>
              <a:rPr lang="en-AU" sz="1600" dirty="0"/>
              <a:t> written versions of the sounds. They can be formed from 1 letter (e.g. p, b); 2 letters (e.g. sh, th); 3 letters (e.g. tch) or 4 letters (e.g. ough). </a:t>
            </a:r>
            <a:endParaRPr lang="en-US" sz="1600" dirty="0"/>
          </a:p>
          <a:p>
            <a:r>
              <a:rPr lang="en-AU" sz="1600" dirty="0"/>
              <a:t> </a:t>
            </a:r>
            <a:endParaRPr lang="en-US" sz="1600" dirty="0"/>
          </a:p>
          <a:p>
            <a:r>
              <a:rPr lang="en-AU" sz="1600" dirty="0"/>
              <a:t>Children with a well-developed phonemic awareness will be able to</a:t>
            </a:r>
            <a:r>
              <a:rPr lang="en-AU" sz="1600" dirty="0" smtClean="0"/>
              <a:t>:</a:t>
            </a:r>
            <a:endParaRPr lang="en-US" sz="1600" dirty="0"/>
          </a:p>
          <a:p>
            <a:pPr marL="742950" lvl="1" indent="-285750">
              <a:buFont typeface="Arial" panose="020B0604020202020204" pitchFamily="34" charset="0"/>
              <a:buChar char="•"/>
            </a:pPr>
            <a:r>
              <a:rPr lang="en-US" sz="1600" dirty="0"/>
              <a:t>recognise and identify rhymes </a:t>
            </a:r>
          </a:p>
          <a:p>
            <a:pPr marL="742950" lvl="1" indent="-285750">
              <a:buFont typeface="Arial" panose="020B0604020202020204" pitchFamily="34" charset="0"/>
              <a:buChar char="•"/>
            </a:pPr>
            <a:r>
              <a:rPr lang="en-US" sz="1600" dirty="0"/>
              <a:t>blend and segment phonemes</a:t>
            </a:r>
          </a:p>
          <a:p>
            <a:pPr marL="742950" lvl="1" indent="-285750">
              <a:buFont typeface="Arial" panose="020B0604020202020204" pitchFamily="34" charset="0"/>
              <a:buChar char="•"/>
            </a:pPr>
            <a:r>
              <a:rPr lang="en-US" sz="1600" dirty="0"/>
              <a:t>identify missing phonemes</a:t>
            </a:r>
          </a:p>
          <a:p>
            <a:pPr marL="742950" lvl="1" indent="-285750">
              <a:buFont typeface="Arial" panose="020B0604020202020204" pitchFamily="34" charset="0"/>
              <a:buChar char="•"/>
            </a:pPr>
            <a:r>
              <a:rPr lang="en-US" sz="1600" dirty="0"/>
              <a:t>replace phonemes with other phonemes</a:t>
            </a:r>
          </a:p>
          <a:p>
            <a:pPr marL="742950" lvl="1" indent="-285750">
              <a:buFont typeface="Arial" panose="020B0604020202020204" pitchFamily="34" charset="0"/>
              <a:buChar char="•"/>
            </a:pPr>
            <a:r>
              <a:rPr lang="en-US" sz="1600" dirty="0"/>
              <a:t>listen for and orally repeat phonemes</a:t>
            </a:r>
          </a:p>
          <a:p>
            <a:pPr marL="742950" lvl="1" indent="-285750">
              <a:buFont typeface="Arial" panose="020B0604020202020204" pitchFamily="34" charset="0"/>
              <a:buChar char="•"/>
            </a:pPr>
            <a:r>
              <a:rPr lang="en-US" sz="1600" dirty="0"/>
              <a:t>connect graphemes with phonemes</a:t>
            </a:r>
            <a:endParaRPr lang="en-US" sz="1600" dirty="0"/>
          </a:p>
        </p:txBody>
      </p:sp>
    </p:spTree>
    <p:extLst>
      <p:ext uri="{BB962C8B-B14F-4D97-AF65-F5344CB8AC3E}">
        <p14:creationId xmlns:p14="http://schemas.microsoft.com/office/powerpoint/2010/main" val="948501985"/>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555526"/>
            <a:ext cx="7632848" cy="2800767"/>
          </a:xfrm>
          <a:prstGeom prst="rect">
            <a:avLst/>
          </a:prstGeom>
          <a:noFill/>
        </p:spPr>
        <p:txBody>
          <a:bodyPr wrap="square" rtlCol="0">
            <a:spAutoFit/>
          </a:bodyPr>
          <a:lstStyle/>
          <a:p>
            <a:r>
              <a:rPr lang="en-US" sz="1600" b="1" dirty="0" smtClean="0"/>
              <a:t>Phonemic </a:t>
            </a:r>
            <a:r>
              <a:rPr lang="en-US" sz="1600" b="1" dirty="0"/>
              <a:t>Awareness Activities: </a:t>
            </a:r>
            <a:endParaRPr lang="en-US" sz="1600" b="1" dirty="0" smtClean="0"/>
          </a:p>
          <a:p>
            <a:r>
              <a:rPr lang="en-US" sz="1600" dirty="0"/>
              <a:t> </a:t>
            </a:r>
          </a:p>
          <a:p>
            <a:r>
              <a:rPr lang="en-US" sz="1600" b="1" dirty="0"/>
              <a:t>Letter of the Day:</a:t>
            </a:r>
            <a:endParaRPr lang="en-US" sz="1600" dirty="0"/>
          </a:p>
          <a:p>
            <a:r>
              <a:rPr lang="en-US" sz="1600" dirty="0"/>
              <a:t> </a:t>
            </a:r>
          </a:p>
          <a:p>
            <a:r>
              <a:rPr lang="en-US" sz="1600" dirty="0"/>
              <a:t>Use focus texts to springboard a discussion about the different sounds that the letters of the alphabet make. For example, in the Ziptales Storytime story </a:t>
            </a:r>
            <a:r>
              <a:rPr lang="en-US" sz="1600" i="1" dirty="0"/>
              <a:t>Wendy and the Genie</a:t>
            </a:r>
            <a:r>
              <a:rPr lang="en-US" sz="1600" dirty="0"/>
              <a:t>, the letter ‘g’ makes a ‘j’ sound - also known as soft ‘g’. Read the story then reread it asking students to keep an eye out for words with the letter ‘g’ that make a hard ‘g’ sound and a soft ‘g’ sound. Begin a </a:t>
            </a:r>
            <a:r>
              <a:rPr lang="en-US" sz="1600" i="1" dirty="0"/>
              <a:t>Letter of the Day</a:t>
            </a:r>
            <a:r>
              <a:rPr lang="en-US" sz="1600" dirty="0"/>
              <a:t> focus chart and add to it during other classroom activities.</a:t>
            </a:r>
          </a:p>
          <a:p>
            <a:endParaRPr lang="en-US" sz="1600" dirty="0"/>
          </a:p>
        </p:txBody>
      </p:sp>
      <p:graphicFrame>
        <p:nvGraphicFramePr>
          <p:cNvPr id="2" name="Table 1"/>
          <p:cNvGraphicFramePr>
            <a:graphicFrameLocks noGrp="1"/>
          </p:cNvGraphicFramePr>
          <p:nvPr>
            <p:extLst>
              <p:ext uri="{D42A27DB-BD31-4B8C-83A1-F6EECF244321}">
                <p14:modId xmlns:p14="http://schemas.microsoft.com/office/powerpoint/2010/main" val="3759707779"/>
              </p:ext>
            </p:extLst>
          </p:nvPr>
        </p:nvGraphicFramePr>
        <p:xfrm>
          <a:off x="2915816" y="3075806"/>
          <a:ext cx="3600450" cy="1483360"/>
        </p:xfrm>
        <a:graphic>
          <a:graphicData uri="http://schemas.openxmlformats.org/drawingml/2006/table">
            <a:tbl>
              <a:tblPr firstRow="1" firstCol="1" bandRow="1">
                <a:tableStyleId>{5C22544A-7EE6-4342-B048-85BDC9FD1C3A}</a:tableStyleId>
              </a:tblPr>
              <a:tblGrid>
                <a:gridCol w="1965325"/>
                <a:gridCol w="1635125"/>
              </a:tblGrid>
              <a:tr h="264160">
                <a:tc gridSpan="2">
                  <a:txBody>
                    <a:bodyPr/>
                    <a:lstStyle/>
                    <a:p>
                      <a:pPr marL="0" marR="0" algn="ctr">
                        <a:spcBef>
                          <a:spcPts val="0"/>
                        </a:spcBef>
                        <a:spcAft>
                          <a:spcPts val="0"/>
                        </a:spcAft>
                      </a:pPr>
                      <a:r>
                        <a:rPr lang="en-US" sz="1600">
                          <a:effectLst/>
                        </a:rPr>
                        <a:t>Letter of the Day: g</a:t>
                      </a:r>
                      <a:endParaRPr lang="en-US" sz="1100">
                        <a:effectLst/>
                        <a:latin typeface="Calibri" panose="020F0502020204030204" pitchFamily="34" charset="0"/>
                        <a:ea typeface="Times New Roman" panose="02020603050405020304" pitchFamily="18" charset="0"/>
                      </a:endParaRPr>
                    </a:p>
                  </a:txBody>
                  <a:tcPr marL="68580" marR="68580" marT="0" marB="0"/>
                </a:tc>
                <a:tc hMerge="1">
                  <a:txBody>
                    <a:bodyPr/>
                    <a:lstStyle/>
                    <a:p>
                      <a:endParaRPr lang="en-US"/>
                    </a:p>
                  </a:txBody>
                  <a:tcPr/>
                </a:tc>
              </a:tr>
              <a:tr h="0">
                <a:tc>
                  <a:txBody>
                    <a:bodyPr/>
                    <a:lstStyle/>
                    <a:p>
                      <a:pPr marL="0" marR="0" algn="ctr">
                        <a:spcBef>
                          <a:spcPts val="0"/>
                        </a:spcBef>
                        <a:spcAft>
                          <a:spcPts val="0"/>
                        </a:spcAft>
                      </a:pPr>
                      <a:r>
                        <a:rPr lang="en-US" sz="1600" u="sng">
                          <a:effectLst/>
                        </a:rPr>
                        <a:t>Hard g </a:t>
                      </a:r>
                      <a:endParaRPr lang="en-US" sz="1100">
                        <a:effectLst/>
                      </a:endParaRPr>
                    </a:p>
                    <a:p>
                      <a:pPr marL="0" marR="0" algn="ctr">
                        <a:spcBef>
                          <a:spcPts val="0"/>
                        </a:spcBef>
                        <a:spcAft>
                          <a:spcPts val="0"/>
                        </a:spcAft>
                      </a:pPr>
                      <a:r>
                        <a:rPr lang="en-US" sz="1600">
                          <a:effectLst/>
                        </a:rPr>
                        <a:t>big</a:t>
                      </a:r>
                      <a:endParaRPr lang="en-US" sz="1100">
                        <a:effectLst/>
                      </a:endParaRPr>
                    </a:p>
                    <a:p>
                      <a:pPr marL="0" marR="0" algn="ctr">
                        <a:spcBef>
                          <a:spcPts val="0"/>
                        </a:spcBef>
                        <a:spcAft>
                          <a:spcPts val="0"/>
                        </a:spcAft>
                      </a:pPr>
                      <a:r>
                        <a:rPr lang="en-US" sz="1600">
                          <a:effectLst/>
                        </a:rPr>
                        <a:t>again</a:t>
                      </a:r>
                      <a:endParaRPr lang="en-US" sz="1100">
                        <a:effectLst/>
                      </a:endParaRPr>
                    </a:p>
                    <a:p>
                      <a:pPr marL="0" marR="0" algn="ctr">
                        <a:spcBef>
                          <a:spcPts val="0"/>
                        </a:spcBef>
                        <a:spcAft>
                          <a:spcPts val="0"/>
                        </a:spcAft>
                      </a:pPr>
                      <a:r>
                        <a:rPr lang="en-US" sz="1600">
                          <a:effectLst/>
                        </a:rPr>
                        <a:t>great</a:t>
                      </a:r>
                      <a:endParaRPr lang="en-US" sz="1100">
                        <a:effectLst/>
                      </a:endParaRPr>
                    </a:p>
                    <a:p>
                      <a:pPr marL="0" marR="0" algn="ctr">
                        <a:spcBef>
                          <a:spcPts val="0"/>
                        </a:spcBef>
                        <a:spcAft>
                          <a:spcPts val="0"/>
                        </a:spcAft>
                      </a:pPr>
                      <a:r>
                        <a:rPr lang="en-US" sz="1600">
                          <a:effectLst/>
                        </a:rPr>
                        <a:t>gave</a:t>
                      </a:r>
                      <a:endParaRPr lang="en-US" sz="11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u="sng" dirty="0">
                          <a:effectLst/>
                        </a:rPr>
                        <a:t>Soft g</a:t>
                      </a:r>
                      <a:endParaRPr lang="en-US" sz="1100" dirty="0">
                        <a:effectLst/>
                      </a:endParaRPr>
                    </a:p>
                    <a:p>
                      <a:pPr marL="0" marR="0" algn="ctr">
                        <a:spcBef>
                          <a:spcPts val="0"/>
                        </a:spcBef>
                        <a:spcAft>
                          <a:spcPts val="0"/>
                        </a:spcAft>
                      </a:pPr>
                      <a:r>
                        <a:rPr lang="en-US" sz="1600" dirty="0">
                          <a:effectLst/>
                        </a:rPr>
                        <a:t>genie</a:t>
                      </a:r>
                      <a:endParaRPr lang="en-US" sz="1100" dirty="0">
                        <a:effectLst/>
                      </a:endParaRPr>
                    </a:p>
                    <a:p>
                      <a:pPr marL="0" marR="0" algn="ctr">
                        <a:spcBef>
                          <a:spcPts val="0"/>
                        </a:spcBef>
                        <a:spcAft>
                          <a:spcPts val="0"/>
                        </a:spcAft>
                      </a:pPr>
                      <a:r>
                        <a:rPr lang="en-US" sz="1600" dirty="0">
                          <a:effectLst/>
                        </a:rPr>
                        <a:t>huge</a:t>
                      </a:r>
                      <a:endParaRPr lang="en-US" sz="1100" dirty="0">
                        <a:effectLst/>
                      </a:endParaRPr>
                    </a:p>
                    <a:p>
                      <a:pPr marL="0" marR="0" algn="ctr">
                        <a:spcBef>
                          <a:spcPts val="0"/>
                        </a:spcBef>
                        <a:spcAft>
                          <a:spcPts val="0"/>
                        </a:spcAft>
                      </a:pPr>
                      <a:r>
                        <a:rPr lang="en-US" sz="1600" dirty="0">
                          <a:effectLst/>
                        </a:rPr>
                        <a:t>magic</a:t>
                      </a:r>
                      <a:endParaRPr lang="en-US" sz="1100" dirty="0">
                        <a:effectLst/>
                      </a:endParaRPr>
                    </a:p>
                    <a:p>
                      <a:pPr marL="0" marR="0" algn="ctr">
                        <a:spcBef>
                          <a:spcPts val="0"/>
                        </a:spcBef>
                        <a:spcAft>
                          <a:spcPts val="0"/>
                        </a:spcAft>
                      </a:pPr>
                      <a:r>
                        <a:rPr lang="en-US" sz="1600" dirty="0">
                          <a:effectLst/>
                        </a:rPr>
                        <a:t>giant</a:t>
                      </a:r>
                      <a:endParaRPr lang="en-US" sz="1100" dirty="0">
                        <a:effectLst/>
                        <a:latin typeface="Calibri" panose="020F0502020204030204" pitchFamily="34" charset="0"/>
                        <a:ea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862786382"/>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555526"/>
            <a:ext cx="7632848" cy="2339102"/>
          </a:xfrm>
          <a:prstGeom prst="rect">
            <a:avLst/>
          </a:prstGeom>
          <a:noFill/>
        </p:spPr>
        <p:txBody>
          <a:bodyPr wrap="square" rtlCol="0">
            <a:spAutoFit/>
          </a:bodyPr>
          <a:lstStyle/>
          <a:p>
            <a:r>
              <a:rPr lang="en-US" sz="1600" b="1" dirty="0" smtClean="0"/>
              <a:t>Phonemic </a:t>
            </a:r>
            <a:r>
              <a:rPr lang="en-US" sz="1600" b="1" dirty="0"/>
              <a:t>Awareness Activities: </a:t>
            </a:r>
            <a:endParaRPr lang="en-US" sz="1600" b="1" dirty="0" smtClean="0"/>
          </a:p>
          <a:p>
            <a:r>
              <a:rPr lang="en-US" sz="1600" dirty="0"/>
              <a:t> </a:t>
            </a:r>
          </a:p>
          <a:p>
            <a:r>
              <a:rPr lang="en-US" sz="1600" b="1" dirty="0"/>
              <a:t>Sound of the Day:</a:t>
            </a:r>
            <a:endParaRPr lang="en-US" sz="1600" dirty="0"/>
          </a:p>
          <a:p>
            <a:r>
              <a:rPr lang="en-US" sz="1600" dirty="0"/>
              <a:t> </a:t>
            </a:r>
          </a:p>
          <a:p>
            <a:r>
              <a:rPr lang="en-US" sz="1600" dirty="0"/>
              <a:t>Have a </a:t>
            </a:r>
            <a:r>
              <a:rPr lang="en-US" sz="1600" i="1" dirty="0"/>
              <a:t>Sound of the Day</a:t>
            </a:r>
            <a:r>
              <a:rPr lang="en-US" sz="1600" dirty="0"/>
              <a:t> focus. For example, use the Ziptales Timeless Tale </a:t>
            </a:r>
            <a:r>
              <a:rPr lang="en-US" sz="1600" i="1" dirty="0"/>
              <a:t>Pinocchio</a:t>
            </a:r>
            <a:r>
              <a:rPr lang="en-US" sz="1600" dirty="0"/>
              <a:t> to locate words that show the different letter patterns used to make a hard ‘c’ sound and record them on focus chart:</a:t>
            </a:r>
          </a:p>
          <a:p>
            <a:r>
              <a:rPr lang="en-US" sz="1600" dirty="0"/>
              <a:t> </a:t>
            </a:r>
          </a:p>
          <a:p>
            <a:endParaRPr lang="en-US" sz="1600" dirty="0"/>
          </a:p>
        </p:txBody>
      </p:sp>
      <p:graphicFrame>
        <p:nvGraphicFramePr>
          <p:cNvPr id="2" name="Table 1"/>
          <p:cNvGraphicFramePr>
            <a:graphicFrameLocks noGrp="1"/>
          </p:cNvGraphicFramePr>
          <p:nvPr>
            <p:extLst>
              <p:ext uri="{D42A27DB-BD31-4B8C-83A1-F6EECF244321}">
                <p14:modId xmlns:p14="http://schemas.microsoft.com/office/powerpoint/2010/main" val="3778767076"/>
              </p:ext>
            </p:extLst>
          </p:nvPr>
        </p:nvGraphicFramePr>
        <p:xfrm>
          <a:off x="1691680" y="2715766"/>
          <a:ext cx="5725160" cy="1463040"/>
        </p:xfrm>
        <a:graphic>
          <a:graphicData uri="http://schemas.openxmlformats.org/drawingml/2006/table">
            <a:tbl>
              <a:tblPr firstRow="1" firstCol="1" bandRow="1">
                <a:tableStyleId>{5C22544A-7EE6-4342-B048-85BDC9FD1C3A}</a:tableStyleId>
              </a:tblPr>
              <a:tblGrid>
                <a:gridCol w="1431290"/>
                <a:gridCol w="1431290"/>
                <a:gridCol w="1431290"/>
                <a:gridCol w="1431290"/>
              </a:tblGrid>
              <a:tr h="0">
                <a:tc gridSpan="4">
                  <a:txBody>
                    <a:bodyPr/>
                    <a:lstStyle/>
                    <a:p>
                      <a:pPr marL="0" marR="0" algn="ctr">
                        <a:spcBef>
                          <a:spcPts val="0"/>
                        </a:spcBef>
                        <a:spcAft>
                          <a:spcPts val="0"/>
                        </a:spcAft>
                      </a:pPr>
                      <a:r>
                        <a:rPr lang="en-US" sz="1600">
                          <a:effectLst/>
                        </a:rPr>
                        <a:t>Sound of the Day: hard ‘c’</a:t>
                      </a:r>
                      <a:endParaRPr lang="en-US" sz="1100">
                        <a:effectLst/>
                        <a:latin typeface="Calibri" panose="020F0502020204030204" pitchFamily="34" charset="0"/>
                        <a:ea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marL="0" marR="0" algn="ctr">
                        <a:spcBef>
                          <a:spcPts val="0"/>
                        </a:spcBef>
                        <a:spcAft>
                          <a:spcPts val="0"/>
                        </a:spcAft>
                      </a:pPr>
                      <a:r>
                        <a:rPr lang="en-US" sz="1600">
                          <a:effectLst/>
                        </a:rPr>
                        <a:t>c</a:t>
                      </a:r>
                      <a:endParaRPr lang="en-US" sz="11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k</a:t>
                      </a:r>
                      <a:endParaRPr lang="en-US" sz="11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ch</a:t>
                      </a:r>
                      <a:endParaRPr lang="en-US" sz="11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ck</a:t>
                      </a:r>
                      <a:endParaRPr lang="en-US" sz="1100">
                        <a:effectLst/>
                        <a:latin typeface="Calibri" panose="020F0502020204030204" pitchFamily="34" charset="0"/>
                        <a:ea typeface="Times New Roman" panose="02020603050405020304" pitchFamily="18" charset="0"/>
                      </a:endParaRPr>
                    </a:p>
                  </a:txBody>
                  <a:tcPr marL="68580" marR="68580" marT="0" marB="0"/>
                </a:tc>
              </a:tr>
              <a:tr h="0">
                <a:tc>
                  <a:txBody>
                    <a:bodyPr/>
                    <a:lstStyle/>
                    <a:p>
                      <a:pPr marL="0" marR="0" algn="ctr">
                        <a:spcBef>
                          <a:spcPts val="0"/>
                        </a:spcBef>
                        <a:spcAft>
                          <a:spcPts val="0"/>
                        </a:spcAft>
                      </a:pPr>
                      <a:r>
                        <a:rPr lang="en-US" sz="1600">
                          <a:effectLst/>
                        </a:rPr>
                        <a:t>carpenter</a:t>
                      </a:r>
                      <a:endParaRPr lang="en-US" sz="1100">
                        <a:effectLst/>
                      </a:endParaRPr>
                    </a:p>
                    <a:p>
                      <a:pPr marL="0" marR="0" algn="ctr">
                        <a:spcBef>
                          <a:spcPts val="0"/>
                        </a:spcBef>
                        <a:spcAft>
                          <a:spcPts val="0"/>
                        </a:spcAft>
                      </a:pPr>
                      <a:r>
                        <a:rPr lang="en-US" sz="1600">
                          <a:effectLst/>
                        </a:rPr>
                        <a:t>come</a:t>
                      </a:r>
                      <a:endParaRPr lang="en-US" sz="1100">
                        <a:effectLst/>
                      </a:endParaRPr>
                    </a:p>
                    <a:p>
                      <a:pPr marL="0" marR="0" algn="ctr">
                        <a:spcBef>
                          <a:spcPts val="0"/>
                        </a:spcBef>
                        <a:spcAft>
                          <a:spcPts val="0"/>
                        </a:spcAft>
                      </a:pPr>
                      <a:r>
                        <a:rPr lang="en-US" sz="1600">
                          <a:effectLst/>
                        </a:rPr>
                        <a:t>coal</a:t>
                      </a:r>
                      <a:endParaRPr lang="en-US" sz="1100">
                        <a:effectLst/>
                      </a:endParaRPr>
                    </a:p>
                    <a:p>
                      <a:pPr marL="0" marR="0" algn="ctr">
                        <a:spcBef>
                          <a:spcPts val="0"/>
                        </a:spcBef>
                        <a:spcAft>
                          <a:spcPts val="0"/>
                        </a:spcAft>
                      </a:pPr>
                      <a:r>
                        <a:rPr lang="en-US" sz="1600">
                          <a:effectLst/>
                        </a:rPr>
                        <a:t>coin</a:t>
                      </a:r>
                      <a:endParaRPr lang="en-US" sz="11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lifelike</a:t>
                      </a:r>
                      <a:endParaRPr lang="en-US" sz="1100">
                        <a:effectLst/>
                      </a:endParaRPr>
                    </a:p>
                    <a:p>
                      <a:pPr marL="0" marR="0" algn="ctr">
                        <a:spcBef>
                          <a:spcPts val="0"/>
                        </a:spcBef>
                        <a:spcAft>
                          <a:spcPts val="0"/>
                        </a:spcAft>
                      </a:pPr>
                      <a:r>
                        <a:rPr lang="en-US" sz="1600">
                          <a:effectLst/>
                        </a:rPr>
                        <a:t>workshop</a:t>
                      </a:r>
                      <a:endParaRPr lang="en-US" sz="1100">
                        <a:effectLst/>
                      </a:endParaRPr>
                    </a:p>
                    <a:p>
                      <a:pPr marL="0" marR="0" algn="ctr">
                        <a:spcBef>
                          <a:spcPts val="0"/>
                        </a:spcBef>
                        <a:spcAft>
                          <a:spcPts val="0"/>
                        </a:spcAft>
                      </a:pPr>
                      <a:r>
                        <a:rPr lang="en-US" sz="1600">
                          <a:effectLst/>
                        </a:rPr>
                        <a:t>looking</a:t>
                      </a:r>
                      <a:endParaRPr lang="en-US" sz="1100">
                        <a:effectLst/>
                      </a:endParaRPr>
                    </a:p>
                    <a:p>
                      <a:pPr marL="0" marR="0" algn="ctr">
                        <a:spcBef>
                          <a:spcPts val="0"/>
                        </a:spcBef>
                        <a:spcAft>
                          <a:spcPts val="0"/>
                        </a:spcAft>
                      </a:pPr>
                      <a:r>
                        <a:rPr lang="en-US" sz="1600">
                          <a:effectLst/>
                        </a:rPr>
                        <a:t>drink</a:t>
                      </a:r>
                      <a:endParaRPr lang="en-US" sz="11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Pinocchio</a:t>
                      </a:r>
                      <a:endParaRPr lang="en-US" sz="1100">
                        <a:effectLst/>
                      </a:endParaRPr>
                    </a:p>
                    <a:p>
                      <a:pPr marL="0" marR="0" algn="ctr">
                        <a:spcBef>
                          <a:spcPts val="0"/>
                        </a:spcBef>
                        <a:spcAft>
                          <a:spcPts val="0"/>
                        </a:spcAft>
                      </a:pPr>
                      <a:r>
                        <a:rPr lang="en-US" sz="1600">
                          <a:effectLst/>
                        </a:rPr>
                        <a:t>school</a:t>
                      </a:r>
                      <a:endParaRPr lang="en-US" sz="11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dirty="0">
                          <a:effectLst/>
                        </a:rPr>
                        <a:t>back</a:t>
                      </a:r>
                      <a:endParaRPr lang="en-US" sz="1100" dirty="0">
                        <a:effectLst/>
                      </a:endParaRPr>
                    </a:p>
                    <a:p>
                      <a:pPr marL="0" marR="0" algn="ctr">
                        <a:spcBef>
                          <a:spcPts val="0"/>
                        </a:spcBef>
                        <a:spcAft>
                          <a:spcPts val="0"/>
                        </a:spcAft>
                      </a:pPr>
                      <a:r>
                        <a:rPr lang="en-US" sz="1600" dirty="0">
                          <a:effectLst/>
                        </a:rPr>
                        <a:t>locked</a:t>
                      </a:r>
                      <a:endParaRPr lang="en-US" sz="1100" dirty="0">
                        <a:effectLst/>
                      </a:endParaRPr>
                    </a:p>
                    <a:p>
                      <a:pPr marL="0" marR="0" algn="ctr">
                        <a:spcBef>
                          <a:spcPts val="0"/>
                        </a:spcBef>
                        <a:spcAft>
                          <a:spcPts val="0"/>
                        </a:spcAft>
                      </a:pPr>
                      <a:r>
                        <a:rPr lang="en-US" sz="1600" dirty="0">
                          <a:effectLst/>
                        </a:rPr>
                        <a:t>tricks</a:t>
                      </a:r>
                      <a:endParaRPr lang="en-US" sz="1100" dirty="0">
                        <a:effectLst/>
                      </a:endParaRPr>
                    </a:p>
                    <a:p>
                      <a:pPr marL="0" marR="0" algn="ctr">
                        <a:spcBef>
                          <a:spcPts val="0"/>
                        </a:spcBef>
                        <a:spcAft>
                          <a:spcPts val="0"/>
                        </a:spcAft>
                      </a:pPr>
                      <a:r>
                        <a:rPr lang="en-US" sz="1600" dirty="0">
                          <a:effectLst/>
                        </a:rPr>
                        <a:t> </a:t>
                      </a:r>
                      <a:endParaRPr lang="en-US" sz="1100" dirty="0">
                        <a:effectLst/>
                        <a:latin typeface="Calibri" panose="020F0502020204030204" pitchFamily="34" charset="0"/>
                        <a:ea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438829716"/>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555526"/>
            <a:ext cx="7632848" cy="3539430"/>
          </a:xfrm>
          <a:prstGeom prst="rect">
            <a:avLst/>
          </a:prstGeom>
          <a:noFill/>
        </p:spPr>
        <p:txBody>
          <a:bodyPr wrap="square" rtlCol="0">
            <a:spAutoFit/>
          </a:bodyPr>
          <a:lstStyle/>
          <a:p>
            <a:r>
              <a:rPr lang="en-US" sz="1600" b="1" dirty="0" smtClean="0"/>
              <a:t>Phonemic Awareness Activities: </a:t>
            </a:r>
          </a:p>
          <a:p>
            <a:r>
              <a:rPr lang="en-US" sz="1600" dirty="0" smtClean="0"/>
              <a:t> </a:t>
            </a:r>
          </a:p>
          <a:p>
            <a:r>
              <a:rPr lang="en-US" sz="1600" b="1" dirty="0" smtClean="0"/>
              <a:t>Sound Sums</a:t>
            </a:r>
            <a:endParaRPr lang="en-US" sz="1600" dirty="0" smtClean="0"/>
          </a:p>
          <a:p>
            <a:r>
              <a:rPr lang="en-US" sz="1600" dirty="0" smtClean="0"/>
              <a:t> </a:t>
            </a:r>
          </a:p>
          <a:p>
            <a:r>
              <a:rPr lang="en-US" sz="1600" dirty="0" smtClean="0"/>
              <a:t>Locate compound words in focus texts to introduce students to the concept of breaking one word into two separate words e.g. the Ziptales Storytime story </a:t>
            </a:r>
            <a:r>
              <a:rPr lang="en-US" sz="1600" i="1" dirty="0" smtClean="0"/>
              <a:t>Wendy and the Pirate</a:t>
            </a:r>
            <a:r>
              <a:rPr lang="en-US" sz="1600" dirty="0" smtClean="0"/>
              <a:t> has the compound words  ‘waterfall’ and ‘everyone’. Create a maths style sum to break up the words: </a:t>
            </a:r>
          </a:p>
          <a:p>
            <a:endParaRPr lang="en-US" sz="1600" dirty="0" smtClean="0"/>
          </a:p>
          <a:p>
            <a:endParaRPr lang="en-US" sz="1600" dirty="0" smtClean="0"/>
          </a:p>
          <a:p>
            <a:endParaRPr lang="en-US" sz="1600" dirty="0" smtClean="0"/>
          </a:p>
          <a:p>
            <a:r>
              <a:rPr lang="en-US" sz="1600" dirty="0" smtClean="0"/>
              <a:t>Discuss how you could break single words into separate sounds like a maths sum also:</a:t>
            </a:r>
          </a:p>
          <a:p>
            <a:endParaRPr lang="en-US" sz="1600" dirty="0" smtClean="0"/>
          </a:p>
          <a:p>
            <a:endParaRPr lang="en-US" sz="1600" dirty="0"/>
          </a:p>
        </p:txBody>
      </p:sp>
      <p:sp>
        <p:nvSpPr>
          <p:cNvPr id="3" name="Rectangle 2"/>
          <p:cNvSpPr/>
          <p:nvPr/>
        </p:nvSpPr>
        <p:spPr>
          <a:xfrm>
            <a:off x="1331640" y="2715766"/>
            <a:ext cx="6030416" cy="369332"/>
          </a:xfrm>
          <a:prstGeom prst="rect">
            <a:avLst/>
          </a:prstGeom>
        </p:spPr>
        <p:txBody>
          <a:bodyPr wrap="square">
            <a:spAutoFit/>
          </a:bodyPr>
          <a:lstStyle/>
          <a:p>
            <a:pPr algn="ctr"/>
            <a:r>
              <a:rPr lang="en-US" dirty="0">
                <a:latin typeface="Times New Roman" panose="02020603050405020304" pitchFamily="18" charset="0"/>
                <a:ea typeface="Times New Roman" panose="02020603050405020304" pitchFamily="18" charset="0"/>
              </a:rPr>
              <a:t>water+fall= waterfall                every+one= everyone</a:t>
            </a:r>
            <a:endParaRPr lang="en-US" sz="1400" dirty="0">
              <a:effectLst/>
              <a:latin typeface="Times New Roman" panose="02020603050405020304" pitchFamily="18" charset="0"/>
              <a:ea typeface="Times New Roman" panose="02020603050405020304" pitchFamily="18" charset="0"/>
            </a:endParaRPr>
          </a:p>
        </p:txBody>
      </p:sp>
      <p:sp>
        <p:nvSpPr>
          <p:cNvPr id="5" name="Rectangle 4"/>
          <p:cNvSpPr/>
          <p:nvPr/>
        </p:nvSpPr>
        <p:spPr>
          <a:xfrm>
            <a:off x="1907704" y="3771790"/>
            <a:ext cx="4572000" cy="646331"/>
          </a:xfrm>
          <a:prstGeom prst="rect">
            <a:avLst/>
          </a:prstGeom>
        </p:spPr>
        <p:txBody>
          <a:bodyPr>
            <a:spAutoFit/>
          </a:bodyPr>
          <a:lstStyle/>
          <a:p>
            <a:pPr marL="914400" marR="0">
              <a:spcBef>
                <a:spcPts val="0"/>
              </a:spcBef>
              <a:spcAft>
                <a:spcPts val="0"/>
              </a:spcAft>
            </a:pPr>
            <a:r>
              <a:rPr lang="en-US" dirty="0">
                <a:latin typeface="Times New Roman" panose="02020603050405020304" pitchFamily="18" charset="0"/>
                <a:ea typeface="Times New Roman" panose="02020603050405020304" pitchFamily="18" charset="0"/>
              </a:rPr>
              <a:t>W+e+n+d+y = Wendy (5 sounds)</a:t>
            </a:r>
            <a:endParaRPr lang="en-US" sz="1400" dirty="0">
              <a:latin typeface="Times New Roman" panose="02020603050405020304" pitchFamily="18" charset="0"/>
              <a:ea typeface="Times New Roman" panose="02020603050405020304" pitchFamily="18" charset="0"/>
            </a:endParaRPr>
          </a:p>
          <a:p>
            <a:pPr marL="914400" marR="0">
              <a:spcBef>
                <a:spcPts val="0"/>
              </a:spcBef>
              <a:spcAft>
                <a:spcPts val="0"/>
              </a:spcAft>
            </a:pPr>
            <a:r>
              <a:rPr lang="en-US" dirty="0">
                <a:latin typeface="Times New Roman" panose="02020603050405020304" pitchFamily="18" charset="0"/>
                <a:ea typeface="Times New Roman" panose="02020603050405020304" pitchFamily="18" charset="0"/>
              </a:rPr>
              <a:t>p+ir+a+te = pirate (4 sounds)</a:t>
            </a:r>
            <a:endParaRPr lang="en-US"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40024943"/>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555526"/>
            <a:ext cx="7632848" cy="3847207"/>
          </a:xfrm>
          <a:prstGeom prst="rect">
            <a:avLst/>
          </a:prstGeom>
          <a:noFill/>
        </p:spPr>
        <p:txBody>
          <a:bodyPr wrap="square" rtlCol="0">
            <a:spAutoFit/>
          </a:bodyPr>
          <a:lstStyle/>
          <a:p>
            <a:r>
              <a:rPr lang="en-US" sz="1600" b="1" dirty="0" smtClean="0"/>
              <a:t>Phonemic </a:t>
            </a:r>
            <a:r>
              <a:rPr lang="en-US" sz="1600" b="1" dirty="0"/>
              <a:t>Awareness Activities: </a:t>
            </a:r>
            <a:endParaRPr lang="en-US" sz="1600" b="1" dirty="0" smtClean="0"/>
          </a:p>
          <a:p>
            <a:r>
              <a:rPr lang="en-US" sz="1600" dirty="0"/>
              <a:t> </a:t>
            </a:r>
          </a:p>
          <a:p>
            <a:r>
              <a:rPr lang="en-US" sz="1600" b="1" dirty="0"/>
              <a:t>Counting Sounds</a:t>
            </a:r>
            <a:endParaRPr lang="en-US" sz="1600" dirty="0"/>
          </a:p>
          <a:p>
            <a:r>
              <a:rPr lang="en-US" sz="1600" dirty="0"/>
              <a:t> </a:t>
            </a:r>
          </a:p>
          <a:p>
            <a:r>
              <a:rPr lang="en-US" sz="1600" dirty="0"/>
              <a:t>Count the sounds in words using concrete materials to separate each sound in the word e.g. counters on a frame. </a:t>
            </a:r>
          </a:p>
          <a:p>
            <a:r>
              <a:rPr lang="en-US" sz="1600" dirty="0"/>
              <a:t> </a:t>
            </a:r>
          </a:p>
          <a:p>
            <a:r>
              <a:rPr lang="en-US" sz="1600" dirty="0"/>
              <a:t>The word ‘l-i-tt-le’ from </a:t>
            </a:r>
            <a:r>
              <a:rPr lang="en-US" sz="1600" i="1" dirty="0"/>
              <a:t>The Three Little Pigs </a:t>
            </a:r>
            <a:r>
              <a:rPr lang="en-US" sz="1600" dirty="0"/>
              <a:t>(Storytime</a:t>
            </a:r>
            <a:r>
              <a:rPr lang="en-US" sz="1600" dirty="0" smtClean="0"/>
              <a:t>)</a:t>
            </a:r>
          </a:p>
          <a:p>
            <a:endParaRPr lang="en-US" sz="1600" dirty="0"/>
          </a:p>
          <a:p>
            <a:endParaRPr lang="en-US" sz="1600" dirty="0" smtClean="0"/>
          </a:p>
          <a:p>
            <a:endParaRPr lang="en-US" sz="1600" dirty="0"/>
          </a:p>
          <a:p>
            <a:r>
              <a:rPr lang="en-US" sz="1600" dirty="0"/>
              <a:t>As an extension, students could replace the counters with the individual sounds.</a:t>
            </a:r>
          </a:p>
          <a:p>
            <a:r>
              <a:rPr lang="en-US" sz="1600" dirty="0"/>
              <a:t> </a:t>
            </a:r>
          </a:p>
          <a:p>
            <a:endParaRPr lang="en-US" sz="1600" dirty="0" smtClean="0"/>
          </a:p>
          <a:p>
            <a:endParaRPr lang="en-US" sz="1600" dirty="0"/>
          </a:p>
        </p:txBody>
      </p:sp>
      <p:graphicFrame>
        <p:nvGraphicFramePr>
          <p:cNvPr id="14" name="Table 13"/>
          <p:cNvGraphicFramePr>
            <a:graphicFrameLocks noGrp="1"/>
          </p:cNvGraphicFramePr>
          <p:nvPr/>
        </p:nvGraphicFramePr>
        <p:xfrm>
          <a:off x="2936240" y="2561907"/>
          <a:ext cx="3271520" cy="670560"/>
        </p:xfrm>
        <a:graphic>
          <a:graphicData uri="http://schemas.openxmlformats.org/drawingml/2006/table">
            <a:tbl>
              <a:tblPr firstRow="1" firstCol="1" bandRow="1">
                <a:tableStyleId>{5C22544A-7EE6-4342-B048-85BDC9FD1C3A}</a:tableStyleId>
              </a:tblPr>
              <a:tblGrid>
                <a:gridCol w="817880"/>
                <a:gridCol w="817880"/>
                <a:gridCol w="817880"/>
                <a:gridCol w="817880"/>
              </a:tblGrid>
              <a:tr h="0">
                <a:tc>
                  <a:txBody>
                    <a:bodyPr/>
                    <a:lstStyle/>
                    <a:p>
                      <a:pPr marL="0" marR="0">
                        <a:spcBef>
                          <a:spcPts val="0"/>
                        </a:spcBef>
                        <a:spcAft>
                          <a:spcPts val="0"/>
                        </a:spcAft>
                      </a:pPr>
                      <a:r>
                        <a:rPr lang="en-US" sz="1100">
                          <a:effectLst/>
                        </a:rPr>
                        <a:t> </a:t>
                      </a:r>
                    </a:p>
                    <a:p>
                      <a:pPr marL="0" marR="0">
                        <a:spcBef>
                          <a:spcPts val="0"/>
                        </a:spcBef>
                        <a:spcAft>
                          <a:spcPts val="0"/>
                        </a:spcAft>
                      </a:pPr>
                      <a:r>
                        <a:rPr lang="en-US" sz="1100">
                          <a:effectLst/>
                        </a:rPr>
                        <a:t> </a:t>
                      </a:r>
                    </a:p>
                    <a:p>
                      <a:pPr marL="0" marR="0">
                        <a:spcBef>
                          <a:spcPts val="0"/>
                        </a:spcBef>
                        <a:spcAft>
                          <a:spcPts val="0"/>
                        </a:spcAft>
                      </a:pPr>
                      <a:r>
                        <a:rPr lang="en-US" sz="1100">
                          <a:effectLst/>
                        </a:rPr>
                        <a:t> </a:t>
                      </a:r>
                    </a:p>
                    <a:p>
                      <a:pPr marL="0" marR="0">
                        <a:spcBef>
                          <a:spcPts val="0"/>
                        </a:spcBef>
                        <a:spcAft>
                          <a:spcPts val="0"/>
                        </a:spcAft>
                      </a:pPr>
                      <a:r>
                        <a:rPr lang="en-US" sz="1100">
                          <a:effectLst/>
                        </a:rPr>
                        <a:t> </a:t>
                      </a:r>
                      <a:endParaRPr lang="en-US" sz="11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
                      </a:r>
                      <a:br>
                        <a:rPr lang="en-US" sz="1100">
                          <a:effectLst/>
                        </a:rPr>
                      </a:br>
                      <a:endParaRPr lang="en-US" sz="11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spcBef>
                          <a:spcPts val="0"/>
                        </a:spcBef>
                        <a:spcAft>
                          <a:spcPts val="0"/>
                        </a:spcAft>
                      </a:pPr>
                      <a:endParaRPr lang="en-US" sz="11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spcBef>
                          <a:spcPts val="0"/>
                        </a:spcBef>
                        <a:spcAft>
                          <a:spcPts val="0"/>
                        </a:spcAft>
                      </a:pPr>
                      <a:endParaRPr lang="en-US" sz="1100" dirty="0">
                        <a:effectLst/>
                        <a:latin typeface="Calibri" panose="020F0502020204030204" pitchFamily="34" charset="0"/>
                        <a:ea typeface="Times New Roman" panose="02020603050405020304" pitchFamily="18" charset="0"/>
                      </a:endParaRPr>
                    </a:p>
                  </a:txBody>
                  <a:tcPr marL="68580" marR="68580" marT="0" marB="0"/>
                </a:tc>
              </a:tr>
            </a:tbl>
          </a:graphicData>
        </a:graphic>
      </p:graphicFrame>
      <p:sp>
        <p:nvSpPr>
          <p:cNvPr id="15" name="Oval 14"/>
          <p:cNvSpPr/>
          <p:nvPr/>
        </p:nvSpPr>
        <p:spPr>
          <a:xfrm>
            <a:off x="3105476" y="2674641"/>
            <a:ext cx="466725" cy="4095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6" name="Oval 15"/>
          <p:cNvSpPr/>
          <p:nvPr/>
        </p:nvSpPr>
        <p:spPr>
          <a:xfrm>
            <a:off x="3923928" y="2666231"/>
            <a:ext cx="466725" cy="4095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7" name="Oval 16"/>
          <p:cNvSpPr/>
          <p:nvPr/>
        </p:nvSpPr>
        <p:spPr>
          <a:xfrm>
            <a:off x="4741311" y="2683186"/>
            <a:ext cx="466725" cy="4095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8" name="Oval 17"/>
          <p:cNvSpPr/>
          <p:nvPr/>
        </p:nvSpPr>
        <p:spPr>
          <a:xfrm>
            <a:off x="5550381" y="2683186"/>
            <a:ext cx="466725" cy="4095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aphicFrame>
        <p:nvGraphicFramePr>
          <p:cNvPr id="19" name="Table 18"/>
          <p:cNvGraphicFramePr>
            <a:graphicFrameLocks noGrp="1"/>
          </p:cNvGraphicFramePr>
          <p:nvPr>
            <p:extLst>
              <p:ext uri="{D42A27DB-BD31-4B8C-83A1-F6EECF244321}">
                <p14:modId xmlns:p14="http://schemas.microsoft.com/office/powerpoint/2010/main" val="1142774032"/>
              </p:ext>
            </p:extLst>
          </p:nvPr>
        </p:nvGraphicFramePr>
        <p:xfrm>
          <a:off x="2915816" y="3640733"/>
          <a:ext cx="3271520" cy="762000"/>
        </p:xfrm>
        <a:graphic>
          <a:graphicData uri="http://schemas.openxmlformats.org/drawingml/2006/table">
            <a:tbl>
              <a:tblPr firstRow="1" firstCol="1" bandRow="1">
                <a:tableStyleId>{5C22544A-7EE6-4342-B048-85BDC9FD1C3A}</a:tableStyleId>
              </a:tblPr>
              <a:tblGrid>
                <a:gridCol w="817880"/>
                <a:gridCol w="817880"/>
                <a:gridCol w="817880"/>
                <a:gridCol w="817880"/>
              </a:tblGrid>
              <a:tr h="678855">
                <a:tc>
                  <a:txBody>
                    <a:bodyPr/>
                    <a:lstStyle/>
                    <a:p>
                      <a:pPr marL="0" marR="0" algn="ctr">
                        <a:spcBef>
                          <a:spcPts val="0"/>
                        </a:spcBef>
                        <a:spcAft>
                          <a:spcPts val="0"/>
                        </a:spcAft>
                      </a:pPr>
                      <a:r>
                        <a:rPr lang="en-US" sz="3600" dirty="0">
                          <a:effectLst/>
                        </a:rPr>
                        <a:t>l</a:t>
                      </a:r>
                      <a:endParaRPr lang="en-US" sz="1100" dirty="0">
                        <a:effectLst/>
                      </a:endParaRPr>
                    </a:p>
                    <a:p>
                      <a:pPr marL="0" marR="0" algn="ctr">
                        <a:spcBef>
                          <a:spcPts val="0"/>
                        </a:spcBef>
                        <a:spcAft>
                          <a:spcPts val="0"/>
                        </a:spcAft>
                      </a:pPr>
                      <a:r>
                        <a:rPr lang="en-US" sz="1400" dirty="0">
                          <a:effectLst/>
                        </a:rPr>
                        <a:t> </a:t>
                      </a:r>
                      <a:endParaRPr lang="en-US" sz="11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3600" dirty="0">
                          <a:effectLst/>
                        </a:rPr>
                        <a:t>i</a:t>
                      </a:r>
                      <a:endParaRPr lang="en-US" sz="11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3600">
                          <a:effectLst/>
                        </a:rPr>
                        <a:t>tt</a:t>
                      </a:r>
                      <a:endParaRPr lang="en-US" sz="11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3600" dirty="0">
                          <a:effectLst/>
                        </a:rPr>
                        <a:t>le</a:t>
                      </a:r>
                      <a:endParaRPr lang="en-US" sz="1100" dirty="0">
                        <a:effectLst/>
                        <a:latin typeface="Calibri" panose="020F0502020204030204" pitchFamily="34" charset="0"/>
                        <a:ea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520124800"/>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555526"/>
            <a:ext cx="7632848" cy="3046988"/>
          </a:xfrm>
          <a:prstGeom prst="rect">
            <a:avLst/>
          </a:prstGeom>
          <a:noFill/>
        </p:spPr>
        <p:txBody>
          <a:bodyPr wrap="square" rtlCol="0">
            <a:spAutoFit/>
          </a:bodyPr>
          <a:lstStyle/>
          <a:p>
            <a:r>
              <a:rPr lang="en-US" sz="1600" b="1" dirty="0" smtClean="0"/>
              <a:t>Phonemic </a:t>
            </a:r>
            <a:r>
              <a:rPr lang="en-US" sz="1600" b="1" dirty="0"/>
              <a:t>Awareness Activities: </a:t>
            </a:r>
            <a:endParaRPr lang="en-US" sz="1600" b="1" dirty="0" smtClean="0"/>
          </a:p>
          <a:p>
            <a:r>
              <a:rPr lang="en-US" sz="1600" dirty="0"/>
              <a:t> </a:t>
            </a:r>
          </a:p>
          <a:p>
            <a:r>
              <a:rPr lang="en-US" sz="1600" b="1" dirty="0"/>
              <a:t>Same Sound Snap</a:t>
            </a:r>
            <a:endParaRPr lang="en-US" sz="1600" dirty="0"/>
          </a:p>
          <a:p>
            <a:r>
              <a:rPr lang="en-US" sz="1600" dirty="0"/>
              <a:t> </a:t>
            </a:r>
          </a:p>
          <a:p>
            <a:r>
              <a:rPr lang="en-US" sz="1600" dirty="0"/>
              <a:t>Read or view a nursery rhyme. Record the rhyming words and discuss how different letter patterns are used to make the same sound e.g. </a:t>
            </a:r>
            <a:r>
              <a:rPr lang="en-US" sz="1600" i="1" dirty="0"/>
              <a:t>Old Mother Hubbard</a:t>
            </a:r>
            <a:r>
              <a:rPr lang="en-US" sz="1600" dirty="0"/>
              <a:t> from Ziptales Rhyme Time: there/bare, fruit/flute, shoes/news, hose/clothes. </a:t>
            </a:r>
            <a:endParaRPr lang="en-US" sz="1600" dirty="0" smtClean="0"/>
          </a:p>
          <a:p>
            <a:endParaRPr lang="en-US" sz="1600" dirty="0"/>
          </a:p>
          <a:p>
            <a:r>
              <a:rPr lang="en-US" sz="1600" dirty="0" smtClean="0"/>
              <a:t>Create </a:t>
            </a:r>
            <a:r>
              <a:rPr lang="en-US" sz="1600" dirty="0"/>
              <a:t>a snap game with laminated cards for students to play by matching words with the same end sound. </a:t>
            </a:r>
          </a:p>
          <a:p>
            <a:r>
              <a:rPr lang="en-US" sz="1600" dirty="0"/>
              <a:t> </a:t>
            </a:r>
          </a:p>
          <a:p>
            <a:endParaRPr lang="en-US" sz="1600" dirty="0"/>
          </a:p>
        </p:txBody>
      </p:sp>
    </p:spTree>
    <p:extLst>
      <p:ext uri="{BB962C8B-B14F-4D97-AF65-F5344CB8AC3E}">
        <p14:creationId xmlns:p14="http://schemas.microsoft.com/office/powerpoint/2010/main" val="850734030"/>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555526"/>
            <a:ext cx="7632848" cy="3785652"/>
          </a:xfrm>
          <a:prstGeom prst="rect">
            <a:avLst/>
          </a:prstGeom>
          <a:noFill/>
        </p:spPr>
        <p:txBody>
          <a:bodyPr wrap="square" rtlCol="0">
            <a:spAutoFit/>
          </a:bodyPr>
          <a:lstStyle/>
          <a:p>
            <a:r>
              <a:rPr lang="en-US" sz="1600" b="1" dirty="0" smtClean="0"/>
              <a:t>Phonemic </a:t>
            </a:r>
            <a:r>
              <a:rPr lang="en-US" sz="1600" b="1" dirty="0"/>
              <a:t>Awareness Activities: </a:t>
            </a:r>
            <a:endParaRPr lang="en-US" sz="1600" b="1" dirty="0" smtClean="0"/>
          </a:p>
          <a:p>
            <a:r>
              <a:rPr lang="en-US" sz="1600" dirty="0"/>
              <a:t> </a:t>
            </a:r>
          </a:p>
          <a:p>
            <a:r>
              <a:rPr lang="en-US" sz="1600" b="1" dirty="0"/>
              <a:t>Simon Says</a:t>
            </a:r>
            <a:endParaRPr lang="en-US" sz="1600" dirty="0"/>
          </a:p>
          <a:p>
            <a:r>
              <a:rPr lang="en-US" sz="1600" dirty="0"/>
              <a:t> </a:t>
            </a:r>
          </a:p>
          <a:p>
            <a:r>
              <a:rPr lang="en-US" sz="1600" dirty="0"/>
              <a:t>Use the familiar game </a:t>
            </a:r>
            <a:r>
              <a:rPr lang="en-US" sz="1600" i="1" dirty="0"/>
              <a:t>Simon Says…</a:t>
            </a:r>
            <a:r>
              <a:rPr lang="en-US" sz="1600" dirty="0"/>
              <a:t> to practise adding and removing sounds from words. For example, words from the Ziptales Set 2 story </a:t>
            </a:r>
            <a:r>
              <a:rPr lang="en-US" sz="1600" i="1" dirty="0"/>
              <a:t>Have You Ever?</a:t>
            </a:r>
            <a:r>
              <a:rPr lang="en-US" sz="1600" dirty="0"/>
              <a:t> - </a:t>
            </a:r>
            <a:r>
              <a:rPr lang="en-US" sz="1600" i="1" dirty="0"/>
              <a:t>Simon Says </a:t>
            </a:r>
            <a:r>
              <a:rPr lang="en-US" sz="1600" dirty="0"/>
              <a:t>say ‘snail’ without the ‘s’ sound (nail); ‘ball’ without the ‘b’ sound (all); ‘seen’ without the ‘n’ sound (see); ‘for’ but add a ‘t’ at the end (fort); ‘up’ but add a ‘c’ at the beginning (cup</a:t>
            </a:r>
            <a:r>
              <a:rPr lang="en-US" sz="1600" dirty="0" smtClean="0"/>
              <a:t>).</a:t>
            </a:r>
          </a:p>
          <a:p>
            <a:endParaRPr lang="en-US" sz="1600" dirty="0"/>
          </a:p>
          <a:p>
            <a:r>
              <a:rPr lang="en-US" sz="1600" b="1" i="1" dirty="0"/>
              <a:t>Extension Activities:</a:t>
            </a:r>
            <a:endParaRPr lang="en-US" sz="1600" dirty="0"/>
          </a:p>
          <a:p>
            <a:pPr marL="742950" lvl="1" indent="-285750">
              <a:buFont typeface="Arial" panose="020B0604020202020204" pitchFamily="34" charset="0"/>
              <a:buChar char="•"/>
            </a:pPr>
            <a:r>
              <a:rPr lang="en-US" sz="1600" dirty="0"/>
              <a:t>Ask students to add or remove blends e.g. ‘stand’ without the ‘st’(and).</a:t>
            </a:r>
          </a:p>
          <a:p>
            <a:pPr marL="742950" lvl="1" indent="-285750">
              <a:buFont typeface="Arial" panose="020B0604020202020204" pitchFamily="34" charset="0"/>
              <a:buChar char="•"/>
            </a:pPr>
            <a:r>
              <a:rPr lang="en-US" sz="1600" dirty="0"/>
              <a:t>Allow the use of nonsense words e.g. ‘spoon’ without the ‘n’ (spoo!).</a:t>
            </a:r>
          </a:p>
          <a:p>
            <a:pPr marL="742950" lvl="1" indent="-285750">
              <a:buFont typeface="Arial" panose="020B0604020202020204" pitchFamily="34" charset="0"/>
              <a:buChar char="•"/>
            </a:pPr>
            <a:r>
              <a:rPr lang="en-US" sz="1600" dirty="0"/>
              <a:t>Encourage students to create their own </a:t>
            </a:r>
            <a:r>
              <a:rPr lang="en-US" sz="1600" i="1" dirty="0"/>
              <a:t>Simon Says</a:t>
            </a:r>
            <a:r>
              <a:rPr lang="en-US" sz="1600" dirty="0"/>
              <a:t> instructions for their classmates. </a:t>
            </a:r>
          </a:p>
          <a:p>
            <a:endParaRPr lang="en-US" sz="1600" dirty="0"/>
          </a:p>
        </p:txBody>
      </p:sp>
    </p:spTree>
    <p:extLst>
      <p:ext uri="{BB962C8B-B14F-4D97-AF65-F5344CB8AC3E}">
        <p14:creationId xmlns:p14="http://schemas.microsoft.com/office/powerpoint/2010/main" val="2772469117"/>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555526"/>
            <a:ext cx="7632848" cy="2308324"/>
          </a:xfrm>
          <a:prstGeom prst="rect">
            <a:avLst/>
          </a:prstGeom>
          <a:noFill/>
        </p:spPr>
        <p:txBody>
          <a:bodyPr wrap="square" rtlCol="0">
            <a:spAutoFit/>
          </a:bodyPr>
          <a:lstStyle/>
          <a:p>
            <a:r>
              <a:rPr lang="en-US" sz="1600" b="1" dirty="0" smtClean="0"/>
              <a:t>Phonemic </a:t>
            </a:r>
            <a:r>
              <a:rPr lang="en-US" sz="1600" b="1" dirty="0"/>
              <a:t>Awareness Activities: </a:t>
            </a:r>
            <a:endParaRPr lang="en-US" sz="1600" b="1" dirty="0" smtClean="0"/>
          </a:p>
          <a:p>
            <a:r>
              <a:rPr lang="en-US" sz="1600" dirty="0"/>
              <a:t> </a:t>
            </a:r>
          </a:p>
          <a:p>
            <a:r>
              <a:rPr lang="en-US" sz="1600" b="1" dirty="0"/>
              <a:t>Simon Says</a:t>
            </a:r>
            <a:endParaRPr lang="en-US" sz="1600" dirty="0"/>
          </a:p>
          <a:p>
            <a:r>
              <a:rPr lang="en-US" sz="1600" dirty="0"/>
              <a:t> </a:t>
            </a:r>
          </a:p>
          <a:p>
            <a:r>
              <a:rPr lang="en-US" sz="1600" dirty="0"/>
              <a:t>Use the familiar game </a:t>
            </a:r>
            <a:r>
              <a:rPr lang="en-US" sz="1600" i="1" dirty="0"/>
              <a:t>Simon Says…</a:t>
            </a:r>
            <a:r>
              <a:rPr lang="en-US" sz="1600" dirty="0"/>
              <a:t> to practise adding and removing sounds from words</a:t>
            </a:r>
            <a:r>
              <a:rPr lang="en-US" sz="1600" dirty="0" smtClean="0"/>
              <a:t>.</a:t>
            </a:r>
          </a:p>
          <a:p>
            <a:endParaRPr lang="en-US" sz="1600" dirty="0"/>
          </a:p>
          <a:p>
            <a:r>
              <a:rPr lang="en-US" sz="1600" dirty="0" smtClean="0"/>
              <a:t>For </a:t>
            </a:r>
            <a:r>
              <a:rPr lang="en-US" sz="1600" dirty="0"/>
              <a:t>example, words from the Ziptales Set 2 story </a:t>
            </a:r>
            <a:r>
              <a:rPr lang="en-US" sz="1600" i="1" dirty="0"/>
              <a:t>Have You Ever?</a:t>
            </a:r>
            <a:r>
              <a:rPr lang="en-US" sz="1600" dirty="0"/>
              <a:t> - </a:t>
            </a:r>
            <a:r>
              <a:rPr lang="en-US" sz="1600" i="1" dirty="0"/>
              <a:t>Simon Says </a:t>
            </a:r>
            <a:r>
              <a:rPr lang="en-US" sz="1600" dirty="0"/>
              <a:t>say ‘snail’ without the ‘s’ sound (nail); ‘ball’ without the ‘b’ sound (all); ‘seen’ without the ‘n’ sound (see); ‘for’ but add a ‘t’ at the end (fort); ‘up’ but add a ‘c’ at the beginning (cup).</a:t>
            </a:r>
          </a:p>
        </p:txBody>
      </p:sp>
    </p:spTree>
    <p:extLst>
      <p:ext uri="{BB962C8B-B14F-4D97-AF65-F5344CB8AC3E}">
        <p14:creationId xmlns:p14="http://schemas.microsoft.com/office/powerpoint/2010/main" val="2549089001"/>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555526"/>
            <a:ext cx="4752528" cy="4278094"/>
          </a:xfrm>
          <a:prstGeom prst="rect">
            <a:avLst/>
          </a:prstGeom>
          <a:noFill/>
        </p:spPr>
        <p:txBody>
          <a:bodyPr wrap="square" rtlCol="0">
            <a:spAutoFit/>
          </a:bodyPr>
          <a:lstStyle/>
          <a:p>
            <a:r>
              <a:rPr lang="en-US" sz="1600" b="1" dirty="0"/>
              <a:t>Lost and </a:t>
            </a:r>
            <a:r>
              <a:rPr lang="en-US" sz="1600" b="1" dirty="0" smtClean="0"/>
              <a:t>Found</a:t>
            </a:r>
            <a:endParaRPr lang="en-US" sz="1600" dirty="0"/>
          </a:p>
          <a:p>
            <a:r>
              <a:rPr lang="en-US" sz="1600" dirty="0"/>
              <a:t>Whilst reading or viewing, record relevant words that could be used for sound replacement. For example, the word ‘</a:t>
            </a:r>
            <a:r>
              <a:rPr lang="en-US" sz="1600" i="1" dirty="0"/>
              <a:t>bed</a:t>
            </a:r>
            <a:r>
              <a:rPr lang="en-US" sz="1600" dirty="0"/>
              <a:t>’ from the Ziptales Easy Reader </a:t>
            </a:r>
            <a:r>
              <a:rPr lang="en-US" sz="1600" i="1" dirty="0"/>
              <a:t>Let’s Get Wet</a:t>
            </a:r>
            <a:r>
              <a:rPr lang="en-US" sz="1600" i="1" dirty="0" smtClean="0"/>
              <a:t>:</a:t>
            </a:r>
          </a:p>
          <a:p>
            <a:endParaRPr lang="en-US" sz="1600" i="1" dirty="0"/>
          </a:p>
          <a:p>
            <a:r>
              <a:rPr lang="en-US" sz="1600" dirty="0"/>
              <a:t>For example if a child replaces the ‘</a:t>
            </a:r>
            <a:r>
              <a:rPr lang="en-US" sz="1600" i="1" dirty="0"/>
              <a:t>b</a:t>
            </a:r>
            <a:r>
              <a:rPr lang="en-US" sz="1600" dirty="0"/>
              <a:t>’ sound in ‘</a:t>
            </a:r>
            <a:r>
              <a:rPr lang="en-US" sz="1600" i="1" dirty="0"/>
              <a:t>bed</a:t>
            </a:r>
            <a:r>
              <a:rPr lang="en-US" sz="1600" dirty="0"/>
              <a:t>’ for an ‘</a:t>
            </a:r>
            <a:r>
              <a:rPr lang="en-US" sz="1600" i="1" dirty="0"/>
              <a:t>s</a:t>
            </a:r>
            <a:r>
              <a:rPr lang="en-US" sz="1600" dirty="0"/>
              <a:t>’ sound making ‘</a:t>
            </a:r>
            <a:r>
              <a:rPr lang="en-US" sz="1600" i="1" dirty="0"/>
              <a:t>sed</a:t>
            </a:r>
            <a:r>
              <a:rPr lang="en-US" sz="1600" dirty="0"/>
              <a:t>’, you can explain that although ‘sed’ sounds like a word we know, it is actually spelt ‘</a:t>
            </a:r>
            <a:r>
              <a:rPr lang="en-US" sz="1600" i="1" dirty="0"/>
              <a:t>said</a:t>
            </a:r>
            <a:r>
              <a:rPr lang="en-US" sz="1600" dirty="0"/>
              <a:t>’ with the ‘ai’ making a. short ‘e’ sound. You could create a chart ‘Special Sounds’ chart for words like this.</a:t>
            </a:r>
          </a:p>
          <a:p>
            <a:r>
              <a:rPr lang="en-US" sz="1600" dirty="0"/>
              <a:t> </a:t>
            </a:r>
          </a:p>
          <a:p>
            <a:r>
              <a:rPr lang="en-US" sz="1600" b="1" i="1" dirty="0"/>
              <a:t>Extension Activity:</a:t>
            </a:r>
            <a:r>
              <a:rPr lang="en-US" sz="1600" dirty="0"/>
              <a:t> This activity could be made more difficult by taking away middle and end sounds to get students used to letter/sound replacement e.g. the word ‘</a:t>
            </a:r>
            <a:r>
              <a:rPr lang="en-US" sz="1600" i="1" dirty="0"/>
              <a:t>boat</a:t>
            </a:r>
            <a:r>
              <a:rPr lang="en-US" sz="1600" dirty="0"/>
              <a:t>’ from the poem </a:t>
            </a:r>
            <a:r>
              <a:rPr lang="en-US" sz="1600" i="1" dirty="0"/>
              <a:t>The Rainbow</a:t>
            </a:r>
            <a:r>
              <a:rPr lang="en-US" sz="1600" dirty="0"/>
              <a:t> in Ziptales Rhyme Time:</a:t>
            </a:r>
          </a:p>
          <a:p>
            <a:endParaRPr lang="en-US" sz="1600" dirty="0"/>
          </a:p>
        </p:txBody>
      </p:sp>
      <p:sp>
        <p:nvSpPr>
          <p:cNvPr id="2" name="Rectangle 1"/>
          <p:cNvSpPr/>
          <p:nvPr/>
        </p:nvSpPr>
        <p:spPr>
          <a:xfrm>
            <a:off x="4211960" y="2787774"/>
            <a:ext cx="4572000" cy="1754326"/>
          </a:xfrm>
          <a:prstGeom prst="rect">
            <a:avLst/>
          </a:prstGeom>
        </p:spPr>
        <p:txBody>
          <a:bodyPr>
            <a:spAutoFit/>
          </a:bodyPr>
          <a:lstStyle/>
          <a:p>
            <a:r>
              <a:rPr lang="en-US" dirty="0">
                <a:latin typeface="Times New Roman" panose="02020603050405020304" pitchFamily="18" charset="0"/>
                <a:ea typeface="Times New Roman" panose="02020603050405020304" pitchFamily="18" charset="0"/>
              </a:rPr>
              <a:t> </a:t>
            </a:r>
          </a:p>
          <a:p>
            <a:pPr marL="1371600" marR="0">
              <a:spcBef>
                <a:spcPts val="0"/>
              </a:spcBef>
              <a:spcAft>
                <a:spcPts val="0"/>
              </a:spcAft>
            </a:pPr>
            <a:r>
              <a:rPr lang="en-US" i="1" dirty="0">
                <a:latin typeface="Times New Roman" panose="02020603050405020304" pitchFamily="18" charset="0"/>
                <a:ea typeface="Times New Roman" panose="02020603050405020304" pitchFamily="18" charset="0"/>
              </a:rPr>
              <a:t>My word is ‘boat’</a:t>
            </a:r>
            <a:endParaRPr lang="en-US" dirty="0">
              <a:latin typeface="Times New Roman" panose="02020603050405020304" pitchFamily="18" charset="0"/>
              <a:ea typeface="Times New Roman" panose="02020603050405020304" pitchFamily="18" charset="0"/>
            </a:endParaRPr>
          </a:p>
          <a:p>
            <a:pPr marL="1371600" marR="0">
              <a:spcBef>
                <a:spcPts val="0"/>
              </a:spcBef>
              <a:spcAft>
                <a:spcPts val="0"/>
              </a:spcAft>
            </a:pPr>
            <a:r>
              <a:rPr lang="en-US" i="1" dirty="0">
                <a:latin typeface="Times New Roman" panose="02020603050405020304" pitchFamily="18" charset="0"/>
                <a:ea typeface="Times New Roman" panose="02020603050405020304" pitchFamily="18" charset="0"/>
              </a:rPr>
              <a:t>But I lost the ‘oa’ sound.</a:t>
            </a:r>
            <a:endParaRPr lang="en-US" dirty="0">
              <a:latin typeface="Times New Roman" panose="02020603050405020304" pitchFamily="18" charset="0"/>
              <a:ea typeface="Times New Roman" panose="02020603050405020304" pitchFamily="18" charset="0"/>
            </a:endParaRPr>
          </a:p>
          <a:p>
            <a:pPr marL="1371600" marR="0">
              <a:spcBef>
                <a:spcPts val="0"/>
              </a:spcBef>
              <a:spcAft>
                <a:spcPts val="0"/>
              </a:spcAft>
            </a:pPr>
            <a:r>
              <a:rPr lang="en-US" i="1" dirty="0">
                <a:latin typeface="Times New Roman" panose="02020603050405020304" pitchFamily="18" charset="0"/>
                <a:ea typeface="Times New Roman" panose="02020603050405020304" pitchFamily="18" charset="0"/>
              </a:rPr>
              <a:t>So I put in ‘ea’</a:t>
            </a:r>
            <a:endParaRPr lang="en-US" dirty="0">
              <a:latin typeface="Times New Roman" panose="02020603050405020304" pitchFamily="18" charset="0"/>
              <a:ea typeface="Times New Roman" panose="02020603050405020304" pitchFamily="18" charset="0"/>
            </a:endParaRPr>
          </a:p>
          <a:p>
            <a:pPr marL="1371600" marR="0">
              <a:spcBef>
                <a:spcPts val="0"/>
              </a:spcBef>
              <a:spcAft>
                <a:spcPts val="0"/>
              </a:spcAft>
            </a:pPr>
            <a:r>
              <a:rPr lang="en-US" i="1" dirty="0">
                <a:latin typeface="Times New Roman" panose="02020603050405020304" pitchFamily="18" charset="0"/>
                <a:ea typeface="Times New Roman" panose="02020603050405020304" pitchFamily="18" charset="0"/>
              </a:rPr>
              <a:t>And guess what word I found? beat</a:t>
            </a:r>
            <a:endParaRPr lang="en-US" dirty="0">
              <a:effectLst/>
              <a:latin typeface="Times New Roman" panose="02020603050405020304" pitchFamily="18" charset="0"/>
              <a:ea typeface="Times New Roman" panose="02020603050405020304" pitchFamily="18" charset="0"/>
            </a:endParaRPr>
          </a:p>
        </p:txBody>
      </p:sp>
      <p:sp>
        <p:nvSpPr>
          <p:cNvPr id="3" name="Rectangle 2"/>
          <p:cNvSpPr/>
          <p:nvPr/>
        </p:nvSpPr>
        <p:spPr>
          <a:xfrm>
            <a:off x="4283968" y="771550"/>
            <a:ext cx="4572000" cy="1477328"/>
          </a:xfrm>
          <a:prstGeom prst="rect">
            <a:avLst/>
          </a:prstGeom>
        </p:spPr>
        <p:txBody>
          <a:bodyPr>
            <a:spAutoFit/>
          </a:bodyPr>
          <a:lstStyle/>
          <a:p>
            <a:pPr marL="1371600" marR="0">
              <a:spcBef>
                <a:spcPts val="0"/>
              </a:spcBef>
              <a:spcAft>
                <a:spcPts val="0"/>
              </a:spcAft>
            </a:pPr>
            <a:r>
              <a:rPr lang="en-US" i="1" dirty="0">
                <a:latin typeface="Times New Roman" panose="02020603050405020304" pitchFamily="18" charset="0"/>
                <a:ea typeface="Times New Roman" panose="02020603050405020304" pitchFamily="18" charset="0"/>
              </a:rPr>
              <a:t>My word is ‘bed’</a:t>
            </a:r>
            <a:endParaRPr lang="en-US" dirty="0">
              <a:latin typeface="Times New Roman" panose="02020603050405020304" pitchFamily="18" charset="0"/>
              <a:ea typeface="Times New Roman" panose="02020603050405020304" pitchFamily="18" charset="0"/>
            </a:endParaRPr>
          </a:p>
          <a:p>
            <a:pPr marL="1371600" marR="0">
              <a:spcBef>
                <a:spcPts val="0"/>
              </a:spcBef>
              <a:spcAft>
                <a:spcPts val="0"/>
              </a:spcAft>
            </a:pPr>
            <a:r>
              <a:rPr lang="en-US" i="1" dirty="0">
                <a:latin typeface="Times New Roman" panose="02020603050405020304" pitchFamily="18" charset="0"/>
                <a:ea typeface="Times New Roman" panose="02020603050405020304" pitchFamily="18" charset="0"/>
              </a:rPr>
              <a:t>But I lost the ‘b’ sound.</a:t>
            </a:r>
            <a:endParaRPr lang="en-US" dirty="0">
              <a:latin typeface="Times New Roman" panose="02020603050405020304" pitchFamily="18" charset="0"/>
              <a:ea typeface="Times New Roman" panose="02020603050405020304" pitchFamily="18" charset="0"/>
            </a:endParaRPr>
          </a:p>
          <a:p>
            <a:pPr marL="1371600" marR="0">
              <a:spcBef>
                <a:spcPts val="0"/>
              </a:spcBef>
              <a:spcAft>
                <a:spcPts val="0"/>
              </a:spcAft>
            </a:pPr>
            <a:r>
              <a:rPr lang="en-US" i="1" dirty="0">
                <a:latin typeface="Times New Roman" panose="02020603050405020304" pitchFamily="18" charset="0"/>
                <a:ea typeface="Times New Roman" panose="02020603050405020304" pitchFamily="18" charset="0"/>
              </a:rPr>
              <a:t>So I put in an ‘r’</a:t>
            </a:r>
            <a:endParaRPr lang="en-US" dirty="0">
              <a:latin typeface="Times New Roman" panose="02020603050405020304" pitchFamily="18" charset="0"/>
              <a:ea typeface="Times New Roman" panose="02020603050405020304" pitchFamily="18" charset="0"/>
            </a:endParaRPr>
          </a:p>
          <a:p>
            <a:pPr marL="1371600" marR="0">
              <a:spcBef>
                <a:spcPts val="0"/>
              </a:spcBef>
              <a:spcAft>
                <a:spcPts val="0"/>
              </a:spcAft>
            </a:pPr>
            <a:r>
              <a:rPr lang="en-US" i="1" dirty="0">
                <a:latin typeface="Times New Roman" panose="02020603050405020304" pitchFamily="18" charset="0"/>
                <a:ea typeface="Times New Roman" panose="02020603050405020304" pitchFamily="18" charset="0"/>
              </a:rPr>
              <a:t>And guess what word I found? Red</a:t>
            </a:r>
            <a:endParaRPr lang="en-US"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56502704"/>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555526"/>
            <a:ext cx="7632848" cy="3293209"/>
          </a:xfrm>
          <a:prstGeom prst="rect">
            <a:avLst/>
          </a:prstGeom>
          <a:noFill/>
        </p:spPr>
        <p:txBody>
          <a:bodyPr wrap="square" rtlCol="0">
            <a:spAutoFit/>
          </a:bodyPr>
          <a:lstStyle/>
          <a:p>
            <a:r>
              <a:rPr lang="en-US" sz="1600" b="1" dirty="0" smtClean="0"/>
              <a:t>Phonemic Awareness Activities: </a:t>
            </a:r>
          </a:p>
          <a:p>
            <a:r>
              <a:rPr lang="en-US" sz="1600" dirty="0" smtClean="0"/>
              <a:t> </a:t>
            </a:r>
          </a:p>
          <a:p>
            <a:r>
              <a:rPr lang="en-US" sz="1600" b="1" dirty="0"/>
              <a:t>Same Sound Sentences</a:t>
            </a:r>
            <a:endParaRPr lang="en-US" sz="1600" dirty="0"/>
          </a:p>
          <a:p>
            <a:r>
              <a:rPr lang="en-US" sz="1600" dirty="0"/>
              <a:t> </a:t>
            </a:r>
          </a:p>
          <a:p>
            <a:r>
              <a:rPr lang="en-US" sz="1600" dirty="0"/>
              <a:t>Locate examples of simple alliteration in texts e.g. the nursery rhyme </a:t>
            </a:r>
            <a:r>
              <a:rPr lang="en-US" sz="1600" i="1" dirty="0"/>
              <a:t>Sing a Song of Sixpence;</a:t>
            </a:r>
            <a:r>
              <a:rPr lang="en-US" sz="1600" dirty="0"/>
              <a:t> the Ziptales Easy Reader Set 3 story</a:t>
            </a:r>
            <a:r>
              <a:rPr lang="en-US" sz="1600" i="1" dirty="0"/>
              <a:t> Charlie the Chatterbox.</a:t>
            </a:r>
            <a:r>
              <a:rPr lang="en-US" sz="1600" dirty="0"/>
              <a:t> Students experiment writing sentences, poetry or tongue twisters using a specific beginning sound or blend to experiment with alliteration.</a:t>
            </a:r>
          </a:p>
          <a:p>
            <a:r>
              <a:rPr lang="en-US" sz="1600" b="1" i="1" dirty="0"/>
              <a:t> </a:t>
            </a:r>
            <a:endParaRPr lang="en-US" sz="1600" dirty="0"/>
          </a:p>
          <a:p>
            <a:r>
              <a:rPr lang="en-US" sz="1600" b="1" i="1" dirty="0"/>
              <a:t>Extension:</a:t>
            </a:r>
            <a:r>
              <a:rPr lang="en-US" sz="1600" dirty="0"/>
              <a:t> Identify the use of assonance in a variety of texts e.g. the nursery rhyme - </a:t>
            </a:r>
            <a:r>
              <a:rPr lang="en-US" sz="1600" i="1" dirty="0"/>
              <a:t>Row, Row, R</a:t>
            </a:r>
            <a:r>
              <a:rPr lang="en-US" sz="1600" b="1" i="1" dirty="0"/>
              <a:t>ow</a:t>
            </a:r>
            <a:r>
              <a:rPr lang="en-US" sz="1600" i="1" dirty="0"/>
              <a:t> Your B</a:t>
            </a:r>
            <a:r>
              <a:rPr lang="en-US" sz="1600" b="1" i="1" dirty="0"/>
              <a:t>oa</a:t>
            </a:r>
            <a:r>
              <a:rPr lang="en-US" sz="1600" i="1" dirty="0"/>
              <a:t>t; </a:t>
            </a:r>
            <a:r>
              <a:rPr lang="en-US" sz="1600" dirty="0"/>
              <a:t>the Dr Seuss book </a:t>
            </a:r>
            <a:r>
              <a:rPr lang="en-US" sz="1600" i="1" dirty="0"/>
              <a:t>Hop on Pop</a:t>
            </a:r>
            <a:r>
              <a:rPr lang="en-US" sz="1600" dirty="0"/>
              <a:t> – ‘Mr. Br</a:t>
            </a:r>
            <a:r>
              <a:rPr lang="en-US" sz="1600" b="1" dirty="0"/>
              <a:t>ow</a:t>
            </a:r>
            <a:r>
              <a:rPr lang="en-US" sz="1600" dirty="0"/>
              <a:t>n is </a:t>
            </a:r>
            <a:r>
              <a:rPr lang="en-US" sz="1600" b="1" dirty="0"/>
              <a:t>ou</a:t>
            </a:r>
            <a:r>
              <a:rPr lang="en-US" sz="1600" dirty="0"/>
              <a:t>t of t</a:t>
            </a:r>
            <a:r>
              <a:rPr lang="en-US" sz="1600" b="1" dirty="0"/>
              <a:t>ow</a:t>
            </a:r>
            <a:r>
              <a:rPr lang="en-US" sz="1600" dirty="0"/>
              <a:t>n’. -  the Ziptales Rhyme Time poem </a:t>
            </a:r>
            <a:r>
              <a:rPr lang="en-US" sz="1600" i="1" dirty="0"/>
              <a:t>The Wind</a:t>
            </a:r>
            <a:r>
              <a:rPr lang="en-US" sz="1600" dirty="0"/>
              <a:t> – ‘when the trees b</a:t>
            </a:r>
            <a:r>
              <a:rPr lang="en-US" sz="1600" b="1" dirty="0"/>
              <a:t>ow</a:t>
            </a:r>
            <a:r>
              <a:rPr lang="en-US" sz="1600" dirty="0"/>
              <a:t> d</a:t>
            </a:r>
            <a:r>
              <a:rPr lang="en-US" sz="1600" b="1" dirty="0"/>
              <a:t>ow</a:t>
            </a:r>
            <a:r>
              <a:rPr lang="en-US" sz="1600" dirty="0"/>
              <a:t>n their heads’. Students create simple texts that demonstrate the repetition of a focus sound.</a:t>
            </a:r>
          </a:p>
        </p:txBody>
      </p:sp>
    </p:spTree>
    <p:extLst>
      <p:ext uri="{BB962C8B-B14F-4D97-AF65-F5344CB8AC3E}">
        <p14:creationId xmlns:p14="http://schemas.microsoft.com/office/powerpoint/2010/main" val="2791819031"/>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10046" y="1347614"/>
            <a:ext cx="7632848" cy="2308324"/>
          </a:xfrm>
          <a:prstGeom prst="rect">
            <a:avLst/>
          </a:prstGeom>
          <a:noFill/>
        </p:spPr>
        <p:txBody>
          <a:bodyPr wrap="square" rtlCol="0">
            <a:spAutoFit/>
          </a:bodyPr>
          <a:lstStyle/>
          <a:p>
            <a:r>
              <a:rPr lang="en-US" sz="1600" dirty="0"/>
              <a:t>Phonological awareness is the core component in learning to decode written text. </a:t>
            </a:r>
          </a:p>
          <a:p>
            <a:r>
              <a:rPr lang="en-US" sz="1600" dirty="0"/>
              <a:t> </a:t>
            </a:r>
          </a:p>
          <a:p>
            <a:r>
              <a:rPr lang="en-US" sz="1600" dirty="0"/>
              <a:t>It involves three crucial skills:</a:t>
            </a:r>
          </a:p>
          <a:p>
            <a:r>
              <a:rPr lang="en-US" sz="1600" dirty="0"/>
              <a:t> </a:t>
            </a:r>
          </a:p>
          <a:p>
            <a:pPr marL="742950" lvl="1" indent="-285750">
              <a:buFont typeface="Arial" panose="020B0604020202020204" pitchFamily="34" charset="0"/>
              <a:buChar char="•"/>
            </a:pPr>
            <a:r>
              <a:rPr lang="en-US" sz="1600" dirty="0"/>
              <a:t>identifying </a:t>
            </a:r>
            <a:r>
              <a:rPr lang="en-US" sz="1600" b="1" dirty="0"/>
              <a:t>syllabification</a:t>
            </a:r>
            <a:r>
              <a:rPr lang="en-US" sz="1600" dirty="0"/>
              <a:t> – separating words into sound chunks called syllables</a:t>
            </a:r>
          </a:p>
          <a:p>
            <a:pPr marL="742950" lvl="1" indent="-285750">
              <a:buFont typeface="Arial" panose="020B0604020202020204" pitchFamily="34" charset="0"/>
              <a:buChar char="•"/>
            </a:pPr>
            <a:r>
              <a:rPr lang="en-US" sz="1600" dirty="0"/>
              <a:t>recognising </a:t>
            </a:r>
            <a:r>
              <a:rPr lang="en-US" sz="1600" b="1" dirty="0"/>
              <a:t>onset and rime</a:t>
            </a:r>
            <a:r>
              <a:rPr lang="en-US" sz="1600" dirty="0"/>
              <a:t> – connecting the beginning sounds of words and syllables (onset) to the follow on sounds (rime)</a:t>
            </a:r>
          </a:p>
          <a:p>
            <a:pPr marL="742950" lvl="1" indent="-285750">
              <a:buFont typeface="Arial" panose="020B0604020202020204" pitchFamily="34" charset="0"/>
              <a:buChar char="•"/>
            </a:pPr>
            <a:r>
              <a:rPr lang="en-US" sz="1600" dirty="0"/>
              <a:t>developing </a:t>
            </a:r>
            <a:r>
              <a:rPr lang="en-US" sz="1600" b="1" dirty="0"/>
              <a:t>phonemic awareness</a:t>
            </a:r>
            <a:r>
              <a:rPr lang="en-US" sz="1600" dirty="0"/>
              <a:t> – identifying the relationship between the letters of the alphabet and the sounds they make: the phonemes.  </a:t>
            </a:r>
          </a:p>
        </p:txBody>
      </p:sp>
    </p:spTree>
    <p:extLst>
      <p:ext uri="{BB962C8B-B14F-4D97-AF65-F5344CB8AC3E}">
        <p14:creationId xmlns:p14="http://schemas.microsoft.com/office/powerpoint/2010/main" val="389104446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7748" y="699542"/>
            <a:ext cx="3096344" cy="3293209"/>
          </a:xfrm>
          <a:prstGeom prst="rect">
            <a:avLst/>
          </a:prstGeom>
          <a:noFill/>
        </p:spPr>
        <p:txBody>
          <a:bodyPr wrap="square" rtlCol="0">
            <a:spAutoFit/>
          </a:bodyPr>
          <a:lstStyle/>
          <a:p>
            <a:r>
              <a:rPr lang="en-US" sz="1600" b="1" dirty="0" smtClean="0"/>
              <a:t>Phonemic Awareness Activities: </a:t>
            </a:r>
          </a:p>
          <a:p>
            <a:r>
              <a:rPr lang="en-US" sz="1600" dirty="0" smtClean="0"/>
              <a:t> </a:t>
            </a:r>
          </a:p>
          <a:p>
            <a:r>
              <a:rPr lang="en-US" sz="1600" b="1" dirty="0"/>
              <a:t>Sound Sort</a:t>
            </a:r>
            <a:endParaRPr lang="en-US" sz="1600" dirty="0"/>
          </a:p>
          <a:p>
            <a:endParaRPr lang="en-US" sz="1600" dirty="0"/>
          </a:p>
          <a:p>
            <a:r>
              <a:rPr lang="en-US" sz="1600" dirty="0"/>
              <a:t>Read a focus text paying attention to words that share the same sound e.g. long ‘e’ sound. Record the words and at the end of the story, sort them into common sound groups e.g. the chart below uses words generated from </a:t>
            </a:r>
            <a:r>
              <a:rPr lang="en-US" sz="1600" i="1" dirty="0"/>
              <a:t>The Three Little Pigs</a:t>
            </a:r>
            <a:r>
              <a:rPr lang="en-US" sz="1600" dirty="0"/>
              <a:t> (Ziptales Storytime). </a:t>
            </a:r>
          </a:p>
        </p:txBody>
      </p:sp>
      <p:sp>
        <p:nvSpPr>
          <p:cNvPr id="3" name="Quad Arrow Callout 2"/>
          <p:cNvSpPr/>
          <p:nvPr/>
        </p:nvSpPr>
        <p:spPr>
          <a:xfrm>
            <a:off x="5356870" y="1847577"/>
            <a:ext cx="1508519" cy="1571625"/>
          </a:xfrm>
          <a:prstGeom prst="quadArrowCallou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AU" sz="1800">
                <a:effectLst/>
                <a:latin typeface="JasmineUPC" panose="02020603050405020304" pitchFamily="18" charset="-34"/>
                <a:ea typeface="Calibri" panose="020F0502020204030204" pitchFamily="34" charset="0"/>
                <a:cs typeface="Times New Roman" panose="02020603050405020304" pitchFamily="18" charset="0"/>
              </a:rPr>
              <a:t>Long ‘e’ sound</a:t>
            </a:r>
            <a:endParaRPr lang="en-US" sz="1100">
              <a:effectLst/>
              <a:ea typeface="Calibri" panose="020F0502020204030204" pitchFamily="34" charset="0"/>
              <a:cs typeface="Times New Roman" panose="02020603050405020304" pitchFamily="18" charset="0"/>
            </a:endParaRPr>
          </a:p>
        </p:txBody>
      </p:sp>
      <p:sp>
        <p:nvSpPr>
          <p:cNvPr id="5" name="Flowchart: Alternate Process 4"/>
          <p:cNvSpPr/>
          <p:nvPr/>
        </p:nvSpPr>
        <p:spPr>
          <a:xfrm>
            <a:off x="3851920" y="2171427"/>
            <a:ext cx="1227137" cy="923925"/>
          </a:xfrm>
          <a:prstGeom prst="flowChartAlternateProcess">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0"/>
              </a:spcAft>
            </a:pPr>
            <a:r>
              <a:rPr lang="en-AU" sz="1800">
                <a:effectLst/>
                <a:latin typeface="JasmineUPC" panose="02020603050405020304" pitchFamily="18" charset="-34"/>
                <a:ea typeface="Calibri" panose="020F0502020204030204" pitchFamily="34" charset="0"/>
                <a:cs typeface="Times New Roman" panose="02020603050405020304" pitchFamily="18" charset="0"/>
              </a:rPr>
              <a:t>‘e’</a:t>
            </a:r>
            <a:endParaRPr lang="en-US" sz="1100">
              <a:effectLst/>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AU" sz="1800">
                <a:effectLst/>
                <a:latin typeface="JasmineUPC" panose="02020603050405020304" pitchFamily="18" charset="-34"/>
                <a:ea typeface="Calibri" panose="020F0502020204030204" pitchFamily="34" charset="0"/>
                <a:cs typeface="Times New Roman" panose="02020603050405020304" pitchFamily="18" charset="0"/>
              </a:rPr>
              <a:t>me, he, she</a:t>
            </a:r>
            <a:endParaRPr lang="en-US" sz="1100">
              <a:effectLst/>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AU" sz="1800">
                <a:effectLst/>
                <a:latin typeface="JasmineUPC" panose="02020603050405020304" pitchFamily="18" charset="-34"/>
                <a:ea typeface="Calibri" panose="020F0502020204030204" pitchFamily="34" charset="0"/>
                <a:cs typeface="Times New Roman" panose="02020603050405020304" pitchFamily="18" charset="0"/>
              </a:rPr>
              <a:t>because</a:t>
            </a:r>
            <a:endParaRPr lang="en-US" sz="1100">
              <a:effectLst/>
              <a:ea typeface="Calibri" panose="020F0502020204030204" pitchFamily="34" charset="0"/>
              <a:cs typeface="Times New Roman" panose="02020603050405020304" pitchFamily="18" charset="0"/>
            </a:endParaRPr>
          </a:p>
        </p:txBody>
      </p:sp>
      <p:sp>
        <p:nvSpPr>
          <p:cNvPr id="6" name="Flowchart: Alternate Process 5"/>
          <p:cNvSpPr/>
          <p:nvPr/>
        </p:nvSpPr>
        <p:spPr>
          <a:xfrm>
            <a:off x="5584200" y="3432537"/>
            <a:ext cx="1227137" cy="923925"/>
          </a:xfrm>
          <a:prstGeom prst="flowChartAlternateProcess">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0"/>
              </a:spcAft>
            </a:pPr>
            <a:r>
              <a:rPr lang="en-AU" sz="1800">
                <a:effectLst/>
                <a:latin typeface="JasmineUPC" panose="02020603050405020304" pitchFamily="18" charset="-34"/>
                <a:ea typeface="Calibri" panose="020F0502020204030204" pitchFamily="34" charset="0"/>
                <a:cs typeface="Times New Roman" panose="02020603050405020304" pitchFamily="18" charset="0"/>
              </a:rPr>
              <a:t>‘ea’</a:t>
            </a:r>
            <a:endParaRPr lang="en-US" sz="1100">
              <a:effectLst/>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AU" sz="1800">
                <a:effectLst/>
                <a:latin typeface="JasmineUPC" panose="02020603050405020304" pitchFamily="18" charset="-34"/>
                <a:ea typeface="Calibri" panose="020F0502020204030204" pitchFamily="34" charset="0"/>
                <a:cs typeface="Times New Roman" panose="02020603050405020304" pitchFamily="18" charset="0"/>
              </a:rPr>
              <a:t>easy, leave, really, eat</a:t>
            </a:r>
            <a:endParaRPr lang="en-US" sz="1100">
              <a:effectLst/>
              <a:ea typeface="Calibri" panose="020F0502020204030204" pitchFamily="34" charset="0"/>
              <a:cs typeface="Times New Roman" panose="02020603050405020304" pitchFamily="18" charset="0"/>
            </a:endParaRPr>
          </a:p>
        </p:txBody>
      </p:sp>
      <p:sp>
        <p:nvSpPr>
          <p:cNvPr id="7" name="Flowchart: Alternate Process 6"/>
          <p:cNvSpPr/>
          <p:nvPr/>
        </p:nvSpPr>
        <p:spPr>
          <a:xfrm>
            <a:off x="5518795" y="904602"/>
            <a:ext cx="1227137" cy="923925"/>
          </a:xfrm>
          <a:prstGeom prst="flowChartAlternateProcess">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0"/>
              </a:spcAft>
            </a:pPr>
            <a:r>
              <a:rPr lang="en-AU" sz="1800" dirty="0">
                <a:effectLst/>
                <a:latin typeface="JasmineUPC" panose="02020603050405020304" pitchFamily="18" charset="-34"/>
                <a:ea typeface="Calibri" panose="020F0502020204030204" pitchFamily="34" charset="0"/>
                <a:cs typeface="Times New Roman" panose="02020603050405020304" pitchFamily="18" charset="0"/>
              </a:rPr>
              <a:t>‘ee’</a:t>
            </a:r>
            <a:endParaRPr lang="en-US" sz="1100" dirty="0">
              <a:effectLst/>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AU" sz="1800" dirty="0">
                <a:effectLst/>
                <a:latin typeface="JasmineUPC" panose="02020603050405020304" pitchFamily="18" charset="-34"/>
                <a:ea typeface="Calibri" panose="020F0502020204030204" pitchFamily="34" charset="0"/>
                <a:cs typeface="Times New Roman" panose="02020603050405020304" pitchFamily="18" charset="0"/>
              </a:rPr>
              <a:t>three, bee</a:t>
            </a:r>
            <a:endParaRPr lang="en-US" sz="1100" dirty="0">
              <a:effectLst/>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AU" sz="1800" dirty="0">
                <a:effectLst/>
                <a:latin typeface="JasmineUPC" panose="02020603050405020304" pitchFamily="18" charset="-34"/>
                <a:ea typeface="Calibri" panose="020F0502020204030204" pitchFamily="34" charset="0"/>
                <a:cs typeface="Times New Roman" panose="02020603050405020304" pitchFamily="18" charset="0"/>
              </a:rPr>
              <a:t>tree</a:t>
            </a:r>
            <a:endParaRPr lang="en-US" sz="1100" dirty="0">
              <a:effectLst/>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AU" sz="1100" dirty="0">
                <a:effectLst/>
                <a:ea typeface="Calibri" panose="020F0502020204030204" pitchFamily="34" charset="0"/>
                <a:cs typeface="Times New Roman" panose="02020603050405020304" pitchFamily="18" charset="0"/>
              </a:rPr>
              <a:t> </a:t>
            </a:r>
            <a:endParaRPr lang="en-US" sz="1100" dirty="0">
              <a:effectLst/>
              <a:ea typeface="Calibri" panose="020F0502020204030204" pitchFamily="34" charset="0"/>
              <a:cs typeface="Times New Roman" panose="02020603050405020304" pitchFamily="18" charset="0"/>
            </a:endParaRPr>
          </a:p>
        </p:txBody>
      </p:sp>
      <p:sp>
        <p:nvSpPr>
          <p:cNvPr id="8" name="Flowchart: Alternate Process 7"/>
          <p:cNvSpPr/>
          <p:nvPr/>
        </p:nvSpPr>
        <p:spPr>
          <a:xfrm>
            <a:off x="7252345" y="1676127"/>
            <a:ext cx="1227137" cy="923925"/>
          </a:xfrm>
          <a:prstGeom prst="flowChartAlternateProcess">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0"/>
              </a:spcAft>
            </a:pPr>
            <a:r>
              <a:rPr lang="en-AU" sz="1800">
                <a:effectLst/>
                <a:latin typeface="JasmineUPC" panose="02020603050405020304" pitchFamily="18" charset="-34"/>
                <a:ea typeface="Calibri" panose="020F0502020204030204" pitchFamily="34" charset="0"/>
                <a:cs typeface="Times New Roman" panose="02020603050405020304" pitchFamily="18" charset="0"/>
              </a:rPr>
              <a:t>‘ey’</a:t>
            </a:r>
            <a:endParaRPr lang="en-US" sz="1100">
              <a:effectLst/>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AU" sz="1800">
                <a:effectLst/>
                <a:latin typeface="JasmineUPC" panose="02020603050405020304" pitchFamily="18" charset="-34"/>
                <a:ea typeface="Calibri" panose="020F0502020204030204" pitchFamily="34" charset="0"/>
                <a:cs typeface="Times New Roman" panose="02020603050405020304" pitchFamily="18" charset="0"/>
              </a:rPr>
              <a:t>chimney, monkey</a:t>
            </a:r>
            <a:endParaRPr lang="en-US" sz="1100">
              <a:effectLst/>
              <a:ea typeface="Calibri" panose="020F0502020204030204" pitchFamily="34" charset="0"/>
              <a:cs typeface="Times New Roman" panose="02020603050405020304" pitchFamily="18" charset="0"/>
            </a:endParaRPr>
          </a:p>
        </p:txBody>
      </p:sp>
      <p:sp>
        <p:nvSpPr>
          <p:cNvPr id="9" name="Flowchart: Alternate Process 8"/>
          <p:cNvSpPr/>
          <p:nvPr/>
        </p:nvSpPr>
        <p:spPr>
          <a:xfrm>
            <a:off x="7233295" y="2728322"/>
            <a:ext cx="1227137" cy="923925"/>
          </a:xfrm>
          <a:prstGeom prst="flowChartAlternateProcess">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0"/>
              </a:spcAft>
            </a:pPr>
            <a:r>
              <a:rPr lang="en-AU" sz="1800">
                <a:effectLst/>
                <a:latin typeface="JasmineUPC" panose="02020603050405020304" pitchFamily="18" charset="-34"/>
                <a:ea typeface="Calibri" panose="020F0502020204030204" pitchFamily="34" charset="0"/>
                <a:cs typeface="Times New Roman" panose="02020603050405020304" pitchFamily="18" charset="0"/>
              </a:rPr>
              <a:t>‘y’</a:t>
            </a:r>
            <a:endParaRPr lang="en-US" sz="1100">
              <a:effectLst/>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AU" sz="1800">
                <a:effectLst/>
                <a:latin typeface="JasmineUPC" panose="02020603050405020304" pitchFamily="18" charset="-34"/>
                <a:ea typeface="Calibri" panose="020F0502020204030204" pitchFamily="34" charset="0"/>
                <a:cs typeface="Times New Roman" panose="02020603050405020304" pitchFamily="18" charset="0"/>
              </a:rPr>
              <a:t>happily, puppy</a:t>
            </a:r>
            <a:endParaRPr lang="en-US" sz="1100">
              <a:effectLst/>
              <a:ea typeface="Calibri" panose="020F0502020204030204" pitchFamily="34" charset="0"/>
              <a:cs typeface="Times New Roman" panose="02020603050405020304" pitchFamily="18" charset="0"/>
            </a:endParaRPr>
          </a:p>
        </p:txBody>
      </p:sp>
      <p:sp>
        <p:nvSpPr>
          <p:cNvPr id="2" name="Rectangle 7"/>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14"/>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094215943"/>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555526"/>
            <a:ext cx="7632848" cy="2339102"/>
          </a:xfrm>
          <a:prstGeom prst="rect">
            <a:avLst/>
          </a:prstGeom>
          <a:noFill/>
        </p:spPr>
        <p:txBody>
          <a:bodyPr wrap="square" rtlCol="0">
            <a:spAutoFit/>
          </a:bodyPr>
          <a:lstStyle/>
          <a:p>
            <a:r>
              <a:rPr lang="en-US" sz="1600" b="1" dirty="0"/>
              <a:t>Conclusion</a:t>
            </a:r>
            <a:endParaRPr lang="en-US" sz="1600" dirty="0"/>
          </a:p>
          <a:p>
            <a:r>
              <a:rPr lang="en-US" sz="1600" b="1" dirty="0"/>
              <a:t> </a:t>
            </a:r>
            <a:endParaRPr lang="en-US" sz="1600" dirty="0"/>
          </a:p>
          <a:p>
            <a:r>
              <a:rPr lang="en-US" sz="1600" dirty="0"/>
              <a:t>Fostering an enjoyment of reading whilst establishing the building blocks of decoding text can instill long-lasting effects on a young learner. </a:t>
            </a:r>
          </a:p>
          <a:p>
            <a:r>
              <a:rPr lang="en-US" sz="1600" dirty="0"/>
              <a:t> </a:t>
            </a:r>
          </a:p>
          <a:p>
            <a:r>
              <a:rPr lang="en-US" sz="1600" dirty="0"/>
              <a:t>Using a literature-based approach not only enriches the learning experience for students, but also establishes an ideal platform for developing phonological awareness in your students.</a:t>
            </a:r>
          </a:p>
          <a:p>
            <a:r>
              <a:rPr lang="en-AU" sz="1600" dirty="0"/>
              <a:t> </a:t>
            </a:r>
            <a:endParaRPr lang="en-US" sz="1600" dirty="0"/>
          </a:p>
        </p:txBody>
      </p:sp>
    </p:spTree>
    <p:extLst>
      <p:ext uri="{BB962C8B-B14F-4D97-AF65-F5344CB8AC3E}">
        <p14:creationId xmlns:p14="http://schemas.microsoft.com/office/powerpoint/2010/main" val="947288611"/>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11709"/>
            <a:ext cx="8229600" cy="2382913"/>
          </a:xfrm>
        </p:spPr>
        <p:txBody>
          <a:bodyPr>
            <a:normAutofit/>
          </a:bodyPr>
          <a:lstStyle/>
          <a:p>
            <a:pPr marL="0" indent="0" algn="ctr">
              <a:buNone/>
            </a:pPr>
            <a:r>
              <a:rPr lang="en-US" sz="3600" dirty="0" smtClean="0"/>
              <a:t>Questions and Answers</a:t>
            </a:r>
            <a:r>
              <a:rPr lang="en-US" sz="3600" dirty="0" smtClean="0"/>
              <a:t>…</a:t>
            </a:r>
          </a:p>
        </p:txBody>
      </p:sp>
    </p:spTree>
    <p:extLst>
      <p:ext uri="{BB962C8B-B14F-4D97-AF65-F5344CB8AC3E}">
        <p14:creationId xmlns:p14="http://schemas.microsoft.com/office/powerpoint/2010/main" val="321746740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1779662"/>
            <a:ext cx="7139136" cy="2232249"/>
          </a:xfrm>
        </p:spPr>
        <p:txBody>
          <a:bodyPr>
            <a:normAutofit/>
          </a:bodyPr>
          <a:lstStyle/>
          <a:p>
            <a:pPr marL="0" indent="0" algn="ctr">
              <a:buNone/>
            </a:pPr>
            <a:r>
              <a:rPr lang="en-US" sz="2800" dirty="0" smtClean="0"/>
              <a:t>To access Ziptales suite of Phonic based texts as mentioned, please go to </a:t>
            </a:r>
            <a:r>
              <a:rPr lang="en-US" sz="2800" dirty="0" smtClean="0">
                <a:hlinkClick r:id="rId2"/>
              </a:rPr>
              <a:t>www.ziptales.com</a:t>
            </a:r>
            <a:r>
              <a:rPr lang="en-US" sz="2800" dirty="0" smtClean="0"/>
              <a:t> and grab a FREE trial today!</a:t>
            </a:r>
            <a:endParaRPr lang="en-US" sz="2800" dirty="0" smtClean="0"/>
          </a:p>
        </p:txBody>
      </p:sp>
    </p:spTree>
    <p:extLst>
      <p:ext uri="{BB962C8B-B14F-4D97-AF65-F5344CB8AC3E}">
        <p14:creationId xmlns:p14="http://schemas.microsoft.com/office/powerpoint/2010/main" val="4208639250"/>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1779662"/>
            <a:ext cx="7139136" cy="2232249"/>
          </a:xfrm>
        </p:spPr>
        <p:txBody>
          <a:bodyPr>
            <a:normAutofit/>
          </a:bodyPr>
          <a:lstStyle/>
          <a:p>
            <a:pPr marL="0" indent="0" algn="ctr">
              <a:buNone/>
            </a:pPr>
            <a:r>
              <a:rPr lang="en-US" sz="2800" dirty="0" smtClean="0"/>
              <a:t>To access Ziptales suite of Phonic based texts as mentioned, please go to </a:t>
            </a:r>
            <a:r>
              <a:rPr lang="en-US" sz="2800" dirty="0" smtClean="0">
                <a:hlinkClick r:id="rId2"/>
              </a:rPr>
              <a:t>www.ziptales.co.uk</a:t>
            </a:r>
            <a:r>
              <a:rPr lang="en-US" sz="2800" dirty="0" smtClean="0"/>
              <a:t> and grab a FREE trial today!</a:t>
            </a:r>
            <a:endParaRPr lang="en-US" sz="2800" dirty="0" smtClean="0"/>
          </a:p>
        </p:txBody>
      </p:sp>
    </p:spTree>
    <p:extLst>
      <p:ext uri="{BB962C8B-B14F-4D97-AF65-F5344CB8AC3E}">
        <p14:creationId xmlns:p14="http://schemas.microsoft.com/office/powerpoint/2010/main" val="2654922077"/>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555526"/>
            <a:ext cx="7632848" cy="4031873"/>
          </a:xfrm>
          <a:prstGeom prst="rect">
            <a:avLst/>
          </a:prstGeom>
          <a:noFill/>
        </p:spPr>
        <p:txBody>
          <a:bodyPr wrap="square" rtlCol="0">
            <a:spAutoFit/>
          </a:bodyPr>
          <a:lstStyle/>
          <a:p>
            <a:r>
              <a:rPr lang="en-US" sz="1600" b="1" dirty="0"/>
              <a:t>Curriculum References</a:t>
            </a:r>
            <a:endParaRPr lang="en-US" sz="1600" dirty="0"/>
          </a:p>
          <a:p>
            <a:r>
              <a:rPr lang="en-US" sz="1600" b="1" dirty="0"/>
              <a:t> </a:t>
            </a:r>
            <a:endParaRPr lang="en-US" sz="1600" dirty="0"/>
          </a:p>
          <a:p>
            <a:r>
              <a:rPr lang="en-US" sz="1600" dirty="0"/>
              <a:t>Australian Curriculum Achievement Standards</a:t>
            </a:r>
            <a:r>
              <a:rPr lang="en-AU" sz="1600" dirty="0"/>
              <a:t>:</a:t>
            </a:r>
            <a:endParaRPr lang="en-US" sz="1600" dirty="0"/>
          </a:p>
          <a:p>
            <a:r>
              <a:rPr lang="en-US" sz="1600" dirty="0"/>
              <a:t> </a:t>
            </a:r>
          </a:p>
          <a:p>
            <a:r>
              <a:rPr lang="en-US" sz="1600" b="1" i="1" dirty="0"/>
              <a:t>Prep/Foundation, students: </a:t>
            </a:r>
            <a:endParaRPr lang="en-US" sz="1600" b="1" dirty="0"/>
          </a:p>
          <a:p>
            <a:pPr marL="742950" lvl="1" indent="-285750">
              <a:buFont typeface="Arial" panose="020B0604020202020204" pitchFamily="34" charset="0"/>
              <a:buChar char="•"/>
            </a:pPr>
            <a:r>
              <a:rPr lang="en-AU" sz="1600" dirty="0"/>
              <a:t>identify the letters of the English alphabet and use the sounds represented by most letters. </a:t>
            </a:r>
            <a:endParaRPr lang="en-US" sz="1600" dirty="0"/>
          </a:p>
          <a:p>
            <a:pPr marL="742950" lvl="1" indent="-285750">
              <a:buFont typeface="Arial" panose="020B0604020202020204" pitchFamily="34" charset="0"/>
              <a:buChar char="•"/>
            </a:pPr>
            <a:r>
              <a:rPr lang="en-AU" sz="1600" dirty="0"/>
              <a:t>listen for rhyme, letter patterns and sounds in words.</a:t>
            </a:r>
            <a:endParaRPr lang="en-US" sz="1600" dirty="0"/>
          </a:p>
          <a:p>
            <a:r>
              <a:rPr lang="en-AU" sz="1600" b="1" i="1" dirty="0"/>
              <a:t> </a:t>
            </a:r>
            <a:endParaRPr lang="en-US" sz="1600" b="1" i="1" dirty="0"/>
          </a:p>
          <a:p>
            <a:r>
              <a:rPr lang="en-AU" sz="1600" b="1" i="1" dirty="0"/>
              <a:t>Year 1 students:</a:t>
            </a:r>
            <a:endParaRPr lang="en-US" sz="1600" b="1" i="1" dirty="0"/>
          </a:p>
          <a:p>
            <a:pPr marL="742950" lvl="1" indent="-285750">
              <a:buFont typeface="Arial" panose="020B0604020202020204" pitchFamily="34" charset="0"/>
              <a:buChar char="•"/>
            </a:pPr>
            <a:r>
              <a:rPr lang="en-AU" sz="1600" dirty="0"/>
              <a:t>use knowledge of sounds and letters…to make meaning</a:t>
            </a:r>
            <a:endParaRPr lang="en-US" sz="1600" dirty="0"/>
          </a:p>
          <a:p>
            <a:pPr marL="742950" lvl="1" indent="-285750">
              <a:buFont typeface="Arial" panose="020B0604020202020204" pitchFamily="34" charset="0"/>
              <a:buChar char="•"/>
            </a:pPr>
            <a:r>
              <a:rPr lang="en-AU" sz="1600" dirty="0"/>
              <a:t>listen for and reproduce letter patterns and letter clusters.</a:t>
            </a:r>
            <a:endParaRPr lang="en-US" sz="1600" dirty="0"/>
          </a:p>
          <a:p>
            <a:r>
              <a:rPr lang="en-AU" sz="1600" b="1" i="1" dirty="0"/>
              <a:t> </a:t>
            </a:r>
            <a:endParaRPr lang="en-US" sz="1600" b="1" i="1" dirty="0"/>
          </a:p>
          <a:p>
            <a:r>
              <a:rPr lang="en-AU" sz="1600" b="1" i="1" dirty="0"/>
              <a:t>Year 2 students:</a:t>
            </a:r>
            <a:endParaRPr lang="en-US" sz="1600" b="1" i="1" dirty="0"/>
          </a:p>
          <a:p>
            <a:pPr marL="742950" lvl="1" indent="-285750">
              <a:buFont typeface="Arial" panose="020B0604020202020204" pitchFamily="34" charset="0"/>
              <a:buChar char="•"/>
            </a:pPr>
            <a:r>
              <a:rPr lang="en-AU" sz="1600" dirty="0"/>
              <a:t>monitor meaning and self-correct using …phonic knowledge. </a:t>
            </a:r>
            <a:endParaRPr lang="en-US" sz="1600" dirty="0"/>
          </a:p>
          <a:p>
            <a:pPr marL="742950" lvl="1" indent="-285750">
              <a:buFont typeface="Arial" panose="020B0604020202020204" pitchFamily="34" charset="0"/>
              <a:buChar char="•"/>
            </a:pPr>
            <a:r>
              <a:rPr lang="en-AU" sz="1600" dirty="0"/>
              <a:t>listen for and manipulate sound combinations and rhythmic sound patterns.</a:t>
            </a:r>
            <a:endParaRPr lang="en-US" sz="1600" dirty="0"/>
          </a:p>
        </p:txBody>
      </p:sp>
    </p:spTree>
    <p:extLst>
      <p:ext uri="{BB962C8B-B14F-4D97-AF65-F5344CB8AC3E}">
        <p14:creationId xmlns:p14="http://schemas.microsoft.com/office/powerpoint/2010/main" val="4268545561"/>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555526"/>
            <a:ext cx="7632848" cy="1815882"/>
          </a:xfrm>
          <a:prstGeom prst="rect">
            <a:avLst/>
          </a:prstGeom>
          <a:noFill/>
        </p:spPr>
        <p:txBody>
          <a:bodyPr wrap="square" rtlCol="0">
            <a:spAutoFit/>
          </a:bodyPr>
          <a:lstStyle/>
          <a:p>
            <a:r>
              <a:rPr lang="en-US" sz="1600" b="1" dirty="0"/>
              <a:t>Curriculum References</a:t>
            </a:r>
            <a:endParaRPr lang="en-US" sz="1600" dirty="0"/>
          </a:p>
          <a:p>
            <a:endParaRPr lang="en-US" sz="1600" dirty="0" smtClean="0"/>
          </a:p>
          <a:p>
            <a:r>
              <a:rPr lang="en-US" sz="1600" dirty="0" smtClean="0"/>
              <a:t>New </a:t>
            </a:r>
            <a:r>
              <a:rPr lang="en-US" sz="1600" dirty="0"/>
              <a:t>Zealand Curriculum:</a:t>
            </a:r>
          </a:p>
          <a:p>
            <a:r>
              <a:rPr lang="en-US" sz="1600" dirty="0"/>
              <a:t> </a:t>
            </a:r>
          </a:p>
          <a:p>
            <a:pPr marL="742950" lvl="1" indent="-285750">
              <a:buFont typeface="Arial" panose="020B0604020202020204" pitchFamily="34" charset="0"/>
              <a:buChar char="•"/>
            </a:pPr>
            <a:r>
              <a:rPr lang="en-AU" sz="1600" dirty="0"/>
              <a:t>use sources of information (meaning, structure, visual and grapho-phonic information) and prior knowledge to make sense of a range of texts;</a:t>
            </a:r>
            <a:endParaRPr lang="en-US" sz="1600" dirty="0"/>
          </a:p>
          <a:p>
            <a:pPr marL="742950" lvl="1" indent="-285750">
              <a:buFont typeface="Arial" panose="020B0604020202020204" pitchFamily="34" charset="0"/>
              <a:buChar char="•"/>
            </a:pPr>
            <a:r>
              <a:rPr lang="en-AU" sz="1600" dirty="0"/>
              <a:t>associate sounds with letter clusters as well as with individual letters</a:t>
            </a:r>
            <a:endParaRPr lang="en-US" sz="1600" dirty="0"/>
          </a:p>
        </p:txBody>
      </p:sp>
    </p:spTree>
    <p:extLst>
      <p:ext uri="{BB962C8B-B14F-4D97-AF65-F5344CB8AC3E}">
        <p14:creationId xmlns:p14="http://schemas.microsoft.com/office/powerpoint/2010/main" val="2870809846"/>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555526"/>
            <a:ext cx="7632848" cy="2616101"/>
          </a:xfrm>
          <a:prstGeom prst="rect">
            <a:avLst/>
          </a:prstGeom>
          <a:noFill/>
        </p:spPr>
        <p:txBody>
          <a:bodyPr wrap="square" rtlCol="0">
            <a:spAutoFit/>
          </a:bodyPr>
          <a:lstStyle/>
          <a:p>
            <a:r>
              <a:rPr lang="en-US" sz="1600" b="1" dirty="0"/>
              <a:t>Why use a literature-based approach?</a:t>
            </a:r>
            <a:endParaRPr lang="en-US" sz="1600" dirty="0"/>
          </a:p>
          <a:p>
            <a:r>
              <a:rPr lang="en-US" sz="1600" b="1" dirty="0"/>
              <a:t> </a:t>
            </a:r>
            <a:endParaRPr lang="en-US" sz="1600" dirty="0"/>
          </a:p>
          <a:p>
            <a:r>
              <a:rPr lang="en-US" sz="1600" dirty="0"/>
              <a:t>Literature-based instruction:</a:t>
            </a:r>
          </a:p>
          <a:p>
            <a:r>
              <a:rPr lang="en-US" sz="1600" dirty="0"/>
              <a:t> </a:t>
            </a:r>
          </a:p>
          <a:p>
            <a:pPr marL="742950" lvl="1" indent="-285750">
              <a:buFont typeface="Arial" panose="020B0604020202020204" pitchFamily="34" charset="0"/>
              <a:buChar char="•"/>
            </a:pPr>
            <a:r>
              <a:rPr lang="en-US" sz="1600" dirty="0"/>
              <a:t>promotes an enjoyment of reading</a:t>
            </a:r>
          </a:p>
          <a:p>
            <a:pPr marL="742950" lvl="1" indent="-285750">
              <a:buFont typeface="Arial" panose="020B0604020202020204" pitchFamily="34" charset="0"/>
              <a:buChar char="•"/>
            </a:pPr>
            <a:r>
              <a:rPr lang="en-US" sz="1600" dirty="0"/>
              <a:t>builds vocabulary</a:t>
            </a:r>
          </a:p>
          <a:p>
            <a:pPr marL="742950" lvl="1" indent="-285750">
              <a:buFont typeface="Arial" panose="020B0604020202020204" pitchFamily="34" charset="0"/>
              <a:buChar char="•"/>
            </a:pPr>
            <a:r>
              <a:rPr lang="en-US" sz="1600" dirty="0"/>
              <a:t>develops an awareness of the conventions of written text </a:t>
            </a:r>
          </a:p>
          <a:p>
            <a:pPr marL="742950" lvl="1" indent="-285750">
              <a:buFont typeface="Arial" panose="020B0604020202020204" pitchFamily="34" charset="0"/>
              <a:buChar char="•"/>
            </a:pPr>
            <a:r>
              <a:rPr lang="en-US" sz="1600" dirty="0"/>
              <a:t>increases understanding of text structures and features</a:t>
            </a:r>
          </a:p>
          <a:p>
            <a:pPr marL="742950" lvl="1" indent="-285750">
              <a:buFont typeface="Arial" panose="020B0604020202020204" pitchFamily="34" charset="0"/>
              <a:buChar char="•"/>
            </a:pPr>
            <a:r>
              <a:rPr lang="en-US" sz="1600" dirty="0"/>
              <a:t>encourages awareness of contextual cues </a:t>
            </a:r>
          </a:p>
          <a:p>
            <a:pPr marL="742950" lvl="1" indent="-285750">
              <a:buFont typeface="Arial" panose="020B0604020202020204" pitchFamily="34" charset="0"/>
              <a:buChar char="•"/>
            </a:pPr>
            <a:r>
              <a:rPr lang="en-US" sz="1600" dirty="0"/>
              <a:t>links word segmentation to a variety of classroom learning experiences </a:t>
            </a:r>
          </a:p>
        </p:txBody>
      </p:sp>
    </p:spTree>
    <p:extLst>
      <p:ext uri="{BB962C8B-B14F-4D97-AF65-F5344CB8AC3E}">
        <p14:creationId xmlns:p14="http://schemas.microsoft.com/office/powerpoint/2010/main" val="1477903221"/>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810469" y="555526"/>
            <a:ext cx="7416824" cy="2646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AU" sz="1600" b="1"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rPr>
              <a:t>Skill 1: Identifying Syllabification</a:t>
            </a:r>
          </a:p>
          <a:p>
            <a:pPr marL="0" marR="0" lvl="0" indent="0" algn="l" defTabSz="914400" rtl="0" eaLnBrk="0" fontAlgn="base" latinLnBrk="0" hangingPunct="0">
              <a:lnSpc>
                <a:spcPct val="100000"/>
              </a:lnSpc>
              <a:spcBef>
                <a:spcPct val="0"/>
              </a:spcBef>
              <a:spcAft>
                <a:spcPct val="0"/>
              </a:spcAft>
              <a:buClrTx/>
              <a:buSzTx/>
              <a:buFontTx/>
              <a:buNone/>
              <a:tabLst/>
            </a:pPr>
            <a:endParaRPr lang="en-AU" sz="1600" b="1" dirty="0">
              <a:ea typeface="Times New Roman" panose="02020603050405020304" pitchFamily="18" charset="0"/>
              <a:cs typeface="Times New Roman" panose="02020603050405020304" pitchFamily="18" charset="0"/>
            </a:endParaRPr>
          </a:p>
          <a:p>
            <a:r>
              <a:rPr lang="en-AU" sz="1600" dirty="0"/>
              <a:t>Learning to segment words by identifying syllables: </a:t>
            </a:r>
            <a:endParaRPr lang="en-US" sz="1600" dirty="0"/>
          </a:p>
          <a:p>
            <a:r>
              <a:rPr lang="en-AU" sz="1600" dirty="0"/>
              <a:t> </a:t>
            </a:r>
            <a:endParaRPr lang="en-US" sz="1600" dirty="0"/>
          </a:p>
          <a:p>
            <a:pPr marL="742950" lvl="1" indent="-285750">
              <a:buFont typeface="Arial" panose="020B0604020202020204" pitchFamily="34" charset="0"/>
              <a:buChar char="•"/>
            </a:pPr>
            <a:r>
              <a:rPr lang="en-AU" sz="1600" dirty="0"/>
              <a:t>speeds up the decoding process</a:t>
            </a:r>
            <a:endParaRPr lang="en-US" sz="1600" dirty="0"/>
          </a:p>
          <a:p>
            <a:pPr marL="742950" lvl="1" indent="-285750">
              <a:buFont typeface="Arial" panose="020B0604020202020204" pitchFamily="34" charset="0"/>
              <a:buChar char="•"/>
            </a:pPr>
            <a:r>
              <a:rPr lang="en-AU" sz="1600" dirty="0"/>
              <a:t>builds awareness and recognition of phonics</a:t>
            </a:r>
            <a:endParaRPr lang="en-US" sz="1600" dirty="0"/>
          </a:p>
          <a:p>
            <a:pPr marL="742950" lvl="1" indent="-285750">
              <a:buFont typeface="Arial" panose="020B0604020202020204" pitchFamily="34" charset="0"/>
              <a:buChar char="•"/>
            </a:pPr>
            <a:r>
              <a:rPr lang="en-AU" sz="1600" dirty="0"/>
              <a:t>promotes an awareness of syllable boundaries</a:t>
            </a:r>
            <a:endParaRPr lang="en-US" sz="1600" dirty="0"/>
          </a:p>
          <a:p>
            <a:pPr marL="742950" lvl="1" indent="-285750">
              <a:buFont typeface="Arial" panose="020B0604020202020204" pitchFamily="34" charset="0"/>
              <a:buChar char="•"/>
            </a:pPr>
            <a:r>
              <a:rPr lang="en-AU" sz="1600" dirty="0"/>
              <a:t>assists with spelling strategies</a:t>
            </a:r>
            <a:endParaRPr lang="en-US" sz="1600" dirty="0"/>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sz="1600" b="0" i="0" u="none" strike="noStrike" cap="none" normalizeH="0" baseline="0" dirty="0" smtClean="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sz="1800" b="0" i="0" u="none" strike="noStrike" cap="none" normalizeH="0" baseline="0" dirty="0" smtClean="0">
              <a:ln>
                <a:noFill/>
              </a:ln>
              <a:solidFill>
                <a:schemeClr val="tx1"/>
              </a:solidFill>
              <a:effectLst/>
              <a:latin typeface="Arial" panose="020B0604020202020204" pitchFamily="34" charset="0"/>
            </a:endParaRPr>
          </a:p>
        </p:txBody>
      </p:sp>
      <p:pic>
        <p:nvPicPr>
          <p:cNvPr id="204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56176" y="2211710"/>
            <a:ext cx="2143125" cy="213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0437673"/>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555526"/>
            <a:ext cx="7632848" cy="3785652"/>
          </a:xfrm>
          <a:prstGeom prst="rect">
            <a:avLst/>
          </a:prstGeom>
          <a:noFill/>
        </p:spPr>
        <p:txBody>
          <a:bodyPr wrap="square" rtlCol="0">
            <a:spAutoFit/>
          </a:bodyPr>
          <a:lstStyle/>
          <a:p>
            <a:r>
              <a:rPr lang="en-AU" sz="1600" b="1" dirty="0"/>
              <a:t>Syllabification </a:t>
            </a:r>
            <a:r>
              <a:rPr lang="en-AU" sz="1600" b="1" dirty="0" smtClean="0"/>
              <a:t>Activities:</a:t>
            </a:r>
          </a:p>
          <a:p>
            <a:endParaRPr lang="en-AU" sz="1600" b="1" dirty="0"/>
          </a:p>
          <a:p>
            <a:r>
              <a:rPr lang="en-AU" sz="1600" b="1" dirty="0" smtClean="0"/>
              <a:t>The </a:t>
            </a:r>
            <a:r>
              <a:rPr lang="en-AU" sz="1600" b="1" dirty="0"/>
              <a:t>Name Game</a:t>
            </a:r>
            <a:endParaRPr lang="en-US" sz="1600" dirty="0"/>
          </a:p>
          <a:p>
            <a:r>
              <a:rPr lang="en-AU" sz="1600" dirty="0"/>
              <a:t> </a:t>
            </a:r>
            <a:endParaRPr lang="en-US" sz="1600" dirty="0"/>
          </a:p>
          <a:p>
            <a:r>
              <a:rPr lang="en-AU" sz="1600" dirty="0"/>
              <a:t>Read or view a focus text that has a character’s name in the title (e.g. one of the Ziptales </a:t>
            </a:r>
            <a:r>
              <a:rPr lang="en-AU" sz="1600" i="1" dirty="0"/>
              <a:t>Wendy</a:t>
            </a:r>
            <a:r>
              <a:rPr lang="en-AU" sz="1600" dirty="0"/>
              <a:t> stories in Storytime). Ask children to clap that character’s name - </a:t>
            </a:r>
            <a:r>
              <a:rPr lang="en-AU" sz="1600" i="1" dirty="0"/>
              <a:t>Wen-dy</a:t>
            </a:r>
            <a:r>
              <a:rPr lang="en-AU" sz="1600" dirty="0"/>
              <a:t> - identifying the number of syllable in the name (2). </a:t>
            </a:r>
            <a:endParaRPr lang="en-AU" sz="1600" dirty="0" smtClean="0"/>
          </a:p>
          <a:p>
            <a:endParaRPr lang="en-AU" sz="1600" dirty="0"/>
          </a:p>
          <a:p>
            <a:r>
              <a:rPr lang="en-AU" sz="1600" dirty="0" smtClean="0"/>
              <a:t>Individual </a:t>
            </a:r>
            <a:r>
              <a:rPr lang="en-AU" sz="1600" dirty="0"/>
              <a:t>students then clap their own names (either first name only or both first name and surname) counting the number of syllables. (Record the range of these numbers!) Go to an open space (e.g. a basketball court) and line students up in a ‘starting’ area. </a:t>
            </a:r>
            <a:endParaRPr lang="en-AU" sz="1600" dirty="0" smtClean="0"/>
          </a:p>
          <a:p>
            <a:endParaRPr lang="en-AU" sz="1600" dirty="0"/>
          </a:p>
          <a:p>
            <a:r>
              <a:rPr lang="en-AU" sz="1600" dirty="0" smtClean="0"/>
              <a:t>Hold </a:t>
            </a:r>
            <a:r>
              <a:rPr lang="en-AU" sz="1600" dirty="0"/>
              <a:t>up or call out a number generated from the previous activity and whoever has that many syllables in their name run to the finish line, bounce a ball as they say their name (in syllables) and then run back to the start.</a:t>
            </a:r>
            <a:endParaRPr lang="en-US" sz="1600" dirty="0"/>
          </a:p>
        </p:txBody>
      </p:sp>
    </p:spTree>
    <p:extLst>
      <p:ext uri="{BB962C8B-B14F-4D97-AF65-F5344CB8AC3E}">
        <p14:creationId xmlns:p14="http://schemas.microsoft.com/office/powerpoint/2010/main" val="2427270637"/>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555526"/>
            <a:ext cx="7632848" cy="3785652"/>
          </a:xfrm>
          <a:prstGeom prst="rect">
            <a:avLst/>
          </a:prstGeom>
          <a:noFill/>
        </p:spPr>
        <p:txBody>
          <a:bodyPr wrap="square" rtlCol="0">
            <a:spAutoFit/>
          </a:bodyPr>
          <a:lstStyle/>
          <a:p>
            <a:r>
              <a:rPr lang="en-AU" sz="1600" b="1" dirty="0"/>
              <a:t>Syllabification </a:t>
            </a:r>
            <a:r>
              <a:rPr lang="en-AU" sz="1600" b="1" dirty="0" smtClean="0"/>
              <a:t>Activities:</a:t>
            </a:r>
          </a:p>
          <a:p>
            <a:endParaRPr lang="en-AU" sz="1600" b="1" dirty="0"/>
          </a:p>
          <a:p>
            <a:r>
              <a:rPr lang="en-US" sz="1600" b="1" dirty="0"/>
              <a:t>Make a Syllable Group</a:t>
            </a:r>
            <a:endParaRPr lang="en-US" sz="1600" dirty="0"/>
          </a:p>
          <a:p>
            <a:r>
              <a:rPr lang="en-US" sz="1600" dirty="0"/>
              <a:t> </a:t>
            </a:r>
          </a:p>
          <a:p>
            <a:r>
              <a:rPr lang="en-US" sz="1600" dirty="0"/>
              <a:t>Share a story that mentions days of the week (e.g. Ziptales Easy Reader </a:t>
            </a:r>
            <a:r>
              <a:rPr lang="en-US" sz="1600" i="1" dirty="0"/>
              <a:t>Bob the Frog</a:t>
            </a:r>
            <a:r>
              <a:rPr lang="en-US" sz="1600" dirty="0"/>
              <a:t>). Students clap or use instruments to count the number of syllables in each day of the week identifying the odd one out (Sat-ur-day). </a:t>
            </a:r>
            <a:endParaRPr lang="en-US" sz="1600" dirty="0" smtClean="0"/>
          </a:p>
          <a:p>
            <a:endParaRPr lang="en-US" sz="1600" dirty="0"/>
          </a:p>
          <a:p>
            <a:r>
              <a:rPr lang="en-US" sz="1600" dirty="0" smtClean="0"/>
              <a:t>Use </a:t>
            </a:r>
            <a:r>
              <a:rPr lang="en-US" sz="1600" dirty="0"/>
              <a:t>the students’ birthdays to identify the number of syllables in the months of the year. Go to an open space (e.g. an oval, the gym) and call out one of the weekdays or months. Students are to make groups with the same number of people as the day/month. Each member has to then say a syllable of the word aloud. </a:t>
            </a:r>
            <a:endParaRPr lang="en-US" sz="1600" dirty="0" smtClean="0"/>
          </a:p>
          <a:p>
            <a:endParaRPr lang="en-US" sz="1600" dirty="0"/>
          </a:p>
          <a:p>
            <a:r>
              <a:rPr lang="en-US" sz="1600" dirty="0" smtClean="0"/>
              <a:t>(</a:t>
            </a:r>
            <a:r>
              <a:rPr lang="en-US" sz="1600" dirty="0"/>
              <a:t>Note: Any remaining students join together and think of a day or month with the same number of syllables as the people in their group.)</a:t>
            </a:r>
          </a:p>
        </p:txBody>
      </p:sp>
    </p:spTree>
    <p:extLst>
      <p:ext uri="{BB962C8B-B14F-4D97-AF65-F5344CB8AC3E}">
        <p14:creationId xmlns:p14="http://schemas.microsoft.com/office/powerpoint/2010/main" val="3076341293"/>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17904</TotalTime>
  <Words>727</Words>
  <Application>Microsoft Office PowerPoint</Application>
  <PresentationFormat>On-screen Show (16:9)</PresentationFormat>
  <Paragraphs>342</Paragraphs>
  <Slides>34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Calibri</vt:lpstr>
      <vt:lpstr>JasmineUPC</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Steve</cp:lastModifiedBy>
  <cp:revision>128</cp:revision>
  <dcterms:created xsi:type="dcterms:W3CDTF">2014-03-02T23:10:02Z</dcterms:created>
  <dcterms:modified xsi:type="dcterms:W3CDTF">2015-05-13T13:34:40Z</dcterms:modified>
</cp:coreProperties>
</file>