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2" r:id="rId21"/>
    <p:sldId id="303" r:id="rId22"/>
    <p:sldId id="304" r:id="rId23"/>
    <p:sldId id="305" r:id="rId24"/>
    <p:sldId id="306" r:id="rId25"/>
    <p:sldId id="30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8" autoAdjust="0"/>
    <p:restoredTop sz="94717" autoAdjust="0"/>
  </p:normalViewPr>
  <p:slideViewPr>
    <p:cSldViewPr>
      <p:cViewPr varScale="1">
        <p:scale>
          <a:sx n="115" d="100"/>
          <a:sy n="115" d="100"/>
        </p:scale>
        <p:origin x="54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4DE7-15B4-6144-AD59-780D931E7DAC}" type="datetimeFigureOut">
              <a:rPr lang="en-US" smtClean="0"/>
              <a:t>29-Jul-15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1498-726C-AD42-95A7-2A48B0AE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1498-726C-AD42-95A7-2A48B0AECB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1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3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6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6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2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6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7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1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BDD-0532-4205-949E-EF1160D84AB5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1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ptales.co.uk/" TargetMode="External"/><Relationship Id="rId2" Type="http://schemas.openxmlformats.org/officeDocument/2006/relationships/hyperlink" Target="http://www.ziptal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12-01 09.13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8"/>
          <a:stretch/>
        </p:blipFill>
        <p:spPr>
          <a:xfrm>
            <a:off x="2483768" y="2571750"/>
            <a:ext cx="4366444" cy="975742"/>
          </a:xfrm>
          <a:prstGeom prst="rect">
            <a:avLst/>
          </a:prstGeom>
        </p:spPr>
      </p:pic>
      <p:pic>
        <p:nvPicPr>
          <p:cNvPr id="5" name="Picture 4" descr="616ebd32e6bfdb0748bfb67778a1146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" b="54997"/>
          <a:stretch/>
        </p:blipFill>
        <p:spPr>
          <a:xfrm>
            <a:off x="3275856" y="1131590"/>
            <a:ext cx="2872953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329183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Building Literacy in the Early Years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79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Development of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987574"/>
            <a:ext cx="8229600" cy="3939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1800" dirty="0"/>
              <a:t>P</a:t>
            </a:r>
            <a:r>
              <a:rPr lang="en-AU" sz="1800" dirty="0" smtClean="0"/>
              <a:t>lay </a:t>
            </a:r>
            <a:r>
              <a:rPr lang="en-AU" sz="1800" dirty="0"/>
              <a:t>scripts </a:t>
            </a:r>
            <a:endParaRPr lang="en-AU" sz="1800" dirty="0" smtClean="0"/>
          </a:p>
          <a:p>
            <a:pPr marL="0" lvl="0" indent="0">
              <a:buNone/>
            </a:pPr>
            <a:endParaRPr lang="en-AU" sz="1800" dirty="0"/>
          </a:p>
          <a:p>
            <a:pPr marL="0" lvl="0" indent="0">
              <a:buNone/>
            </a:pPr>
            <a:r>
              <a:rPr lang="en-AU" sz="1800" dirty="0"/>
              <a:t>L</a:t>
            </a:r>
            <a:r>
              <a:rPr lang="en-AU" sz="1800" dirty="0" smtClean="0"/>
              <a:t>ogically sequencing </a:t>
            </a:r>
            <a:r>
              <a:rPr lang="en-AU" sz="1800" dirty="0"/>
              <a:t>play </a:t>
            </a:r>
            <a:r>
              <a:rPr lang="en-AU" sz="1800" dirty="0" smtClean="0"/>
              <a:t>actions</a:t>
            </a:r>
          </a:p>
          <a:p>
            <a:pPr marL="0" lvl="0" indent="0">
              <a:buNone/>
            </a:pPr>
            <a:endParaRPr lang="en-AU" sz="1800" dirty="0"/>
          </a:p>
          <a:p>
            <a:pPr marL="0" lvl="0" indent="0">
              <a:buNone/>
            </a:pPr>
            <a:r>
              <a:rPr lang="en-AU" sz="1800" dirty="0"/>
              <a:t>U</a:t>
            </a:r>
            <a:r>
              <a:rPr lang="en-AU" sz="1800" dirty="0" smtClean="0"/>
              <a:t>sing </a:t>
            </a:r>
            <a:r>
              <a:rPr lang="en-AU" sz="1800" dirty="0"/>
              <a:t>objects as something </a:t>
            </a:r>
            <a:r>
              <a:rPr lang="en-AU" sz="1800" dirty="0" smtClean="0"/>
              <a:t>else</a:t>
            </a:r>
          </a:p>
          <a:p>
            <a:pPr marL="0" lvl="0" indent="0">
              <a:buNone/>
            </a:pPr>
            <a:endParaRPr lang="en-AU" sz="1800" dirty="0"/>
          </a:p>
          <a:p>
            <a:pPr marL="0" lvl="0" indent="0">
              <a:buNone/>
            </a:pPr>
            <a:r>
              <a:rPr lang="en-AU" sz="1800" dirty="0"/>
              <a:t>S</a:t>
            </a:r>
            <a:r>
              <a:rPr lang="en-AU" sz="1800" dirty="0" smtClean="0"/>
              <a:t>ocial interaction</a:t>
            </a:r>
          </a:p>
          <a:p>
            <a:pPr marL="0" lvl="0" indent="0">
              <a:buNone/>
            </a:pPr>
            <a:endParaRPr lang="en-AU" sz="1800" dirty="0"/>
          </a:p>
          <a:p>
            <a:pPr marL="0" lvl="0" indent="0">
              <a:buNone/>
            </a:pPr>
            <a:r>
              <a:rPr lang="en-AU" sz="1800" dirty="0"/>
              <a:t>R</a:t>
            </a:r>
            <a:r>
              <a:rPr lang="en-AU" sz="1800" dirty="0" smtClean="0"/>
              <a:t>ole </a:t>
            </a:r>
            <a:r>
              <a:rPr lang="en-AU" sz="1800" dirty="0"/>
              <a:t>play </a:t>
            </a:r>
            <a:endParaRPr lang="en-AU" sz="1800" dirty="0" smtClean="0"/>
          </a:p>
          <a:p>
            <a:pPr marL="0" lvl="0" indent="0">
              <a:buNone/>
            </a:pPr>
            <a:endParaRPr lang="en-AU" sz="1800" dirty="0"/>
          </a:p>
          <a:p>
            <a:pPr marL="0" lvl="0" indent="0">
              <a:buNone/>
            </a:pPr>
            <a:r>
              <a:rPr lang="en-AU" sz="1800" dirty="0" smtClean="0"/>
              <a:t>Doll/Teddy play</a:t>
            </a:r>
            <a:endParaRPr lang="en-AU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e6f1bb9f4110c6a0c3da7ce83219c63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03598"/>
            <a:ext cx="1944216" cy="31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Play Scripts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7574"/>
            <a:ext cx="8352928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Play scripts begin with children re-enacting what they know  </a:t>
            </a:r>
          </a:p>
          <a:p>
            <a:pPr marL="0" indent="0" algn="ctr">
              <a:buNone/>
            </a:pPr>
            <a:r>
              <a:rPr lang="en-US" sz="1800" dirty="0" smtClean="0"/>
              <a:t>Re-creating </a:t>
            </a:r>
            <a:r>
              <a:rPr lang="en-US" sz="1800" dirty="0"/>
              <a:t>stories about the child’s life</a:t>
            </a:r>
          </a:p>
          <a:p>
            <a:pPr marL="0" indent="0" algn="ctr">
              <a:buNone/>
            </a:pPr>
            <a:r>
              <a:rPr lang="en-US" sz="1800" dirty="0" smtClean="0"/>
              <a:t>These play activities help to build a sense of who they are </a:t>
            </a:r>
          </a:p>
          <a:p>
            <a:pPr marL="0" indent="0">
              <a:buNone/>
            </a:pPr>
            <a:r>
              <a:rPr lang="en-US" sz="1800" i="1" dirty="0" smtClean="0"/>
              <a:t>                 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For example: sweeping the floor, washing the dishes, fixing the car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Complex play scripts use characters from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stories, movies and books intertwined with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the child’s own ideas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Developing play scripts will copy direct storylines</a:t>
            </a:r>
          </a:p>
          <a:p>
            <a:pPr marL="0" indent="0">
              <a:buNone/>
            </a:pPr>
            <a:r>
              <a:rPr lang="en-US" sz="1800" dirty="0" smtClean="0"/>
              <a:t> as seen in movies and books  </a:t>
            </a:r>
            <a:endParaRPr lang="en-US" sz="1800" dirty="0"/>
          </a:p>
        </p:txBody>
      </p:sp>
      <p:pic>
        <p:nvPicPr>
          <p:cNvPr id="4" name="Picture 3" descr="f64ade27507a761aa177e2deaab865b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5555" r="-512" b="37963"/>
          <a:stretch/>
        </p:blipFill>
        <p:spPr>
          <a:xfrm>
            <a:off x="5796136" y="2423162"/>
            <a:ext cx="2088232" cy="20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As play becomes more complex, children will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add problems to the play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Play will go on longer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It may carry over a number of days/weeks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Often additional characters will be added,</a:t>
            </a:r>
          </a:p>
          <a:p>
            <a:pPr marL="0" indent="0">
              <a:buNone/>
            </a:pPr>
            <a:r>
              <a:rPr lang="en-US" sz="1800" dirty="0" smtClean="0"/>
              <a:t>to negotiate with and further develop the script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3638"/>
            <a:ext cx="29517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3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Sequences of Play Actions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1275606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Play needs a logical sequence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Play needs flow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Play is often repetitive and reoccurs throughout scenes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i="1" dirty="0" smtClean="0"/>
              <a:t>- </a:t>
            </a:r>
            <a:r>
              <a:rPr lang="en-US" sz="1800" dirty="0" err="1" smtClean="0"/>
              <a:t>eg</a:t>
            </a:r>
            <a:r>
              <a:rPr lang="en-US" sz="1800" dirty="0" smtClean="0"/>
              <a:t> having many cups of tea at a tea party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Logical sequencing occurs when two actions are linked together and ‘make sense’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- </a:t>
            </a:r>
            <a:r>
              <a:rPr lang="en-US" sz="1800" dirty="0" err="1" smtClean="0"/>
              <a:t>eg</a:t>
            </a:r>
            <a:r>
              <a:rPr lang="en-US" sz="1800" dirty="0" smtClean="0"/>
              <a:t> feeding a baby and putting her to bed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 smtClean="0"/>
              <a:t>  Early development of play narratives</a:t>
            </a:r>
            <a:endParaRPr lang="en-US" sz="1800" dirty="0"/>
          </a:p>
        </p:txBody>
      </p:sp>
      <p:pic>
        <p:nvPicPr>
          <p:cNvPr id="4" name="Picture 3" descr="d53df6d2e9d5914b4263c187532fa5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9622"/>
            <a:ext cx="2448272" cy="18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objects as something else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141962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Using symbolic objects is strongly related (in the </a:t>
            </a:r>
          </a:p>
          <a:p>
            <a:pPr marL="0" indent="0">
              <a:buNone/>
            </a:pPr>
            <a:r>
              <a:rPr lang="en-US" sz="1800" dirty="0"/>
              <a:t>r</a:t>
            </a:r>
            <a:r>
              <a:rPr lang="en-US" sz="1800" dirty="0" smtClean="0"/>
              <a:t>esearch) to language acquisition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Children logically connect objects </a:t>
            </a:r>
            <a:r>
              <a:rPr lang="en-US" sz="1800" dirty="0" err="1" smtClean="0"/>
              <a:t>eg</a:t>
            </a:r>
            <a:r>
              <a:rPr lang="en-US" sz="1800" dirty="0" smtClean="0"/>
              <a:t> socks and shoes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When using objects to represent something else, children will pick something </a:t>
            </a:r>
          </a:p>
          <a:p>
            <a:pPr marL="0" indent="0">
              <a:buNone/>
            </a:pPr>
            <a:r>
              <a:rPr lang="en-US" sz="1800" dirty="0" smtClean="0"/>
              <a:t>that looks similar </a:t>
            </a:r>
            <a:r>
              <a:rPr lang="en-US" sz="1800" dirty="0" err="1" smtClean="0"/>
              <a:t>eg</a:t>
            </a:r>
            <a:r>
              <a:rPr lang="en-US" sz="1800" dirty="0" smtClean="0"/>
              <a:t> a box for a bed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As skills develop, children further vary the objects they use  </a:t>
            </a:r>
            <a:r>
              <a:rPr lang="en-US" sz="1800" dirty="0" err="1" smtClean="0"/>
              <a:t>eg</a:t>
            </a:r>
            <a:r>
              <a:rPr lang="en-US" sz="1800" i="1" dirty="0" smtClean="0"/>
              <a:t> </a:t>
            </a:r>
            <a:r>
              <a:rPr lang="en-US" sz="1800" dirty="0" smtClean="0"/>
              <a:t>shoe as a phone</a:t>
            </a: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7614"/>
            <a:ext cx="1872208" cy="137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9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Social Interaction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3476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Pretend play can be solitary or social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Social play is more demanding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Co-operation and negotiation skills become important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Children need to learn to ‘read’ the play situation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Social discourses become apparent </a:t>
            </a:r>
            <a:endParaRPr lang="en-US" sz="1800" dirty="0"/>
          </a:p>
        </p:txBody>
      </p:sp>
      <p:pic>
        <p:nvPicPr>
          <p:cNvPr id="5" name="Picture 4" descr="94c93d429a66538e57930286cb8569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7614"/>
            <a:ext cx="2244090" cy="29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Role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6363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Role play starts with imitation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It is a complex skill to stay in the same character </a:t>
            </a:r>
          </a:p>
          <a:p>
            <a:pPr marL="0" indent="0">
              <a:buNone/>
            </a:pPr>
            <a:r>
              <a:rPr lang="en-US" sz="1800" dirty="0" smtClean="0"/>
              <a:t>for the duration of the play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It requires children to think about how someone else behaves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Props may be needed, actions may differ and play scenes will change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5606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Doll/Teddy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3476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Children impose a character onto their toy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How Teddy feels and talks is separate from the child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This play allows Teddy to do things the child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hasn</a:t>
            </a:r>
            <a:r>
              <a:rPr lang="fr-FR" sz="1800" dirty="0" smtClean="0"/>
              <a:t>’</a:t>
            </a:r>
            <a:r>
              <a:rPr lang="en-US" sz="1800" dirty="0" smtClean="0"/>
              <a:t>t done yet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Important for understanding other points of view</a:t>
            </a:r>
            <a:endParaRPr lang="en-US" sz="1800" dirty="0"/>
          </a:p>
        </p:txBody>
      </p:sp>
      <p:pic>
        <p:nvPicPr>
          <p:cNvPr id="5" name="Picture 4" descr="b9ff644435a3d8659e31457f6a2804b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9622"/>
            <a:ext cx="20445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Play Matrix</a:t>
            </a:r>
            <a:endParaRPr lang="en-US" sz="2800" dirty="0"/>
          </a:p>
        </p:txBody>
      </p:sp>
      <p:pic>
        <p:nvPicPr>
          <p:cNvPr id="11" name="Picture 10" descr="Screenshot 2014-12-01 13.3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03598"/>
            <a:ext cx="6228184" cy="33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7614"/>
            <a:ext cx="3365812" cy="2524820"/>
          </a:xfrm>
          <a:prstGeom prst="rect">
            <a:avLst/>
          </a:prstGeom>
        </p:spPr>
      </p:pic>
      <p:pic>
        <p:nvPicPr>
          <p:cNvPr id="5" name="Picture 4" descr="Screenshot 2014-12-01 13.38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1642"/>
          <a:stretch/>
        </p:blipFill>
        <p:spPr>
          <a:xfrm>
            <a:off x="3995936" y="1275606"/>
            <a:ext cx="4640064" cy="26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915566"/>
            <a:ext cx="8229600" cy="3394472"/>
          </a:xfrm>
        </p:spPr>
        <p:txBody>
          <a:bodyPr/>
          <a:lstStyle/>
          <a:p>
            <a:pPr marL="0" lvl="0" indent="0">
              <a:buNone/>
            </a:pPr>
            <a:r>
              <a:rPr lang="en-AU" sz="1600" b="1" dirty="0" smtClean="0"/>
              <a:t>In this webinar we will explore:</a:t>
            </a:r>
          </a:p>
          <a:p>
            <a:pPr marL="0" lvl="0" indent="0">
              <a:buNone/>
            </a:pPr>
            <a:endParaRPr lang="en-AU" sz="1600" dirty="0"/>
          </a:p>
          <a:p>
            <a:pPr marL="0" lvl="0" indent="0">
              <a:buNone/>
            </a:pPr>
            <a:r>
              <a:rPr lang="en-AU" sz="1600" dirty="0" smtClean="0"/>
              <a:t>Different </a:t>
            </a:r>
            <a:r>
              <a:rPr lang="en-AU" sz="1600" dirty="0"/>
              <a:t>types of </a:t>
            </a:r>
            <a:r>
              <a:rPr lang="en-AU" sz="1600" dirty="0" smtClean="0"/>
              <a:t>play</a:t>
            </a:r>
          </a:p>
          <a:p>
            <a:pPr marL="0" lvl="0" indent="0">
              <a:buNone/>
            </a:pPr>
            <a:endParaRPr lang="en-AU" sz="1600" dirty="0"/>
          </a:p>
          <a:p>
            <a:pPr marL="0" lvl="0" indent="0">
              <a:buNone/>
            </a:pPr>
            <a:r>
              <a:rPr lang="en-AU" sz="1600" dirty="0"/>
              <a:t>Pretend play </a:t>
            </a:r>
            <a:r>
              <a:rPr lang="en-AU" sz="1600" dirty="0" smtClean="0"/>
              <a:t>development</a:t>
            </a:r>
          </a:p>
          <a:p>
            <a:pPr marL="0" lvl="0" indent="0">
              <a:buNone/>
            </a:pPr>
            <a:endParaRPr lang="en-AU" sz="1600" dirty="0"/>
          </a:p>
          <a:p>
            <a:pPr marL="0" lvl="0" indent="0">
              <a:buNone/>
            </a:pPr>
            <a:r>
              <a:rPr lang="en-AU" sz="1600" dirty="0"/>
              <a:t>Pretend play and links to language and </a:t>
            </a:r>
            <a:r>
              <a:rPr lang="en-AU" sz="1600" dirty="0" smtClean="0"/>
              <a:t>learning</a:t>
            </a:r>
          </a:p>
          <a:p>
            <a:pPr marL="0" lvl="0" indent="0">
              <a:buNone/>
            </a:pPr>
            <a:endParaRPr lang="en-AU" sz="1600" dirty="0"/>
          </a:p>
          <a:p>
            <a:pPr marL="0" lvl="0" indent="0">
              <a:buNone/>
            </a:pPr>
            <a:r>
              <a:rPr lang="en-AU" sz="1600" dirty="0"/>
              <a:t>Play based curriculum – findings from local </a:t>
            </a:r>
            <a:r>
              <a:rPr lang="en-AU" sz="1600" dirty="0" smtClean="0"/>
              <a:t>research</a:t>
            </a:r>
          </a:p>
          <a:p>
            <a:pPr marL="0" lvl="0" indent="0">
              <a:buNone/>
            </a:pPr>
            <a:endParaRPr lang="en-AU" sz="1600" dirty="0"/>
          </a:p>
          <a:p>
            <a:pPr marL="0" lvl="0" indent="0">
              <a:buNone/>
            </a:pPr>
            <a:r>
              <a:rPr lang="en-AU" sz="1600" dirty="0" smtClean="0"/>
              <a:t>Defining types of play</a:t>
            </a:r>
            <a:endParaRPr lang="en-AU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fe9612bc037c07ba4a048aad3e30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9582"/>
            <a:ext cx="2458919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9872" y="3147814"/>
            <a:ext cx="4968552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Play and Literacy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Language is the basis of literacy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Curriculum focus on listening, reading, </a:t>
            </a:r>
          </a:p>
          <a:p>
            <a:pPr marL="0" indent="0">
              <a:buNone/>
            </a:pPr>
            <a:r>
              <a:rPr lang="en-US" sz="1800" dirty="0" smtClean="0"/>
              <a:t>writing, viewing, speaking and creating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Pretend play and literate </a:t>
            </a:r>
            <a:r>
              <a:rPr lang="en-US" sz="1800" b="1" dirty="0" err="1" smtClean="0"/>
              <a:t>behaviour</a:t>
            </a:r>
            <a:r>
              <a:rPr lang="en-US" sz="1800" b="1" dirty="0" smtClean="0"/>
              <a:t> are linked: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Narrative Competence </a:t>
            </a:r>
          </a:p>
          <a:p>
            <a:pPr marL="0" indent="0">
              <a:buNone/>
            </a:pPr>
            <a:r>
              <a:rPr lang="en-US" sz="1800" i="1" dirty="0" err="1" smtClean="0"/>
              <a:t>Organisation</a:t>
            </a:r>
            <a:r>
              <a:rPr lang="en-US" sz="1800" i="1" dirty="0" smtClean="0"/>
              <a:t> of thinking (logical sequencing)</a:t>
            </a:r>
            <a:endParaRPr lang="en-US" sz="1800" i="1" dirty="0"/>
          </a:p>
        </p:txBody>
      </p:sp>
      <p:pic>
        <p:nvPicPr>
          <p:cNvPr id="4" name="Picture 3" descr="eea3ab62ba85ff63fda2502d35da11b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5606"/>
            <a:ext cx="2116361" cy="31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7574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Children tell stories about themselves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Children tell fictional stories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Children create problem-solving narratives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Students’ narrative </a:t>
            </a:r>
            <a:r>
              <a:rPr lang="en-US" sz="1800" dirty="0"/>
              <a:t>abilities </a:t>
            </a:r>
            <a:r>
              <a:rPr lang="en-US" sz="1800" dirty="0" smtClean="0"/>
              <a:t>develop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Students tell whole </a:t>
            </a:r>
            <a:r>
              <a:rPr lang="en-US" sz="1800" dirty="0"/>
              <a:t>stories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Students master the grammar of stories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35696" y="48351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Play and Literacy – </a:t>
            </a:r>
            <a:r>
              <a:rPr lang="en-US" sz="2800" dirty="0"/>
              <a:t>T</a:t>
            </a:r>
            <a:r>
              <a:rPr lang="en-US" sz="2800" dirty="0" smtClean="0"/>
              <a:t>he Process</a:t>
            </a:r>
            <a:endParaRPr lang="en-US" sz="2800" dirty="0"/>
          </a:p>
        </p:txBody>
      </p:sp>
      <p:pic>
        <p:nvPicPr>
          <p:cNvPr id="5" name="Picture 4" descr="616ebd32e6bfdb0748bfb67778a114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97" y="1347614"/>
            <a:ext cx="2289330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55976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Reading social situations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Negotiation skills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Thinking through concepts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Understanding roles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Using language to communicate ideas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627534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Benefits </a:t>
            </a:r>
            <a:r>
              <a:rPr lang="en-US" sz="2800" dirty="0" smtClean="0"/>
              <a:t>of play for </a:t>
            </a:r>
            <a:r>
              <a:rPr lang="en-US" sz="2800" dirty="0"/>
              <a:t>later schooling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5" descr="0aebe4f9f453722c36c0985ef5fdcc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75606"/>
            <a:ext cx="2208883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Field Research in Play Outcomes</a:t>
            </a:r>
            <a:endParaRPr lang="en-US" sz="2800" dirty="0"/>
          </a:p>
        </p:txBody>
      </p:sp>
      <p:pic>
        <p:nvPicPr>
          <p:cNvPr id="6" name="Picture 5" descr="P102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03598"/>
            <a:ext cx="1440160" cy="1080120"/>
          </a:xfrm>
          <a:prstGeom prst="rect">
            <a:avLst/>
          </a:prstGeom>
        </p:spPr>
      </p:pic>
      <p:pic>
        <p:nvPicPr>
          <p:cNvPr id="7" name="Picture 6" descr="P1020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203598"/>
            <a:ext cx="1440160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203598"/>
            <a:ext cx="1512168" cy="107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203598"/>
            <a:ext cx="1440160" cy="1080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22837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Play-based curriculum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221171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Curriculum</a:t>
            </a:r>
            <a:endParaRPr lang="en-US" dirty="0"/>
          </a:p>
        </p:txBody>
      </p:sp>
      <p:pic>
        <p:nvPicPr>
          <p:cNvPr id="12" name="Picture 11" descr="Screenshot 2014-12-01 13.41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7734"/>
            <a:ext cx="3528392" cy="22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Signs that play is needed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7518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Poor language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Unorganised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Low level of story comprehension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Difficulty writing stories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Provide minimal answers to questions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Difficulty predicting what will happen in texts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Difficulty understanding meaning in texts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de3b4335ed5d691a6dd9bd76fddc9e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91630"/>
            <a:ext cx="1802705" cy="2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Thank you for attending this </a:t>
            </a:r>
            <a:r>
              <a:rPr lang="en-US" sz="1800" dirty="0" smtClean="0"/>
              <a:t>webinar.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For more, goto </a:t>
            </a:r>
            <a:r>
              <a:rPr lang="en-US" sz="1800" dirty="0" smtClean="0">
                <a:hlinkClick r:id="rId2"/>
              </a:rPr>
              <a:t>www.ziptales.com</a:t>
            </a:r>
            <a:r>
              <a:rPr lang="en-US" sz="1800" dirty="0" smtClean="0"/>
              <a:t> (Australia and NZ)</a:t>
            </a:r>
          </a:p>
          <a:p>
            <a:pPr marL="0" indent="0" algn="ctr">
              <a:buNone/>
            </a:pPr>
            <a:r>
              <a:rPr lang="en-US" sz="1800" dirty="0" smtClean="0"/>
              <a:t>Or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www.ziptales.co.uk</a:t>
            </a:r>
            <a:r>
              <a:rPr lang="en-US" sz="1800" dirty="0" smtClean="0"/>
              <a:t> (UK and Europe)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Gross Motor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779662"/>
            <a:ext cx="6768752" cy="281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 smtClean="0"/>
              <a:t> </a:t>
            </a: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Improved balance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Increased strength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/>
              <a:t>B</a:t>
            </a:r>
            <a:r>
              <a:rPr lang="en-AU" sz="1800" dirty="0" smtClean="0"/>
              <a:t>etter </a:t>
            </a:r>
            <a:r>
              <a:rPr lang="en-AU" sz="1800" dirty="0"/>
              <a:t>postural control </a:t>
            </a: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Increased </a:t>
            </a:r>
            <a:r>
              <a:rPr lang="en-AU" sz="1800" dirty="0"/>
              <a:t>self-</a:t>
            </a:r>
            <a:r>
              <a:rPr lang="en-AU" sz="1800" dirty="0" smtClean="0"/>
              <a:t>esteem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05958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Large muscle movement play  -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/>
              <a:t>running, climbing, rolling</a:t>
            </a:r>
          </a:p>
          <a:p>
            <a:pPr algn="ctr"/>
            <a:r>
              <a:rPr lang="en-US" dirty="0"/>
              <a:t>Physical activity &amp; </a:t>
            </a:r>
            <a:r>
              <a:rPr lang="en-US" dirty="0" smtClean="0"/>
              <a:t>active </a:t>
            </a:r>
            <a:r>
              <a:rPr lang="en-US" dirty="0"/>
              <a:t>play are closely linked to gross motor play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3718"/>
            <a:ext cx="2498477" cy="167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Fine Motor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85167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Increased </a:t>
            </a:r>
            <a:r>
              <a:rPr lang="en-AU" sz="1800" dirty="0"/>
              <a:t>hand and finger </a:t>
            </a:r>
            <a:r>
              <a:rPr lang="en-AU" sz="1800" dirty="0" smtClean="0"/>
              <a:t>strength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Fine </a:t>
            </a:r>
            <a:r>
              <a:rPr lang="en-AU" sz="1800" dirty="0"/>
              <a:t>motor skill </a:t>
            </a:r>
            <a:r>
              <a:rPr lang="en-AU" sz="1800" dirty="0" smtClean="0"/>
              <a:t>development </a:t>
            </a:r>
            <a:endParaRPr lang="en-AU" sz="1800" dirty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Increased </a:t>
            </a:r>
            <a:r>
              <a:rPr lang="en-AU" sz="1800" dirty="0"/>
              <a:t>self-</a:t>
            </a:r>
            <a:r>
              <a:rPr lang="en-AU" sz="1800" dirty="0" smtClean="0"/>
              <a:t>esteem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Handwriting preparation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8757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muscle movements of the hands – </a:t>
            </a:r>
            <a:r>
              <a:rPr lang="en-US" dirty="0" err="1" smtClean="0"/>
              <a:t>eg</a:t>
            </a:r>
            <a:r>
              <a:rPr lang="en-US" dirty="0" smtClean="0"/>
              <a:t> threading, drawing, play dough</a:t>
            </a:r>
          </a:p>
          <a:p>
            <a:pPr algn="ctr"/>
            <a:r>
              <a:rPr lang="en-US" dirty="0" smtClean="0"/>
              <a:t>Required daily, </a:t>
            </a:r>
            <a:r>
              <a:rPr lang="en-US" dirty="0" err="1" smtClean="0"/>
              <a:t>practised</a:t>
            </a:r>
            <a:r>
              <a:rPr lang="en-US" dirty="0" smtClean="0"/>
              <a:t> daily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7694"/>
            <a:ext cx="235580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Visual-Perceptual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491630"/>
            <a:ext cx="72008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R</a:t>
            </a:r>
            <a:r>
              <a:rPr lang="en-AU" sz="1800" dirty="0" smtClean="0"/>
              <a:t>ecognition </a:t>
            </a:r>
            <a:r>
              <a:rPr lang="en-AU" sz="1800" dirty="0"/>
              <a:t>of shapes </a:t>
            </a: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 </a:t>
            </a:r>
          </a:p>
          <a:p>
            <a:pPr marL="0" indent="0">
              <a:buNone/>
            </a:pPr>
            <a:r>
              <a:rPr lang="en-AU" sz="1800" dirty="0" smtClean="0"/>
              <a:t>Recognition of letters </a:t>
            </a:r>
            <a:r>
              <a:rPr lang="en-AU" sz="1800" dirty="0"/>
              <a:t>(pre-literacy skills</a:t>
            </a:r>
            <a:r>
              <a:rPr lang="en-AU" sz="1800" dirty="0" smtClean="0"/>
              <a:t>)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Recognition </a:t>
            </a:r>
            <a:r>
              <a:rPr lang="en-AU" sz="1800" dirty="0"/>
              <a:t>of </a:t>
            </a:r>
            <a:r>
              <a:rPr lang="en-AU" sz="1800" dirty="0" smtClean="0"/>
              <a:t>colours</a:t>
            </a:r>
            <a:r>
              <a:rPr lang="en-AU" sz="1800" dirty="0"/>
              <a:t> </a:t>
            </a: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Memory improvement 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Sense of accomplishment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91556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tasks, perception </a:t>
            </a:r>
            <a:r>
              <a:rPr lang="en-US" dirty="0"/>
              <a:t>s</a:t>
            </a:r>
            <a:r>
              <a:rPr lang="en-US" dirty="0" smtClean="0"/>
              <a:t>kills  - </a:t>
            </a:r>
            <a:r>
              <a:rPr lang="en-US" dirty="0" err="1" smtClean="0"/>
              <a:t>eg</a:t>
            </a:r>
            <a:r>
              <a:rPr lang="en-US" dirty="0" smtClean="0"/>
              <a:t> puzzles, shape matching games, cards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3678"/>
            <a:ext cx="20162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Auditory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91630"/>
            <a:ext cx="7211144" cy="310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Concentration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Attention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Phonological awareness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Hearing ‘mother </a:t>
            </a:r>
            <a:r>
              <a:rPr lang="en-AU" sz="1800" dirty="0"/>
              <a:t>tongue’ </a:t>
            </a:r>
          </a:p>
          <a:p>
            <a:pPr marL="0" indent="0">
              <a:buNone/>
            </a:pPr>
            <a:r>
              <a:rPr lang="en-AU" sz="1800" dirty="0" smtClean="0"/>
              <a:t>       -semantics</a:t>
            </a:r>
            <a:r>
              <a:rPr lang="en-AU" sz="1800" dirty="0"/>
              <a:t>, pragmatics, phonology, </a:t>
            </a:r>
            <a:endParaRPr lang="en-AU" sz="1800" dirty="0" smtClean="0"/>
          </a:p>
          <a:p>
            <a:pPr marL="0" indent="0">
              <a:buNone/>
            </a:pPr>
            <a:r>
              <a:rPr lang="en-AU" sz="1800" dirty="0"/>
              <a:t> </a:t>
            </a:r>
            <a:r>
              <a:rPr lang="en-AU" sz="1800" dirty="0" smtClean="0"/>
              <a:t>       syntax, morphology</a:t>
            </a:r>
            <a:endParaRPr lang="en-A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11152" y="98757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Hearing and listening skills – </a:t>
            </a:r>
            <a:r>
              <a:rPr lang="en-US" dirty="0" err="1" smtClean="0"/>
              <a:t>eg</a:t>
            </a:r>
            <a:r>
              <a:rPr lang="en-US" dirty="0" smtClean="0"/>
              <a:t> ‘I spy’, listening games</a:t>
            </a:r>
            <a:endParaRPr lang="en-US" dirty="0"/>
          </a:p>
        </p:txBody>
      </p:sp>
      <p:pic>
        <p:nvPicPr>
          <p:cNvPr id="6" name="Picture 5" descr="8ed4d0521047d144d049429cde0e41b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12655" r="-555" b="29013"/>
          <a:stretch/>
        </p:blipFill>
        <p:spPr>
          <a:xfrm>
            <a:off x="1403648" y="1995686"/>
            <a:ext cx="2418605" cy="19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Sensory </a:t>
            </a:r>
            <a:r>
              <a:rPr lang="en-US" sz="2800" dirty="0"/>
              <a:t>M</a:t>
            </a:r>
            <a:r>
              <a:rPr lang="en-US" sz="2800" dirty="0" smtClean="0"/>
              <a:t>otor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851670"/>
            <a:ext cx="7787208" cy="295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00" dirty="0"/>
              <a:t>I</a:t>
            </a:r>
            <a:r>
              <a:rPr lang="en-AU" sz="1900" dirty="0" smtClean="0"/>
              <a:t>ncreasing </a:t>
            </a:r>
            <a:r>
              <a:rPr lang="en-AU" sz="1900" dirty="0"/>
              <a:t>co-</a:t>
            </a:r>
            <a:r>
              <a:rPr lang="en-AU" sz="1900" dirty="0" smtClean="0"/>
              <a:t>ordination</a:t>
            </a:r>
          </a:p>
          <a:p>
            <a:pPr marL="0" indent="0">
              <a:buNone/>
            </a:pPr>
            <a:endParaRPr lang="en-AU" sz="1900" dirty="0"/>
          </a:p>
          <a:p>
            <a:pPr marL="0" indent="0">
              <a:buNone/>
            </a:pPr>
            <a:r>
              <a:rPr lang="en-AU" sz="1900" dirty="0" smtClean="0"/>
              <a:t>Increased </a:t>
            </a:r>
            <a:r>
              <a:rPr lang="en-AU" sz="1900" dirty="0"/>
              <a:t>balance </a:t>
            </a:r>
            <a:endParaRPr lang="en-AU" sz="1900" dirty="0" smtClean="0"/>
          </a:p>
          <a:p>
            <a:pPr marL="0" indent="0">
              <a:buNone/>
            </a:pPr>
            <a:endParaRPr lang="en-AU" sz="1900" dirty="0"/>
          </a:p>
          <a:p>
            <a:pPr marL="0" indent="0">
              <a:buNone/>
            </a:pPr>
            <a:r>
              <a:rPr lang="en-AU" sz="1900" dirty="0" smtClean="0"/>
              <a:t>Body </a:t>
            </a:r>
            <a:r>
              <a:rPr lang="en-AU" sz="1900" dirty="0"/>
              <a:t>awareness </a:t>
            </a:r>
            <a:endParaRPr lang="en-AU" sz="1900" dirty="0" smtClean="0"/>
          </a:p>
          <a:p>
            <a:pPr marL="0" indent="0">
              <a:buNone/>
            </a:pPr>
            <a:endParaRPr lang="en-AU" sz="1900" dirty="0"/>
          </a:p>
          <a:p>
            <a:pPr marL="0" indent="0">
              <a:buNone/>
            </a:pPr>
            <a:r>
              <a:rPr lang="en-AU" sz="1900" dirty="0" smtClean="0"/>
              <a:t>Increased </a:t>
            </a:r>
            <a:r>
              <a:rPr lang="en-AU" sz="1900" dirty="0"/>
              <a:t>self-</a:t>
            </a:r>
            <a:r>
              <a:rPr lang="en-AU" sz="1900" dirty="0" smtClean="0"/>
              <a:t>esteem</a:t>
            </a:r>
            <a:endParaRPr lang="en-AU" sz="19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05958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Combination of fine and gross motor play, with an added sensory element</a:t>
            </a:r>
          </a:p>
          <a:p>
            <a:pPr algn="ctr"/>
            <a:r>
              <a:rPr lang="en-US" dirty="0" smtClean="0"/>
              <a:t>For example, swinging on swings, playing in mud, water or sand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108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0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Pretend Play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904603"/>
            <a:ext cx="7859216" cy="2238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U</a:t>
            </a:r>
            <a:r>
              <a:rPr lang="en-AU" sz="1800" dirty="0" smtClean="0"/>
              <a:t>sing </a:t>
            </a:r>
            <a:r>
              <a:rPr lang="en-AU" sz="1800" dirty="0"/>
              <a:t>an object and pretending it is something else </a:t>
            </a:r>
            <a:r>
              <a:rPr lang="en-AU" sz="1800" dirty="0" err="1" smtClean="0"/>
              <a:t>eg</a:t>
            </a:r>
            <a:r>
              <a:rPr lang="en-AU" sz="1800" dirty="0" smtClean="0"/>
              <a:t> using </a:t>
            </a:r>
            <a:r>
              <a:rPr lang="en-AU" sz="1800" dirty="0"/>
              <a:t>a box as a </a:t>
            </a:r>
            <a:r>
              <a:rPr lang="en-AU" sz="1800" dirty="0" smtClean="0"/>
              <a:t>bed</a:t>
            </a:r>
          </a:p>
          <a:p>
            <a:pPr marL="0" indent="0">
              <a:buNone/>
            </a:pPr>
            <a:r>
              <a:rPr lang="en-AU" sz="1800" dirty="0" smtClean="0"/>
              <a:t> </a:t>
            </a:r>
          </a:p>
          <a:p>
            <a:pPr marL="0" indent="0">
              <a:buNone/>
            </a:pPr>
            <a:r>
              <a:rPr lang="en-AU" sz="1800" dirty="0" smtClean="0"/>
              <a:t>Attributing </a:t>
            </a:r>
            <a:r>
              <a:rPr lang="en-AU" sz="1800" dirty="0"/>
              <a:t>properties to objects </a:t>
            </a:r>
            <a:r>
              <a:rPr lang="en-AU" sz="1800" dirty="0" err="1" smtClean="0"/>
              <a:t>eg</a:t>
            </a:r>
            <a:r>
              <a:rPr lang="en-AU" sz="1800" dirty="0" smtClean="0"/>
              <a:t> “My </a:t>
            </a:r>
            <a:r>
              <a:rPr lang="en-AU" sz="1800" dirty="0"/>
              <a:t>doll is </a:t>
            </a:r>
            <a:r>
              <a:rPr lang="en-AU" sz="1800" dirty="0" smtClean="0"/>
              <a:t>sick!”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Referring </a:t>
            </a:r>
            <a:r>
              <a:rPr lang="en-AU" sz="1800" dirty="0"/>
              <a:t>to absent </a:t>
            </a:r>
            <a:r>
              <a:rPr lang="en-AU" sz="1800" dirty="0" smtClean="0"/>
              <a:t>or imaginary objects </a:t>
            </a:r>
            <a:r>
              <a:rPr lang="en-AU" sz="1800" dirty="0" err="1" smtClean="0"/>
              <a:t>eg</a:t>
            </a:r>
            <a:r>
              <a:rPr lang="en-AU" sz="1800" dirty="0" smtClean="0"/>
              <a:t> “Let’s </a:t>
            </a:r>
            <a:r>
              <a:rPr lang="en-AU" sz="1800" dirty="0"/>
              <a:t>go to the </a:t>
            </a:r>
            <a:r>
              <a:rPr lang="en-AU" sz="1800" dirty="0" smtClean="0"/>
              <a:t>market.”</a:t>
            </a:r>
            <a:endParaRPr lang="en-A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91556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Imposing meaning on imagined things or objects – as if they were real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4c7aece8eb092e1bce00f13747aacbc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12655" r="138" b="40124"/>
          <a:stretch/>
        </p:blipFill>
        <p:spPr>
          <a:xfrm>
            <a:off x="1979712" y="1491630"/>
            <a:ext cx="1728192" cy="1224136"/>
          </a:xfrm>
          <a:prstGeom prst="rect">
            <a:avLst/>
          </a:prstGeom>
        </p:spPr>
      </p:pic>
      <p:pic>
        <p:nvPicPr>
          <p:cNvPr id="6" name="Picture 5" descr="b9ff644435a3d8659e31457f6a2804b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b="9157"/>
          <a:stretch/>
        </p:blipFill>
        <p:spPr>
          <a:xfrm>
            <a:off x="5353066" y="1476375"/>
            <a:ext cx="1292651" cy="1239391"/>
          </a:xfrm>
          <a:prstGeom prst="rect">
            <a:avLst/>
          </a:prstGeom>
        </p:spPr>
      </p:pic>
      <p:pic>
        <p:nvPicPr>
          <p:cNvPr id="7" name="Picture 6" descr="adde4a1d838236ec3cac3e1a884048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22083" r="10556" b="26250"/>
          <a:stretch/>
        </p:blipFill>
        <p:spPr>
          <a:xfrm>
            <a:off x="3779912" y="1491630"/>
            <a:ext cx="1530793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7534"/>
            <a:ext cx="8229600" cy="651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smtClean="0"/>
              <a:t>In pretend play, children may play with toys as well as unstructured </a:t>
            </a:r>
          </a:p>
          <a:p>
            <a:pPr marL="0" indent="0" algn="ctr">
              <a:buNone/>
            </a:pPr>
            <a:r>
              <a:rPr lang="en-US" sz="1800" dirty="0" smtClean="0"/>
              <a:t>objects like boxes, cloth and natural materials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48653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Benefits:</a:t>
            </a:r>
          </a:p>
          <a:p>
            <a:endParaRPr lang="en-AU" dirty="0"/>
          </a:p>
          <a:p>
            <a:r>
              <a:rPr lang="en-AU" dirty="0" smtClean="0"/>
              <a:t>Increased </a:t>
            </a:r>
            <a:r>
              <a:rPr lang="en-AU" dirty="0"/>
              <a:t>language </a:t>
            </a:r>
            <a:r>
              <a:rPr lang="en-AU" dirty="0" smtClean="0"/>
              <a:t>use</a:t>
            </a:r>
          </a:p>
          <a:p>
            <a:endParaRPr lang="en-AU" dirty="0" smtClean="0"/>
          </a:p>
          <a:p>
            <a:r>
              <a:rPr lang="en-AU" dirty="0"/>
              <a:t>I</a:t>
            </a:r>
            <a:r>
              <a:rPr lang="en-AU" dirty="0" smtClean="0"/>
              <a:t>ncreased </a:t>
            </a:r>
            <a:r>
              <a:rPr lang="en-AU" dirty="0"/>
              <a:t>social </a:t>
            </a:r>
            <a:r>
              <a:rPr lang="en-AU" dirty="0" smtClean="0"/>
              <a:t>competence</a:t>
            </a:r>
          </a:p>
          <a:p>
            <a:endParaRPr lang="en-AU" dirty="0" smtClean="0"/>
          </a:p>
          <a:p>
            <a:r>
              <a:rPr lang="en-AU" dirty="0"/>
              <a:t>P</a:t>
            </a:r>
            <a:r>
              <a:rPr lang="en-AU" dirty="0" smtClean="0"/>
              <a:t>roblem solving skills</a:t>
            </a:r>
          </a:p>
          <a:p>
            <a:endParaRPr lang="en-AU" dirty="0" smtClean="0"/>
          </a:p>
          <a:p>
            <a:r>
              <a:rPr lang="en-AU" dirty="0"/>
              <a:t>S</a:t>
            </a:r>
            <a:r>
              <a:rPr lang="en-AU" dirty="0" smtClean="0"/>
              <a:t>elf</a:t>
            </a:r>
            <a:r>
              <a:rPr lang="en-AU" dirty="0"/>
              <a:t>-regulation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Increased </a:t>
            </a:r>
            <a:r>
              <a:rPr lang="en-AU" dirty="0"/>
              <a:t>understanding of </a:t>
            </a:r>
            <a:r>
              <a:rPr lang="en-AU" dirty="0" smtClean="0"/>
              <a:t>narrative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95686"/>
            <a:ext cx="25922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6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17482</TotalTime>
  <Words>870</Words>
  <Application>Microsoft Office PowerPoint</Application>
  <PresentationFormat>On-screen Show (16:9)</PresentationFormat>
  <Paragraphs>228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Gross Motor Play</vt:lpstr>
      <vt:lpstr>Fine Motor Play</vt:lpstr>
      <vt:lpstr>Visual-Perceptual Play</vt:lpstr>
      <vt:lpstr>Auditory Play</vt:lpstr>
      <vt:lpstr>Sensory Motor Play</vt:lpstr>
      <vt:lpstr>Pretend Play</vt:lpstr>
      <vt:lpstr>PowerPoint Presentation</vt:lpstr>
      <vt:lpstr>Development of Play</vt:lpstr>
      <vt:lpstr>Play Scripts</vt:lpstr>
      <vt:lpstr>PowerPoint Presentation</vt:lpstr>
      <vt:lpstr>Sequences of Play Actions</vt:lpstr>
      <vt:lpstr>Using objects as something else</vt:lpstr>
      <vt:lpstr>Social Interaction</vt:lpstr>
      <vt:lpstr>Role Play</vt:lpstr>
      <vt:lpstr>Doll/Teddy Play</vt:lpstr>
      <vt:lpstr>A Play Matrix</vt:lpstr>
      <vt:lpstr>PowerPoint Presentation</vt:lpstr>
      <vt:lpstr>Play and Literacy</vt:lpstr>
      <vt:lpstr>PowerPoint Presentation</vt:lpstr>
      <vt:lpstr>Benefits of play for later schooling </vt:lpstr>
      <vt:lpstr>Field Research in Play Outcomes</vt:lpstr>
      <vt:lpstr>Signs that play is needed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Steve</cp:lastModifiedBy>
  <cp:revision>97</cp:revision>
  <dcterms:created xsi:type="dcterms:W3CDTF">2014-03-02T23:10:02Z</dcterms:created>
  <dcterms:modified xsi:type="dcterms:W3CDTF">2015-07-29T15:49:53Z</dcterms:modified>
</cp:coreProperties>
</file>