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64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4" r:id="rId28"/>
    <p:sldId id="392" r:id="rId29"/>
    <p:sldId id="393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307" r:id="rId42"/>
    <p:sldId id="363" r:id="rId43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8" autoAdjust="0"/>
    <p:restoredTop sz="93088" autoAdjust="0"/>
  </p:normalViewPr>
  <p:slideViewPr>
    <p:cSldViewPr>
      <p:cViewPr varScale="1">
        <p:scale>
          <a:sx n="112" d="100"/>
          <a:sy n="112" d="100"/>
        </p:scale>
        <p:origin x="63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4DE7-15B4-6144-AD59-780D931E7DAC}" type="datetimeFigureOut">
              <a:rPr lang="en-US" smtClean="0"/>
              <a:t>11-Feb-16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1498-726C-AD42-95A7-2A48B0AEC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3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1498-726C-AD42-95A7-2A48B0AECB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5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1498-726C-AD42-95A7-2A48B0AECB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38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1498-726C-AD42-95A7-2A48B0AECB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6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34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29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362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6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2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5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6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7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BDD-0532-4205-949E-EF1160D84AB5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1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BDD-0532-4205-949E-EF1160D84AB5}" type="datetimeFigureOut">
              <a:rPr lang="en-AU" smtClean="0"/>
              <a:t>11/02/2016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55BF-7B36-48AD-8557-F7CA9FB301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1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iptale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7792"/>
            <a:ext cx="3816424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915566"/>
            <a:ext cx="440705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2D050"/>
                </a:solidFill>
              </a:rPr>
              <a:t>PUNCTUATION WITHOUT PAIN</a:t>
            </a:r>
            <a:endParaRPr lang="en-AU" sz="2000" b="1" dirty="0" smtClean="0"/>
          </a:p>
          <a:p>
            <a:pPr algn="ctr"/>
            <a:endParaRPr lang="en-A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WAY TO TEACH PUNCTUATION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GAMES AS WELL AS </a:t>
            </a:r>
            <a:r>
              <a:rPr lang="en-A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INSTRUCTION YEARS </a:t>
            </a:r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3-6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Webinar by Ziptales.com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7814"/>
            <a:ext cx="194421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486" y="771550"/>
            <a:ext cx="53021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i="1" dirty="0" smtClean="0">
                <a:solidFill>
                  <a:srgbClr val="92D050"/>
                </a:solidFill>
              </a:rPr>
              <a:t>(3) THE </a:t>
            </a:r>
            <a:r>
              <a:rPr lang="en-US" b="1" i="1" dirty="0">
                <a:solidFill>
                  <a:srgbClr val="92D050"/>
                </a:solidFill>
              </a:rPr>
              <a:t>SECOND REFORM: </a:t>
            </a:r>
            <a:r>
              <a:rPr lang="en-AU" b="1" i="1" dirty="0">
                <a:solidFill>
                  <a:srgbClr val="92D050"/>
                </a:solidFill>
              </a:rPr>
              <a:t>PERIODS AND </a:t>
            </a:r>
            <a:r>
              <a:rPr lang="en-AU" b="1" i="1" dirty="0" smtClean="0">
                <a:solidFill>
                  <a:srgbClr val="92D050"/>
                </a:solidFill>
              </a:rPr>
              <a:t>PAUSES</a:t>
            </a:r>
            <a:endParaRPr lang="en-US" b="1" i="1" dirty="0">
              <a:solidFill>
                <a:srgbClr val="92D050"/>
              </a:solidFill>
            </a:endParaRPr>
          </a:p>
          <a:p>
            <a:endParaRPr lang="en-AU" sz="1600" dirty="0" smtClean="0"/>
          </a:p>
          <a:p>
            <a:r>
              <a:rPr lang="en-AU" sz="1600" dirty="0" smtClean="0"/>
              <a:t>In </a:t>
            </a:r>
            <a:r>
              <a:rPr lang="en-AU" sz="1600" dirty="0"/>
              <a:t>the Middle Ages, scribes were making the job easier by adding in ‘points’ (punctuation). </a:t>
            </a:r>
            <a:r>
              <a:rPr lang="en-AU" sz="1600" dirty="0" smtClean="0"/>
              <a:t>They were: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 </a:t>
            </a:r>
            <a:r>
              <a:rPr lang="en-AU" sz="1600" b="1" i="1" dirty="0" err="1">
                <a:solidFill>
                  <a:srgbClr val="92D050"/>
                </a:solidFill>
              </a:rPr>
              <a:t>punctus</a:t>
            </a:r>
            <a:r>
              <a:rPr lang="en-AU" sz="1600" b="1" i="1" dirty="0">
                <a:solidFill>
                  <a:srgbClr val="92D050"/>
                </a:solidFill>
              </a:rPr>
              <a:t> versus</a:t>
            </a:r>
            <a:r>
              <a:rPr lang="en-AU" sz="1600" dirty="0">
                <a:solidFill>
                  <a:srgbClr val="92D050"/>
                </a:solidFill>
              </a:rPr>
              <a:t> </a:t>
            </a:r>
            <a:r>
              <a:rPr lang="en-AU" sz="1600" dirty="0" smtClean="0"/>
              <a:t>(‘turned’ </a:t>
            </a:r>
            <a:r>
              <a:rPr lang="en-AU" sz="1600" dirty="0"/>
              <a:t>point) - we now call this a </a:t>
            </a:r>
            <a:r>
              <a:rPr lang="en-AU" sz="1600" b="1" dirty="0"/>
              <a:t>full stop</a:t>
            </a:r>
            <a:r>
              <a:rPr lang="en-AU" sz="1600" dirty="0"/>
              <a:t> (or period)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 </a:t>
            </a:r>
            <a:r>
              <a:rPr lang="en-AU" sz="1600" b="1" i="1" dirty="0" err="1">
                <a:solidFill>
                  <a:srgbClr val="92D050"/>
                </a:solidFill>
              </a:rPr>
              <a:t>punctus</a:t>
            </a:r>
            <a:r>
              <a:rPr lang="en-AU" sz="1600" b="1" i="1" dirty="0">
                <a:solidFill>
                  <a:srgbClr val="92D050"/>
                </a:solidFill>
              </a:rPr>
              <a:t> </a:t>
            </a:r>
            <a:r>
              <a:rPr lang="en-AU" sz="1600" b="1" i="1" dirty="0" err="1">
                <a:solidFill>
                  <a:srgbClr val="92D050"/>
                </a:solidFill>
              </a:rPr>
              <a:t>elevatus</a:t>
            </a:r>
            <a:r>
              <a:rPr lang="en-AU" sz="1600" dirty="0">
                <a:solidFill>
                  <a:srgbClr val="92D050"/>
                </a:solidFill>
              </a:rPr>
              <a:t> </a:t>
            </a:r>
            <a:r>
              <a:rPr lang="en-AU" sz="1600" dirty="0" smtClean="0"/>
              <a:t>(‘rising’ </a:t>
            </a:r>
            <a:r>
              <a:rPr lang="en-AU" sz="1600" dirty="0"/>
              <a:t>point) - we now call this a </a:t>
            </a:r>
            <a:r>
              <a:rPr lang="en-AU" sz="1600" b="1" dirty="0"/>
              <a:t>comma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 </a:t>
            </a:r>
            <a:r>
              <a:rPr lang="en-AU" sz="1600" b="1" i="1" dirty="0" err="1">
                <a:solidFill>
                  <a:srgbClr val="92D050"/>
                </a:solidFill>
              </a:rPr>
              <a:t>punctus</a:t>
            </a:r>
            <a:r>
              <a:rPr lang="en-AU" sz="1600" b="1" i="1" dirty="0">
                <a:solidFill>
                  <a:srgbClr val="92D050"/>
                </a:solidFill>
              </a:rPr>
              <a:t> </a:t>
            </a:r>
            <a:r>
              <a:rPr lang="en-AU" sz="1600" b="1" i="1" dirty="0" err="1">
                <a:solidFill>
                  <a:srgbClr val="92D050"/>
                </a:solidFill>
              </a:rPr>
              <a:t>interrogativus</a:t>
            </a:r>
            <a:r>
              <a:rPr lang="en-AU" sz="1600" dirty="0">
                <a:solidFill>
                  <a:srgbClr val="92D050"/>
                </a:solidFill>
              </a:rPr>
              <a:t> </a:t>
            </a:r>
            <a:r>
              <a:rPr lang="en-AU" sz="1600" dirty="0"/>
              <a:t>(interrogation or question point) - we now call this a </a:t>
            </a:r>
            <a:r>
              <a:rPr lang="en-AU" sz="1600" b="1" dirty="0"/>
              <a:t>question mark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600" dirty="0"/>
              <a:t>The </a:t>
            </a:r>
            <a:r>
              <a:rPr lang="en-AU" sz="1600" b="1" i="1" dirty="0" err="1">
                <a:solidFill>
                  <a:srgbClr val="92D050"/>
                </a:solidFill>
              </a:rPr>
              <a:t>punctus</a:t>
            </a:r>
            <a:r>
              <a:rPr lang="en-AU" sz="1600" b="1" i="1" dirty="0">
                <a:solidFill>
                  <a:srgbClr val="92D050"/>
                </a:solidFill>
              </a:rPr>
              <a:t> </a:t>
            </a:r>
            <a:r>
              <a:rPr lang="en-AU" sz="1600" b="1" i="1" dirty="0" err="1">
                <a:solidFill>
                  <a:srgbClr val="92D050"/>
                </a:solidFill>
              </a:rPr>
              <a:t>exclamativus</a:t>
            </a:r>
            <a:r>
              <a:rPr lang="en-AU" sz="1600" dirty="0">
                <a:solidFill>
                  <a:srgbClr val="92D050"/>
                </a:solidFill>
              </a:rPr>
              <a:t> </a:t>
            </a:r>
            <a:r>
              <a:rPr lang="en-AU" sz="1600" dirty="0"/>
              <a:t>(exclamation point) - we now call this an exclamation </a:t>
            </a:r>
            <a:r>
              <a:rPr lang="en-AU" sz="1600" dirty="0" smtClean="0"/>
              <a:t>mark</a:t>
            </a:r>
          </a:p>
          <a:p>
            <a:pPr lvl="0"/>
            <a:endParaRPr lang="en-AU" sz="1600" dirty="0"/>
          </a:p>
          <a:p>
            <a:pPr lvl="0"/>
            <a:r>
              <a:rPr lang="en-AU" sz="1600" dirty="0"/>
              <a:t>Here is </a:t>
            </a:r>
            <a:r>
              <a:rPr lang="en-AU" sz="1600" dirty="0" smtClean="0"/>
              <a:t>the </a:t>
            </a:r>
            <a:r>
              <a:rPr lang="en-AU" sz="1600" i="1" dirty="0" err="1"/>
              <a:t>punctus</a:t>
            </a:r>
            <a:r>
              <a:rPr lang="en-AU" sz="1600" i="1" dirty="0"/>
              <a:t> versus, </a:t>
            </a:r>
            <a:r>
              <a:rPr lang="en-AU" sz="1600" dirty="0"/>
              <a:t>or ‘full stop’,</a:t>
            </a:r>
            <a:r>
              <a:rPr lang="en-AU" sz="1600" i="1" dirty="0"/>
              <a:t> (c12 century)</a:t>
            </a:r>
            <a:r>
              <a:rPr lang="en-AU" sz="1600" dirty="0"/>
              <a:t>:</a:t>
            </a:r>
            <a:endParaRPr lang="en-US" sz="1600" dirty="0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35" y="843558"/>
            <a:ext cx="2026303" cy="229844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62386" y="338383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7534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With the coming of the printing press (1450 onwards), these ‘points’ settled into the forms we now know.</a:t>
            </a:r>
            <a:endParaRPr lang="en-US" dirty="0"/>
          </a:p>
          <a:p>
            <a:endParaRPr lang="en-AU" dirty="0" smtClean="0"/>
          </a:p>
          <a:p>
            <a:r>
              <a:rPr lang="en-AU" dirty="0" smtClean="0"/>
              <a:t>At </a:t>
            </a:r>
            <a:r>
              <a:rPr lang="en-AU" dirty="0"/>
              <a:t>one time, scholars tried to impose a musical notation schema on the different ‘points’… </a:t>
            </a:r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b="1" dirty="0"/>
              <a:t>One beat		Two commas	</a:t>
            </a:r>
            <a:r>
              <a:rPr lang="en-AU" b="1" dirty="0" smtClean="0"/>
              <a:t>Two </a:t>
            </a:r>
            <a:r>
              <a:rPr lang="en-AU" b="1" dirty="0"/>
              <a:t>semicolons	 </a:t>
            </a:r>
            <a:r>
              <a:rPr lang="en-AU" b="1" dirty="0" smtClean="0"/>
              <a:t>    Two </a:t>
            </a:r>
            <a:r>
              <a:rPr lang="en-AU" b="1" dirty="0"/>
              <a:t>colons</a:t>
            </a:r>
            <a:endParaRPr lang="en-US" dirty="0"/>
          </a:p>
          <a:p>
            <a:r>
              <a:rPr lang="en-AU" b="1" dirty="0"/>
              <a:t>1 measure	</a:t>
            </a:r>
            <a:r>
              <a:rPr lang="en-AU" b="1" dirty="0" smtClean="0"/>
              <a:t>2</a:t>
            </a:r>
            <a:r>
              <a:rPr lang="en-AU" b="1" dirty="0"/>
              <a:t>		</a:t>
            </a:r>
            <a:r>
              <a:rPr lang="en-AU" b="1" dirty="0" smtClean="0"/>
              <a:t>4</a:t>
            </a:r>
            <a:r>
              <a:rPr lang="en-AU" b="1" dirty="0"/>
              <a:t>		</a:t>
            </a:r>
            <a:r>
              <a:rPr lang="en-AU" b="1" dirty="0" smtClean="0"/>
              <a:t>     8</a:t>
            </a:r>
            <a:endParaRPr lang="en-US" dirty="0"/>
          </a:p>
          <a:p>
            <a:endParaRPr lang="en-AU" dirty="0" smtClean="0"/>
          </a:p>
          <a:p>
            <a:r>
              <a:rPr lang="en-AU" dirty="0" smtClean="0"/>
              <a:t>					But </a:t>
            </a:r>
            <a:r>
              <a:rPr lang="en-AU" dirty="0"/>
              <a:t>this was impractical. 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93923"/>
            <a:ext cx="533400" cy="63754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96261"/>
            <a:ext cx="1253490" cy="8350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36" y="2096261"/>
            <a:ext cx="1214755" cy="8045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68" y="2096261"/>
            <a:ext cx="1403985" cy="7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0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99542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THE FULL </a:t>
            </a:r>
            <a:r>
              <a:rPr lang="en-AU" b="1" dirty="0" smtClean="0">
                <a:solidFill>
                  <a:srgbClr val="92D050"/>
                </a:solidFill>
              </a:rPr>
              <a:t>STOP</a:t>
            </a:r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endParaRPr lang="en-AU" b="1" dirty="0" smtClean="0"/>
          </a:p>
          <a:p>
            <a:r>
              <a:rPr lang="en-AU" b="1" dirty="0"/>
              <a:t>The full stop constitutes 45% of all punctuation. </a:t>
            </a:r>
            <a:endParaRPr lang="en-AU" b="1" dirty="0" smtClean="0"/>
          </a:p>
          <a:p>
            <a:r>
              <a:rPr lang="en-AU" sz="1000" b="1" dirty="0"/>
              <a:t>	</a:t>
            </a:r>
            <a:r>
              <a:rPr lang="en-AU" sz="1000" b="1" dirty="0" smtClean="0"/>
              <a:t>		</a:t>
            </a:r>
            <a:r>
              <a:rPr lang="en-AU" sz="1000" dirty="0" smtClean="0"/>
              <a:t>Randolph </a:t>
            </a:r>
            <a:r>
              <a:rPr lang="en-AU" sz="1000" dirty="0"/>
              <a:t>Quirk, </a:t>
            </a:r>
            <a:r>
              <a:rPr lang="en-AU" sz="1000" i="1" dirty="0"/>
              <a:t>A Comprehensive Grammar of the English Language</a:t>
            </a:r>
            <a:r>
              <a:rPr lang="en-AU" sz="1000" dirty="0"/>
              <a:t> (1985)</a:t>
            </a:r>
            <a:endParaRPr lang="en-US" sz="1000" dirty="0"/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Americans call them a ‘period’ - from the Greek </a:t>
            </a:r>
            <a:r>
              <a:rPr lang="en-AU" i="1" dirty="0" err="1"/>
              <a:t>periodus</a:t>
            </a:r>
            <a:r>
              <a:rPr lang="en-AU" i="1" dirty="0"/>
              <a:t> </a:t>
            </a:r>
            <a:r>
              <a:rPr lang="en-AU" dirty="0" smtClean="0"/>
              <a:t>(‘period </a:t>
            </a:r>
            <a:r>
              <a:rPr lang="en-AU" dirty="0"/>
              <a:t>of </a:t>
            </a:r>
            <a:r>
              <a:rPr lang="en-AU" dirty="0" smtClean="0"/>
              <a:t>time’). </a:t>
            </a:r>
            <a:r>
              <a:rPr lang="en-AU" dirty="0"/>
              <a:t>We call them ‘full stops’ after the </a:t>
            </a:r>
            <a:r>
              <a:rPr lang="en-AU" dirty="0" smtClean="0"/>
              <a:t>British printer’s </a:t>
            </a:r>
            <a:r>
              <a:rPr lang="en-AU" dirty="0"/>
              <a:t>term.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87574"/>
            <a:ext cx="3460750" cy="19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987574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THE RULES</a:t>
            </a:r>
            <a:r>
              <a:rPr lang="en-AU" dirty="0">
                <a:solidFill>
                  <a:srgbClr val="92D050"/>
                </a:solidFill>
              </a:rPr>
              <a:t>:</a:t>
            </a:r>
            <a:endParaRPr lang="en-US" dirty="0">
              <a:solidFill>
                <a:srgbClr val="92D050"/>
              </a:solidFill>
            </a:endParaRPr>
          </a:p>
          <a:p>
            <a:endParaRPr lang="en-AU" dirty="0" smtClean="0"/>
          </a:p>
          <a:p>
            <a:r>
              <a:rPr lang="en-AU" dirty="0" smtClean="0"/>
              <a:t>Only </a:t>
            </a:r>
            <a:r>
              <a:rPr lang="en-AU" dirty="0"/>
              <a:t>one:</a:t>
            </a:r>
            <a:endParaRPr lang="en-US" dirty="0"/>
          </a:p>
          <a:p>
            <a:r>
              <a:rPr lang="en-AU" dirty="0"/>
              <a:t> </a:t>
            </a:r>
            <a:endParaRPr lang="en-US" dirty="0"/>
          </a:p>
          <a:p>
            <a:r>
              <a:rPr lang="en-AU" b="1" dirty="0">
                <a:solidFill>
                  <a:srgbClr val="FF0000"/>
                </a:solidFill>
              </a:rPr>
              <a:t>You must always use a full stop to mark the end of a sentence.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AU" b="1" dirty="0"/>
              <a:t> </a:t>
            </a:r>
            <a:endParaRPr lang="en-US" dirty="0"/>
          </a:p>
          <a:p>
            <a:r>
              <a:rPr lang="en-AU" b="1" dirty="0"/>
              <a:t>Walt Disney was born in 1901 and died in 1966</a:t>
            </a:r>
            <a:r>
              <a:rPr lang="en-AU" b="1" dirty="0">
                <a:solidFill>
                  <a:srgbClr val="FF0000"/>
                </a:solidFill>
              </a:rPr>
              <a:t>. </a:t>
            </a:r>
            <a:r>
              <a:rPr lang="en-AU" b="1" dirty="0"/>
              <a:t>He won 22 Academy Awards</a:t>
            </a:r>
            <a:r>
              <a:rPr lang="en-AU" b="1" dirty="0">
                <a:solidFill>
                  <a:srgbClr val="FF0000"/>
                </a:solidFill>
              </a:rPr>
              <a:t>.</a:t>
            </a:r>
            <a:r>
              <a:rPr lang="en-AU" b="1" dirty="0"/>
              <a:t> His corporation, with assets of 75 billion, is one of the most successful in the world</a:t>
            </a:r>
            <a:r>
              <a:rPr lang="en-AU" b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59582"/>
            <a:ext cx="2387600" cy="31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6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00123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For a long time, it was considered essential to mark abbreviations, as </a:t>
            </a:r>
            <a:r>
              <a:rPr lang="en-AU" sz="1600" dirty="0" smtClean="0"/>
              <a:t>in</a:t>
            </a:r>
          </a:p>
          <a:p>
            <a:endParaRPr lang="en-US" sz="1600" dirty="0"/>
          </a:p>
          <a:p>
            <a:r>
              <a:rPr lang="en-AU" sz="1600" b="1" dirty="0"/>
              <a:t>Mr. S. Holmes</a:t>
            </a:r>
            <a:endParaRPr lang="en-US" sz="1600" dirty="0"/>
          </a:p>
          <a:p>
            <a:r>
              <a:rPr lang="en-AU" sz="1600" b="1" dirty="0"/>
              <a:t>221b, Baker St.,</a:t>
            </a:r>
            <a:endParaRPr lang="en-US" sz="1600" dirty="0"/>
          </a:p>
          <a:p>
            <a:r>
              <a:rPr lang="en-AU" sz="1600" b="1" dirty="0"/>
              <a:t>London, N.W.1, </a:t>
            </a:r>
            <a:endParaRPr lang="en-US" sz="1600" dirty="0"/>
          </a:p>
          <a:p>
            <a:r>
              <a:rPr lang="en-AU" sz="1600" b="1" dirty="0"/>
              <a:t>United </a:t>
            </a:r>
            <a:r>
              <a:rPr lang="en-AU" sz="1600" b="1" dirty="0" smtClean="0"/>
              <a:t>Kingdom</a:t>
            </a:r>
          </a:p>
          <a:p>
            <a:endParaRPr lang="en-US" sz="1600" dirty="0"/>
          </a:p>
          <a:p>
            <a:r>
              <a:rPr lang="en-AU" sz="1600" dirty="0"/>
              <a:t>But … by the end of the </a:t>
            </a:r>
          </a:p>
          <a:p>
            <a:r>
              <a:rPr lang="en-AU" sz="1600" dirty="0" smtClean="0"/>
              <a:t>twentieth </a:t>
            </a:r>
            <a:r>
              <a:rPr lang="en-AU" sz="1600" dirty="0"/>
              <a:t>century</a:t>
            </a:r>
            <a:r>
              <a:rPr lang="en-AU" sz="1600" dirty="0" smtClean="0"/>
              <a:t>:</a:t>
            </a:r>
          </a:p>
          <a:p>
            <a:endParaRPr lang="en-US" sz="1600" dirty="0"/>
          </a:p>
          <a:p>
            <a:r>
              <a:rPr lang="en-AU" sz="1600" b="1" dirty="0"/>
              <a:t>Mr S Holmes</a:t>
            </a:r>
            <a:endParaRPr lang="en-US" sz="1600" dirty="0"/>
          </a:p>
          <a:p>
            <a:r>
              <a:rPr lang="en-AU" sz="1600" b="1" dirty="0"/>
              <a:t>221b Baker St</a:t>
            </a:r>
            <a:endParaRPr lang="en-US" sz="1600" dirty="0"/>
          </a:p>
          <a:p>
            <a:r>
              <a:rPr lang="en-AU" sz="1600" b="1" dirty="0"/>
              <a:t>London NW1 </a:t>
            </a:r>
            <a:endParaRPr lang="en-US" sz="1600" dirty="0"/>
          </a:p>
          <a:p>
            <a:r>
              <a:rPr lang="en-AU" sz="1600" b="1" dirty="0"/>
              <a:t>United </a:t>
            </a:r>
            <a:r>
              <a:rPr lang="en-AU" sz="1600" b="1" dirty="0" smtClean="0"/>
              <a:t>Kingdom</a:t>
            </a:r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9662"/>
            <a:ext cx="2217148" cy="1602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9622" y="1276772"/>
            <a:ext cx="306880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The key principle was clarity. Did the name and address make sense </a:t>
            </a:r>
            <a:r>
              <a:rPr lang="en-AU" sz="1600" b="1" i="1" dirty="0" smtClean="0"/>
              <a:t>without</a:t>
            </a:r>
            <a:r>
              <a:rPr lang="en-AU" sz="1600" dirty="0" smtClean="0"/>
              <a:t> the fussy full stops? </a:t>
            </a:r>
          </a:p>
          <a:p>
            <a:endParaRPr lang="en-US" sz="1600" dirty="0" smtClean="0"/>
          </a:p>
          <a:p>
            <a:r>
              <a:rPr lang="en-AU" sz="1600" dirty="0" smtClean="0"/>
              <a:t>Modern usage also disapproves the overly complex use of stops - in acronyms (ASIO, FIFA) and abbreviations (Mr, Dr).</a:t>
            </a:r>
          </a:p>
          <a:p>
            <a:endParaRPr lang="en-US" sz="1600" dirty="0" smtClean="0"/>
          </a:p>
          <a:p>
            <a:r>
              <a:rPr lang="en-AU" sz="1000" dirty="0" smtClean="0"/>
              <a:t>Professor David Crystal, </a:t>
            </a:r>
            <a:r>
              <a:rPr lang="en-AU" sz="1000" i="1" dirty="0" smtClean="0"/>
              <a:t>Making a Point: the Pernickety Story of English Punctuation </a:t>
            </a:r>
            <a:r>
              <a:rPr lang="en-AU" sz="1000" dirty="0" smtClean="0"/>
              <a:t>(St Martin’s Press, 2015), Britain’s foremost expert, and author of</a:t>
            </a:r>
            <a:r>
              <a:rPr lang="en-AU" sz="1000" i="1" dirty="0" smtClean="0"/>
              <a:t> </a:t>
            </a:r>
            <a:r>
              <a:rPr lang="en-AU" sz="1000" dirty="0" smtClean="0"/>
              <a:t>the</a:t>
            </a:r>
            <a:r>
              <a:rPr lang="en-AU" sz="1000" i="1" dirty="0" smtClean="0"/>
              <a:t> Cambridge </a:t>
            </a:r>
            <a:r>
              <a:rPr lang="en-AU" sz="1000" i="1" dirty="0" err="1" smtClean="0"/>
              <a:t>Encyclopedia</a:t>
            </a:r>
            <a:r>
              <a:rPr lang="en-AU" sz="1000" i="1" dirty="0" smtClean="0"/>
              <a:t> of the English Language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729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7534"/>
            <a:ext cx="561662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rgbClr val="92D050"/>
                </a:solidFill>
              </a:rPr>
              <a:t>Activities to teach or revise full stops</a:t>
            </a:r>
            <a:endParaRPr lang="en-US" dirty="0">
              <a:solidFill>
                <a:srgbClr val="92D050"/>
              </a:solidFill>
            </a:endParaRPr>
          </a:p>
          <a:p>
            <a:pPr lvl="0"/>
            <a:r>
              <a:rPr lang="en-AU" sz="1600" b="1" dirty="0" smtClean="0"/>
              <a:t>(1) STOP </a:t>
            </a:r>
            <a:r>
              <a:rPr lang="en-AU" sz="1600" b="1" dirty="0"/>
              <a:t>me now</a:t>
            </a:r>
            <a:r>
              <a:rPr lang="en-AU" sz="1600" dirty="0"/>
              <a:t> (EASY): two volunteer children are chosen to come out the front. A starts talking, slowly. Whenever he comes to the end of a sentence, B holds up the full stop sign. If B misses one, the person who corrects becomes B. </a:t>
            </a:r>
            <a:r>
              <a:rPr lang="en-AU" sz="1600" i="1" dirty="0"/>
              <a:t>See instructions</a:t>
            </a:r>
            <a:endParaRPr lang="en-US" sz="1600" dirty="0"/>
          </a:p>
          <a:p>
            <a:pPr lvl="0"/>
            <a:r>
              <a:rPr lang="en-AU" sz="1600" b="1" dirty="0" smtClean="0"/>
              <a:t>(2) Spot </a:t>
            </a:r>
            <a:r>
              <a:rPr lang="en-AU" sz="1600" b="1" dirty="0"/>
              <a:t>the dot </a:t>
            </a:r>
            <a:r>
              <a:rPr lang="en-AU" sz="1600" dirty="0"/>
              <a:t>(EASY):</a:t>
            </a:r>
            <a:r>
              <a:rPr lang="en-AU" sz="1600" b="1" dirty="0"/>
              <a:t> </a:t>
            </a:r>
            <a:r>
              <a:rPr lang="en-AU" sz="1600" dirty="0"/>
              <a:t>unpunctuated text must be completed. </a:t>
            </a:r>
            <a:r>
              <a:rPr lang="en-AU" sz="1600" i="1" dirty="0"/>
              <a:t>See instructions</a:t>
            </a:r>
            <a:r>
              <a:rPr lang="en-AU" sz="1600" dirty="0"/>
              <a:t> </a:t>
            </a:r>
            <a:r>
              <a:rPr lang="en-AU" sz="1600" b="1" dirty="0"/>
              <a:t> </a:t>
            </a:r>
            <a:endParaRPr lang="en-US" sz="1600" dirty="0"/>
          </a:p>
          <a:p>
            <a:pPr lvl="0"/>
            <a:r>
              <a:rPr lang="en-AU" sz="1600" b="1" dirty="0" smtClean="0"/>
              <a:t>(3) Scrambled </a:t>
            </a:r>
            <a:r>
              <a:rPr lang="en-AU" sz="1600" b="1" dirty="0"/>
              <a:t>sentences </a:t>
            </a:r>
            <a:r>
              <a:rPr lang="en-AU" sz="1600" dirty="0"/>
              <a:t>(CHALLENGING): a game in which words have to be put together and full stops added. </a:t>
            </a:r>
            <a:r>
              <a:rPr lang="en-AU" sz="1600" i="1" dirty="0"/>
              <a:t>See instructions</a:t>
            </a:r>
            <a:endParaRPr lang="en-US" sz="1600" dirty="0"/>
          </a:p>
          <a:p>
            <a:pPr lvl="0"/>
            <a:r>
              <a:rPr lang="en-AU" sz="1600" b="1" dirty="0" smtClean="0"/>
              <a:t>(4) Skill </a:t>
            </a:r>
            <a:r>
              <a:rPr lang="en-AU" sz="1600" b="1" dirty="0"/>
              <a:t>Builders</a:t>
            </a:r>
            <a:r>
              <a:rPr lang="en-AU" sz="1600" dirty="0"/>
              <a:t> - there is a special lesson </a:t>
            </a:r>
            <a:r>
              <a:rPr lang="en-AU" sz="1600" dirty="0" smtClean="0"/>
              <a:t>on </a:t>
            </a:r>
            <a:r>
              <a:rPr lang="en-AU" sz="1600" b="1" dirty="0"/>
              <a:t>full stops </a:t>
            </a:r>
            <a:r>
              <a:rPr lang="en-AU" sz="1600" dirty="0"/>
              <a:t>(in </a:t>
            </a:r>
            <a:r>
              <a:rPr lang="en-AU" sz="1600" b="1" dirty="0"/>
              <a:t>Skill Builders</a:t>
            </a:r>
            <a:r>
              <a:rPr lang="en-AU" sz="1600" dirty="0"/>
              <a:t>), with worksheets. </a:t>
            </a:r>
            <a:endParaRPr lang="en-US" sz="1600" dirty="0"/>
          </a:p>
          <a:p>
            <a:pPr lvl="0"/>
            <a:r>
              <a:rPr lang="en-AU" sz="1600" b="1" dirty="0" smtClean="0"/>
              <a:t>(5) Specialised </a:t>
            </a:r>
            <a:r>
              <a:rPr lang="en-AU" sz="1600" b="1" dirty="0"/>
              <a:t>English Lessons</a:t>
            </a:r>
            <a:r>
              <a:rPr lang="en-AU" sz="1600" dirty="0"/>
              <a:t> (SEL) - the following units are devoted to punctuation: </a:t>
            </a:r>
            <a:r>
              <a:rPr lang="en-AU" sz="1600" i="1" dirty="0"/>
              <a:t>What is punctuation? Why punctuate? Making it read better; Refining editing skills.</a:t>
            </a:r>
            <a:endParaRPr lang="en-US" sz="1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35646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27534"/>
            <a:ext cx="5328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CAPITAL </a:t>
            </a:r>
            <a:r>
              <a:rPr lang="en-AU" b="1" dirty="0" smtClean="0">
                <a:solidFill>
                  <a:srgbClr val="92D050"/>
                </a:solidFill>
              </a:rPr>
              <a:t>LETTERS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Capital </a:t>
            </a:r>
            <a:r>
              <a:rPr lang="en-AU" dirty="0"/>
              <a:t>letters are normally bundled in with the other ‘points’, because without them texts are </a:t>
            </a:r>
            <a:r>
              <a:rPr lang="en-AU" dirty="0" smtClean="0"/>
              <a:t>confusing:</a:t>
            </a:r>
          </a:p>
          <a:p>
            <a:endParaRPr lang="en-US" dirty="0"/>
          </a:p>
          <a:p>
            <a:r>
              <a:rPr lang="en-AU" sz="1200" dirty="0" err="1"/>
              <a:t>katheryn</a:t>
            </a:r>
            <a:r>
              <a:rPr lang="en-AU" sz="1200" dirty="0"/>
              <a:t> </a:t>
            </a:r>
            <a:r>
              <a:rPr lang="en-AU" sz="1200" dirty="0" err="1"/>
              <a:t>elizabeth</a:t>
            </a:r>
            <a:r>
              <a:rPr lang="en-AU" sz="1200" dirty="0"/>
              <a:t> "</a:t>
            </a:r>
            <a:r>
              <a:rPr lang="en-AU" sz="1200" dirty="0" err="1"/>
              <a:t>katy</a:t>
            </a:r>
            <a:r>
              <a:rPr lang="en-AU" sz="1200" dirty="0"/>
              <a:t>" </a:t>
            </a:r>
            <a:r>
              <a:rPr lang="en-AU" sz="1200" dirty="0" err="1"/>
              <a:t>hudson</a:t>
            </a:r>
            <a:r>
              <a:rPr lang="en-AU" sz="1200" dirty="0"/>
              <a:t> (born </a:t>
            </a:r>
            <a:r>
              <a:rPr lang="en-AU" sz="1200" dirty="0" err="1"/>
              <a:t>october</a:t>
            </a:r>
            <a:r>
              <a:rPr lang="en-AU" sz="1200" dirty="0"/>
              <a:t> 25, 1984), known professionally as </a:t>
            </a:r>
            <a:r>
              <a:rPr lang="en-AU" sz="1200" dirty="0" err="1"/>
              <a:t>katy</a:t>
            </a:r>
            <a:r>
              <a:rPr lang="en-AU" sz="1200" dirty="0"/>
              <a:t> </a:t>
            </a:r>
            <a:r>
              <a:rPr lang="en-AU" sz="1200" dirty="0" err="1"/>
              <a:t>perry</a:t>
            </a:r>
            <a:r>
              <a:rPr lang="en-AU" sz="1200" dirty="0"/>
              <a:t>, is an </a:t>
            </a:r>
            <a:r>
              <a:rPr lang="en-AU" sz="1200" dirty="0" err="1"/>
              <a:t>american</a:t>
            </a:r>
            <a:r>
              <a:rPr lang="en-AU" sz="1200" dirty="0"/>
              <a:t> singer, songwriter, and actress. after singing in church during her childhood, she pursued a career in gospel music as a teenager. </a:t>
            </a:r>
            <a:r>
              <a:rPr lang="en-AU" sz="1200" dirty="0" err="1"/>
              <a:t>perry</a:t>
            </a:r>
            <a:r>
              <a:rPr lang="en-AU" sz="1200" dirty="0"/>
              <a:t> signed with red hill records and released her debut studio album </a:t>
            </a:r>
            <a:r>
              <a:rPr lang="en-AU" sz="1200" dirty="0" err="1"/>
              <a:t>k</a:t>
            </a:r>
            <a:r>
              <a:rPr lang="en-AU" sz="1200" dirty="0" err="1" smtClean="0"/>
              <a:t>aty</a:t>
            </a:r>
            <a:r>
              <a:rPr lang="en-AU" sz="1200" dirty="0" smtClean="0"/>
              <a:t> </a:t>
            </a:r>
            <a:r>
              <a:rPr lang="en-AU" sz="1200" dirty="0" err="1"/>
              <a:t>hudson</a:t>
            </a:r>
            <a:r>
              <a:rPr lang="en-AU" sz="1200" dirty="0"/>
              <a:t> in 2001, which was commercially unsuccessful. she moved to </a:t>
            </a:r>
            <a:r>
              <a:rPr lang="en-AU" sz="1200" dirty="0" err="1"/>
              <a:t>los</a:t>
            </a:r>
            <a:r>
              <a:rPr lang="en-AU" sz="1200" dirty="0"/>
              <a:t> </a:t>
            </a:r>
            <a:r>
              <a:rPr lang="en-AU" sz="1200" dirty="0" err="1"/>
              <a:t>a</a:t>
            </a:r>
            <a:r>
              <a:rPr lang="en-AU" sz="1200" dirty="0" err="1" smtClean="0"/>
              <a:t>ngeles</a:t>
            </a:r>
            <a:r>
              <a:rPr lang="en-AU" sz="1200" dirty="0" smtClean="0"/>
              <a:t> </a:t>
            </a:r>
            <a:r>
              <a:rPr lang="en-AU" sz="1200" dirty="0"/>
              <a:t>the following year to venture into secular music after red hill ceased operations. after being dropped by the island </a:t>
            </a:r>
            <a:r>
              <a:rPr lang="en-AU" sz="1200" dirty="0" err="1"/>
              <a:t>def</a:t>
            </a:r>
            <a:r>
              <a:rPr lang="en-AU" sz="1200" dirty="0"/>
              <a:t> jam music group and </a:t>
            </a:r>
            <a:r>
              <a:rPr lang="en-AU" sz="1200" dirty="0" err="1"/>
              <a:t>c</a:t>
            </a:r>
            <a:r>
              <a:rPr lang="en-AU" sz="1200" dirty="0" err="1" smtClean="0"/>
              <a:t>olumbia</a:t>
            </a:r>
            <a:r>
              <a:rPr lang="en-AU" sz="1200" dirty="0" smtClean="0"/>
              <a:t> </a:t>
            </a:r>
            <a:r>
              <a:rPr lang="en-AU" sz="1200" dirty="0"/>
              <a:t>records, </a:t>
            </a:r>
            <a:r>
              <a:rPr lang="en-AU" sz="1200" dirty="0" err="1"/>
              <a:t>perry</a:t>
            </a:r>
            <a:r>
              <a:rPr lang="en-AU" sz="1200" dirty="0"/>
              <a:t> signed a recording contract with capitol records in </a:t>
            </a:r>
            <a:r>
              <a:rPr lang="en-AU" sz="1200" dirty="0" err="1"/>
              <a:t>april</a:t>
            </a:r>
            <a:r>
              <a:rPr lang="en-AU" sz="1200" dirty="0"/>
              <a:t> 2007… </a:t>
            </a:r>
            <a:r>
              <a:rPr lang="en-AU" sz="1200" dirty="0" err="1"/>
              <a:t>perry</a:t>
            </a:r>
            <a:r>
              <a:rPr lang="en-AU" sz="1200" dirty="0"/>
              <a:t> has received many awards, including four </a:t>
            </a:r>
            <a:r>
              <a:rPr lang="en-AU" sz="1200" dirty="0" err="1"/>
              <a:t>guinness</a:t>
            </a:r>
            <a:r>
              <a:rPr lang="en-AU" sz="1200" dirty="0"/>
              <a:t> world records, and been included in the </a:t>
            </a:r>
            <a:r>
              <a:rPr lang="en-AU" sz="1200" dirty="0" err="1" smtClean="0"/>
              <a:t>forbes</a:t>
            </a:r>
            <a:r>
              <a:rPr lang="en-AU" sz="1200" dirty="0" smtClean="0"/>
              <a:t> </a:t>
            </a:r>
            <a:r>
              <a:rPr lang="en-AU" sz="1200" dirty="0"/>
              <a:t>list of "top-earning women in music" (2011–15). throughout her career, she has sold 11 million albums and 81 million singles worldwide. (</a:t>
            </a:r>
            <a:r>
              <a:rPr lang="en-AU" sz="1200" i="1" dirty="0" err="1"/>
              <a:t>wikipedia</a:t>
            </a:r>
            <a:r>
              <a:rPr lang="en-AU" sz="1200" dirty="0"/>
              <a:t>, with apologies)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6588224" y="541007"/>
            <a:ext cx="1440160" cy="2263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13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769419"/>
            <a:ext cx="1642745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420965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</a:t>
            </a:r>
            <a:r>
              <a:rPr lang="en-AU" dirty="0" smtClean="0"/>
              <a:t>capitals signal </a:t>
            </a:r>
            <a:r>
              <a:rPr lang="en-AU" dirty="0"/>
              <a:t>important people or items.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13304"/>
            <a:ext cx="58326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In times gone by, the practice was different. </a:t>
            </a:r>
            <a:endParaRPr lang="en-AU" sz="1600" dirty="0" smtClean="0"/>
          </a:p>
          <a:p>
            <a:endParaRPr lang="en-US" sz="1600" dirty="0"/>
          </a:p>
          <a:p>
            <a:r>
              <a:rPr lang="en-AU" sz="1600" dirty="0"/>
              <a:t>For instance, </a:t>
            </a:r>
            <a:r>
              <a:rPr lang="en-AU" sz="1600" b="1" i="1" dirty="0"/>
              <a:t>Robinson Crusoe</a:t>
            </a:r>
            <a:r>
              <a:rPr lang="en-AU" sz="1600" dirty="0"/>
              <a:t> (1719</a:t>
            </a:r>
            <a:r>
              <a:rPr lang="en-AU" sz="1600" dirty="0" smtClean="0"/>
              <a:t>):</a:t>
            </a:r>
          </a:p>
          <a:p>
            <a:endParaRPr lang="en-US" sz="800" dirty="0"/>
          </a:p>
          <a:p>
            <a:r>
              <a:rPr lang="en-AU" sz="1600" b="1" dirty="0"/>
              <a:t>I consulted several Things in my Situation which I found would be proper for me, first Health, and Fresh Water … Shelter from the Heat of the Sun …Security from ravenous Creatures, whether Men or Beasts</a:t>
            </a:r>
            <a:r>
              <a:rPr lang="en-AU" sz="1600" b="1" dirty="0" smtClean="0"/>
              <a:t>…</a:t>
            </a:r>
          </a:p>
          <a:p>
            <a:endParaRPr lang="en-US" sz="1600" dirty="0"/>
          </a:p>
          <a:p>
            <a:r>
              <a:rPr lang="en-AU" sz="1600" dirty="0"/>
              <a:t>And even Jane Austen (1818</a:t>
            </a:r>
            <a:r>
              <a:rPr lang="en-AU" sz="1600" dirty="0" smtClean="0"/>
              <a:t>):</a:t>
            </a:r>
          </a:p>
          <a:p>
            <a:endParaRPr lang="en-US" sz="800" dirty="0"/>
          </a:p>
          <a:p>
            <a:r>
              <a:rPr lang="en-AU" sz="1600" b="1" dirty="0"/>
              <a:t>Mrs. Clay’s affections had overpowered her Interest, &amp; she had sacrificed for the Young Man’s sake, the possibility of scheming longer for Sir Walter; she has Abilities however as well as Affections… </a:t>
            </a:r>
            <a:r>
              <a:rPr lang="en-AU" sz="1600" dirty="0"/>
              <a:t>(</a:t>
            </a:r>
            <a:r>
              <a:rPr lang="en-AU" sz="1600" b="1" i="1" dirty="0"/>
              <a:t>Persuasion</a:t>
            </a:r>
            <a:r>
              <a:rPr lang="en-AU" sz="1600" dirty="0"/>
              <a:t>, first handwritten draft</a:t>
            </a:r>
            <a:r>
              <a:rPr lang="en-AU" sz="1600" dirty="0" smtClean="0"/>
              <a:t>)</a:t>
            </a:r>
          </a:p>
          <a:p>
            <a:endParaRPr lang="en-US" sz="1600" dirty="0"/>
          </a:p>
          <a:p>
            <a:r>
              <a:rPr lang="en-AU" sz="1600" dirty="0" smtClean="0"/>
              <a:t>But by </a:t>
            </a:r>
            <a:r>
              <a:rPr lang="en-AU" sz="1600" dirty="0"/>
              <a:t>the mid </a:t>
            </a:r>
            <a:r>
              <a:rPr lang="en-AU" sz="1600" dirty="0" smtClean="0"/>
              <a:t>1800s </a:t>
            </a:r>
            <a:r>
              <a:rPr lang="en-AU" sz="1600" dirty="0"/>
              <a:t>we </a:t>
            </a:r>
            <a:r>
              <a:rPr lang="en-AU" sz="1600" dirty="0" smtClean="0"/>
              <a:t>had arrived at our </a:t>
            </a:r>
            <a:r>
              <a:rPr lang="en-AU" sz="1600" dirty="0"/>
              <a:t>current conventions.</a:t>
            </a:r>
            <a:endParaRPr lang="en-US" sz="1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20849"/>
            <a:ext cx="1790700" cy="22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21082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THE RULES</a:t>
            </a:r>
            <a:r>
              <a:rPr lang="en-AU" dirty="0" smtClean="0">
                <a:solidFill>
                  <a:srgbClr val="92D050"/>
                </a:solidFill>
              </a:rPr>
              <a:t>:</a:t>
            </a:r>
          </a:p>
          <a:p>
            <a:endParaRPr lang="en-US" dirty="0"/>
          </a:p>
          <a:p>
            <a:pPr lvl="0"/>
            <a:r>
              <a:rPr lang="en-AU" b="1" dirty="0" smtClean="0">
                <a:solidFill>
                  <a:srgbClr val="FF0000"/>
                </a:solidFill>
              </a:rPr>
              <a:t>(1) A </a:t>
            </a:r>
            <a:r>
              <a:rPr lang="en-AU" b="1" dirty="0">
                <a:solidFill>
                  <a:srgbClr val="FF0000"/>
                </a:solidFill>
              </a:rPr>
              <a:t>sentence must always begin with a capital letter.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AU" b="1" dirty="0"/>
              <a:t> </a:t>
            </a:r>
            <a:endParaRPr lang="en-US" dirty="0"/>
          </a:p>
          <a:p>
            <a:r>
              <a:rPr lang="en-AU" b="1" dirty="0">
                <a:solidFill>
                  <a:srgbClr val="FF0000"/>
                </a:solidFill>
              </a:rPr>
              <a:t>W</a:t>
            </a:r>
            <a:r>
              <a:rPr lang="en-AU" b="1" dirty="0"/>
              <a:t>e see the Milky Way as a band of stars stretching across the heavens. </a:t>
            </a:r>
            <a:r>
              <a:rPr lang="en-AU" b="1" dirty="0">
                <a:solidFill>
                  <a:srgbClr val="FF0000"/>
                </a:solidFill>
              </a:rPr>
              <a:t>T</a:t>
            </a:r>
            <a:r>
              <a:rPr lang="en-AU" b="1" dirty="0"/>
              <a:t>he sun, all the stars we see in the sky, and 100,000 million others, make up a vast group of stars called the galaxy. </a:t>
            </a:r>
            <a:r>
              <a:rPr lang="en-AU" b="1" dirty="0">
                <a:solidFill>
                  <a:srgbClr val="FF0000"/>
                </a:solidFill>
              </a:rPr>
              <a:t>T</a:t>
            </a:r>
            <a:r>
              <a:rPr lang="en-AU" b="1" dirty="0"/>
              <a:t>he galaxy formed some 7,500 million years ago. </a:t>
            </a:r>
            <a:r>
              <a:rPr lang="en-AU" b="1" dirty="0">
                <a:solidFill>
                  <a:srgbClr val="FF0000"/>
                </a:solidFill>
              </a:rPr>
              <a:t>I</a:t>
            </a:r>
            <a:r>
              <a:rPr lang="en-AU" b="1" dirty="0"/>
              <a:t>t is 100,000 light years across.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81415"/>
            <a:ext cx="3014340" cy="16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2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93" y="1635646"/>
            <a:ext cx="2520280" cy="18448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843558"/>
            <a:ext cx="5184576" cy="3220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All </a:t>
            </a:r>
            <a:r>
              <a:rPr lang="en-A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proper nouns must have a capital </a:t>
            </a:r>
            <a:r>
              <a:rPr lang="en-A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letter.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Romeo</a:t>
            </a:r>
            <a:r>
              <a:rPr lang="en-A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Juliet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a tragedy written by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Shakespeare 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in his career about two young star-crossed lovers whose deaths ultimately reconcile their feuding families. It was among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Shakespeare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's most popular plays during his lifetime and, along with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Hamlet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 one of his most frequently performed plays. …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Romeo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Juliet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adapted numerous times for stage, film, musical and opera venues. In the 20th and into the 21st century, the play has been adapted in versions as diverse as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Cukor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's 1935 film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Romeo</a:t>
            </a:r>
            <a:r>
              <a:rPr lang="en-AU" sz="1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AU" sz="1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Juliet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Franco </a:t>
            </a:r>
            <a:r>
              <a:rPr lang="en-AU" sz="1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Zeffirelli</a:t>
            </a:r>
            <a:r>
              <a:rPr lang="en-AU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's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1968 version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Romeo 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Juliet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 Luhrmann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's 1996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MTV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-inspired 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Romeo 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Juliet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A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Wikipedia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99542"/>
            <a:ext cx="33843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WHY PUNCTUATE?</a:t>
            </a:r>
            <a:endParaRPr lang="en-US" dirty="0">
              <a:solidFill>
                <a:srgbClr val="92D050"/>
              </a:solidFill>
            </a:endParaRPr>
          </a:p>
          <a:p>
            <a:endParaRPr lang="en-US" sz="1600" b="1" dirty="0"/>
          </a:p>
          <a:p>
            <a:r>
              <a:rPr lang="en-AU" b="1" dirty="0"/>
              <a:t>I like cooking, my grandmother and my dog</a:t>
            </a:r>
            <a:r>
              <a:rPr lang="en-AU" b="1" dirty="0" smtClean="0"/>
              <a:t>.</a:t>
            </a:r>
            <a:endParaRPr lang="en-US" dirty="0"/>
          </a:p>
          <a:p>
            <a:r>
              <a:rPr lang="en-AU" b="1" dirty="0"/>
              <a:t>I like cooking my grandmother and my dog.</a:t>
            </a:r>
            <a:endParaRPr lang="en-US" dirty="0"/>
          </a:p>
          <a:p>
            <a:r>
              <a:rPr lang="en-AU" dirty="0"/>
              <a:t> </a:t>
            </a:r>
            <a:endParaRPr lang="en-US" dirty="0"/>
          </a:p>
          <a:p>
            <a:r>
              <a:rPr lang="en-AU" dirty="0"/>
              <a:t>You don’t think people could be that foolish?</a:t>
            </a:r>
            <a:endParaRPr lang="en-US" dirty="0"/>
          </a:p>
          <a:p>
            <a:endParaRPr lang="en-GB" sz="16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23678"/>
            <a:ext cx="2489200" cy="26714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10111"/>
          <a:stretch/>
        </p:blipFill>
        <p:spPr>
          <a:xfrm>
            <a:off x="6084168" y="1059582"/>
            <a:ext cx="252028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7"/>
          <a:stretch/>
        </p:blipFill>
        <p:spPr>
          <a:xfrm>
            <a:off x="827584" y="3018764"/>
            <a:ext cx="1026795" cy="1152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5616" y="1131590"/>
            <a:ext cx="7272808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The </a:t>
            </a: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pronoun I must always have a capital letter.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came.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saw.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conquered.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hate </a:t>
            </a:r>
            <a:r>
              <a:rPr lang="en-AU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brussel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sprouts, but </a:t>
            </a: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also hate boiled cabbage and most of all </a:t>
            </a: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hate soggy lettuce.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19622"/>
            <a:ext cx="2520280" cy="23762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7584" y="987574"/>
            <a:ext cx="4752528" cy="3121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Lines </a:t>
            </a:r>
            <a:r>
              <a:rPr lang="en-A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poetry should all begin with a capital letter.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 was an old man with a beard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 said “It is just as I feared,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owls and a hen,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larks and a wren,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 all built their nest in my beard.”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(Edward Lear)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059582"/>
            <a:ext cx="72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rgbClr val="92D050"/>
                </a:solidFill>
              </a:rPr>
              <a:t>Activities to teach or revise capital letters</a:t>
            </a:r>
            <a:r>
              <a:rPr lang="en-AU" b="1" i="1" dirty="0" smtClean="0">
                <a:solidFill>
                  <a:srgbClr val="92D050"/>
                </a:solidFill>
              </a:rPr>
              <a:t>:</a:t>
            </a:r>
          </a:p>
          <a:p>
            <a:endParaRPr lang="en-US" dirty="0"/>
          </a:p>
          <a:p>
            <a:pPr marL="342900" lvl="0" indent="-342900">
              <a:buAutoNum type="arabicParenBoth"/>
            </a:pPr>
            <a:r>
              <a:rPr lang="en-AU" b="1" dirty="0" smtClean="0"/>
              <a:t>Add </a:t>
            </a:r>
            <a:r>
              <a:rPr lang="en-AU" b="1" dirty="0"/>
              <a:t>a cap</a:t>
            </a:r>
            <a:r>
              <a:rPr lang="en-AU" dirty="0"/>
              <a:t> (EASY): this game involves scrambled cards with a variety of words, including common and proper nouns. </a:t>
            </a:r>
            <a:r>
              <a:rPr lang="en-AU" i="1" dirty="0"/>
              <a:t>See instructions</a:t>
            </a:r>
            <a:r>
              <a:rPr lang="en-AU" dirty="0"/>
              <a:t> </a:t>
            </a:r>
            <a:r>
              <a:rPr lang="en-AU" b="1" dirty="0"/>
              <a:t> </a:t>
            </a:r>
            <a:endParaRPr lang="en-AU" b="1" dirty="0" smtClean="0"/>
          </a:p>
          <a:p>
            <a:pPr marL="342900" lvl="0" indent="-342900">
              <a:buAutoNum type="arabicParenBoth"/>
            </a:pPr>
            <a:endParaRPr lang="en-US" dirty="0"/>
          </a:p>
          <a:p>
            <a:pPr lvl="0"/>
            <a:r>
              <a:rPr lang="en-AU" b="1" dirty="0" smtClean="0"/>
              <a:t>(2) Spot </a:t>
            </a:r>
            <a:r>
              <a:rPr lang="en-AU" b="1" dirty="0"/>
              <a:t>the proper noun </a:t>
            </a:r>
            <a:r>
              <a:rPr lang="en-AU" dirty="0"/>
              <a:t>(EASY): this requires a set of cards on which both common and proper nouns appear. </a:t>
            </a:r>
            <a:r>
              <a:rPr lang="en-AU" i="1" dirty="0"/>
              <a:t>See instructions</a:t>
            </a:r>
            <a:r>
              <a:rPr lang="en-AU" dirty="0"/>
              <a:t> </a:t>
            </a:r>
            <a:endParaRPr lang="en-AU" dirty="0" smtClean="0"/>
          </a:p>
          <a:p>
            <a:pPr lvl="0"/>
            <a:endParaRPr lang="en-US" dirty="0"/>
          </a:p>
          <a:p>
            <a:pPr lvl="0"/>
            <a:r>
              <a:rPr lang="en-AU" b="1" dirty="0" smtClean="0"/>
              <a:t>(3) Skill </a:t>
            </a:r>
            <a:r>
              <a:rPr lang="en-AU" b="1" dirty="0"/>
              <a:t>Builders </a:t>
            </a:r>
            <a:r>
              <a:rPr lang="en-AU" dirty="0"/>
              <a:t>- there is a special lesson on </a:t>
            </a:r>
            <a:r>
              <a:rPr lang="en-AU" b="1" dirty="0"/>
              <a:t>Capital letters</a:t>
            </a:r>
            <a:r>
              <a:rPr lang="en-AU" dirty="0"/>
              <a:t> in the </a:t>
            </a:r>
            <a:r>
              <a:rPr lang="en-AU" b="1" dirty="0"/>
              <a:t>Skill Builders</a:t>
            </a:r>
            <a:r>
              <a:rPr lang="en-AU" dirty="0"/>
              <a:t> suite.</a:t>
            </a:r>
            <a:r>
              <a:rPr lang="en-AU" b="1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97933"/>
            <a:ext cx="1493520" cy="1785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915566"/>
            <a:ext cx="57606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COMMAS</a:t>
            </a:r>
            <a:endParaRPr lang="en-US" dirty="0">
              <a:solidFill>
                <a:srgbClr val="92D050"/>
              </a:solidFill>
            </a:endParaRP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word comes from the Greek </a:t>
            </a:r>
            <a:r>
              <a:rPr lang="en-AU" i="1" dirty="0" err="1"/>
              <a:t>komma</a:t>
            </a:r>
            <a:r>
              <a:rPr lang="en-AU" dirty="0"/>
              <a:t>. </a:t>
            </a:r>
            <a:endParaRPr lang="en-US" dirty="0"/>
          </a:p>
          <a:p>
            <a:endParaRPr lang="en-AU" dirty="0" smtClean="0"/>
          </a:p>
          <a:p>
            <a:r>
              <a:rPr lang="en-AU" dirty="0" smtClean="0"/>
              <a:t>A </a:t>
            </a:r>
            <a:r>
              <a:rPr lang="en-AU" dirty="0"/>
              <a:t>comma is to mark a short pause. This is the medieval </a:t>
            </a:r>
            <a:r>
              <a:rPr lang="en-AU" b="1" i="1" dirty="0" err="1"/>
              <a:t>punctus</a:t>
            </a:r>
            <a:r>
              <a:rPr lang="en-AU" b="1" i="1" dirty="0"/>
              <a:t> </a:t>
            </a:r>
            <a:r>
              <a:rPr lang="en-AU" b="1" i="1" dirty="0" err="1"/>
              <a:t>elevatus</a:t>
            </a:r>
            <a:r>
              <a:rPr lang="en-AU" dirty="0"/>
              <a:t> - the ‘point’ that indicates a </a:t>
            </a:r>
            <a:r>
              <a:rPr lang="en-AU" b="1" i="1" dirty="0"/>
              <a:t>rising intonation</a:t>
            </a:r>
            <a:r>
              <a:rPr lang="en-AU" dirty="0"/>
              <a:t>.</a:t>
            </a:r>
            <a:endParaRPr lang="en-US" dirty="0"/>
          </a:p>
          <a:p>
            <a:endParaRPr lang="en-AU" dirty="0" smtClean="0"/>
          </a:p>
          <a:p>
            <a:r>
              <a:rPr lang="en-AU" dirty="0" smtClean="0"/>
              <a:t>It is </a:t>
            </a:r>
            <a:r>
              <a:rPr lang="en-AU" b="1" dirty="0" smtClean="0"/>
              <a:t>essential</a:t>
            </a:r>
            <a:r>
              <a:rPr lang="en-AU" dirty="0"/>
              <a:t>. </a:t>
            </a:r>
            <a:endParaRPr lang="en-US" dirty="0"/>
          </a:p>
          <a:p>
            <a:endParaRPr lang="en-AU" b="1" dirty="0" smtClean="0"/>
          </a:p>
          <a:p>
            <a:r>
              <a:rPr lang="en-AU" b="1" dirty="0" smtClean="0"/>
              <a:t>Commas represent </a:t>
            </a:r>
            <a:r>
              <a:rPr lang="en-AU" b="1" dirty="0"/>
              <a:t>46% of all punctuation marks</a:t>
            </a:r>
            <a:r>
              <a:rPr lang="en-AU" dirty="0"/>
              <a:t>. </a:t>
            </a:r>
            <a:endParaRPr lang="en-US" dirty="0"/>
          </a:p>
          <a:p>
            <a:r>
              <a:rPr lang="en-AU" dirty="0"/>
              <a:t> </a:t>
            </a:r>
            <a:endParaRPr lang="en-US" dirty="0"/>
          </a:p>
          <a:p>
            <a:r>
              <a:rPr lang="en-AU" dirty="0"/>
              <a:t> </a:t>
            </a:r>
            <a:r>
              <a:rPr lang="en-AU" dirty="0" smtClean="0"/>
              <a:t>	        </a:t>
            </a:r>
            <a:r>
              <a:rPr lang="en-AU" sz="1000" dirty="0" smtClean="0"/>
              <a:t>Randolph </a:t>
            </a:r>
            <a:r>
              <a:rPr lang="en-AU" sz="1000" dirty="0"/>
              <a:t>Quirk, </a:t>
            </a:r>
            <a:r>
              <a:rPr lang="en-AU" sz="1000" i="1" dirty="0"/>
              <a:t>A Comprehensive Grammar of the English Language</a:t>
            </a:r>
            <a:r>
              <a:rPr lang="en-AU" sz="1000" dirty="0"/>
              <a:t> (1985)</a:t>
            </a:r>
            <a:r>
              <a:rPr lang="en-AU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21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555526"/>
            <a:ext cx="49685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THE RULES</a:t>
            </a:r>
            <a:r>
              <a:rPr lang="en-AU" dirty="0">
                <a:solidFill>
                  <a:srgbClr val="92D050"/>
                </a:solidFill>
              </a:rPr>
              <a:t>:</a:t>
            </a:r>
            <a:endParaRPr lang="en-US" dirty="0">
              <a:solidFill>
                <a:srgbClr val="92D050"/>
              </a:solidFill>
            </a:endParaRPr>
          </a:p>
          <a:p>
            <a:pPr lvl="0"/>
            <a:r>
              <a:rPr lang="en-AU" b="1" dirty="0" smtClean="0">
                <a:solidFill>
                  <a:srgbClr val="FF0000"/>
                </a:solidFill>
              </a:rPr>
              <a:t>(1) A </a:t>
            </a:r>
            <a:r>
              <a:rPr lang="en-AU" b="1" dirty="0">
                <a:solidFill>
                  <a:srgbClr val="FF0000"/>
                </a:solidFill>
              </a:rPr>
              <a:t>comma is used to show a pause.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AU" sz="800" b="1" dirty="0"/>
              <a:t> </a:t>
            </a:r>
            <a:endParaRPr lang="en-US" sz="800" dirty="0"/>
          </a:p>
          <a:p>
            <a:r>
              <a:rPr lang="en-AU" sz="1600" b="1" dirty="0"/>
              <a:t>Take a deep breath</a:t>
            </a:r>
            <a:r>
              <a:rPr lang="en-AU" sz="1600" b="1" dirty="0">
                <a:solidFill>
                  <a:srgbClr val="FF0000"/>
                </a:solidFill>
              </a:rPr>
              <a:t>,</a:t>
            </a:r>
            <a:r>
              <a:rPr lang="en-AU" sz="1600" b="1" dirty="0"/>
              <a:t> and try again.</a:t>
            </a:r>
            <a:endParaRPr lang="en-US" sz="1600" dirty="0"/>
          </a:p>
          <a:p>
            <a:r>
              <a:rPr lang="en-AU" b="1" dirty="0"/>
              <a:t> </a:t>
            </a:r>
            <a:endParaRPr lang="en-US" dirty="0"/>
          </a:p>
          <a:p>
            <a:pPr lvl="0"/>
            <a:r>
              <a:rPr lang="en-AU" b="1" dirty="0" smtClean="0">
                <a:solidFill>
                  <a:srgbClr val="FF0000"/>
                </a:solidFill>
              </a:rPr>
              <a:t>(2) A </a:t>
            </a:r>
            <a:r>
              <a:rPr lang="en-AU" b="1" dirty="0">
                <a:solidFill>
                  <a:srgbClr val="FF0000"/>
                </a:solidFill>
              </a:rPr>
              <a:t>comma is used to mark off an introductory phrase.</a:t>
            </a:r>
            <a:endParaRPr lang="en-US" dirty="0">
              <a:solidFill>
                <a:srgbClr val="FF0000"/>
              </a:solidFill>
            </a:endParaRPr>
          </a:p>
          <a:p>
            <a:endParaRPr lang="en-US" sz="800" dirty="0"/>
          </a:p>
          <a:p>
            <a:r>
              <a:rPr lang="en-AU" sz="1600" b="1" dirty="0"/>
              <a:t>Once upon a time</a:t>
            </a:r>
            <a:r>
              <a:rPr lang="en-AU" sz="1600" b="1" dirty="0">
                <a:solidFill>
                  <a:srgbClr val="FF0000"/>
                </a:solidFill>
              </a:rPr>
              <a:t>,</a:t>
            </a:r>
            <a:r>
              <a:rPr lang="en-AU" sz="1600" b="1" dirty="0"/>
              <a:t> there were twelve beautiful princesses.</a:t>
            </a:r>
            <a:endParaRPr lang="en-US" sz="1600" dirty="0"/>
          </a:p>
          <a:p>
            <a:r>
              <a:rPr lang="en-AU" b="1" dirty="0"/>
              <a:t> </a:t>
            </a:r>
            <a:endParaRPr lang="en-US" dirty="0"/>
          </a:p>
          <a:p>
            <a:pPr lvl="0"/>
            <a:r>
              <a:rPr lang="en-AU" b="1" dirty="0" smtClean="0">
                <a:solidFill>
                  <a:srgbClr val="FF0000"/>
                </a:solidFill>
              </a:rPr>
              <a:t>(3) A </a:t>
            </a:r>
            <a:r>
              <a:rPr lang="en-AU" b="1" dirty="0">
                <a:solidFill>
                  <a:srgbClr val="FF0000"/>
                </a:solidFill>
              </a:rPr>
              <a:t>comma is used to separate clauses in a sentence.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AU" sz="800" b="1" dirty="0"/>
              <a:t> </a:t>
            </a:r>
            <a:endParaRPr lang="en-US" sz="800" dirty="0"/>
          </a:p>
          <a:p>
            <a:r>
              <a:rPr lang="en-AU" sz="1600" b="1" dirty="0"/>
              <a:t>Everybody's favourite clause is the Santa Clause</a:t>
            </a:r>
            <a:r>
              <a:rPr lang="en-AU" sz="1600" b="1" dirty="0">
                <a:solidFill>
                  <a:srgbClr val="FF0000"/>
                </a:solidFill>
              </a:rPr>
              <a:t>,</a:t>
            </a:r>
            <a:r>
              <a:rPr lang="en-AU" sz="1600" b="1" dirty="0"/>
              <a:t> which needs no further definition.</a:t>
            </a:r>
            <a:endParaRPr lang="en-US" sz="1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5">
            <a:off x="5928544" y="1707654"/>
            <a:ext cx="2523420" cy="216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915566"/>
            <a:ext cx="7128792" cy="345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A </a:t>
            </a:r>
            <a:r>
              <a:rPr lang="en-AU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 is used to separate items in a </a:t>
            </a:r>
            <a:r>
              <a:rPr lang="en-AU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list.</a:t>
            </a:r>
            <a:endParaRPr lang="en-US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go to the supermarket please bring me back eggs</a:t>
            </a:r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milk</a:t>
            </a:r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honey</a:t>
            </a:r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bread</a:t>
            </a:r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spaghetti and the </a:t>
            </a:r>
            <a:r>
              <a:rPr lang="en-AU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newspaper.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 </a:t>
            </a: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‘Oxford’ or ‘serial comma’ breaks this rule. But it is quite controversial and I would </a:t>
            </a:r>
            <a:r>
              <a:rPr lang="en-AU" sz="16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suggest teaching it to children.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See </a:t>
            </a:r>
            <a:r>
              <a:rPr lang="en-AU" sz="1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in separate Games </a:t>
            </a:r>
            <a:r>
              <a:rPr lang="en-AU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12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A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AU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 is used before or after direct </a:t>
            </a:r>
            <a:r>
              <a:rPr lang="en-AU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speech.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AU" sz="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 called out</a:t>
            </a:r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“Where have you been?”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 pause</a:t>
            </a:r>
            <a:r>
              <a:rPr lang="en-AU" sz="16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means a </a:t>
            </a:r>
            <a:r>
              <a:rPr lang="en-AU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comma</a:t>
            </a:r>
            <a:r>
              <a:rPr lang="en-A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771550"/>
            <a:ext cx="41044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solidFill>
                  <a:srgbClr val="92D050"/>
                </a:solidFill>
              </a:rPr>
              <a:t>Activities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lvl="0"/>
            <a:r>
              <a:rPr lang="en-AU" b="1" dirty="0" smtClean="0"/>
              <a:t>(1) Crazy </a:t>
            </a:r>
            <a:r>
              <a:rPr lang="en-AU" b="1" dirty="0"/>
              <a:t>Commas</a:t>
            </a:r>
            <a:r>
              <a:rPr lang="en-AU" dirty="0"/>
              <a:t> (EASY): children work in groups. They take a set of ambiguous sentences and explain what is wrong with the ‘inappropriate’ version </a:t>
            </a:r>
            <a:r>
              <a:rPr lang="en-AU" dirty="0" err="1"/>
              <a:t>eg</a:t>
            </a:r>
            <a:endParaRPr lang="en-US" dirty="0"/>
          </a:p>
          <a:p>
            <a:r>
              <a:rPr lang="en-AU" i="1" dirty="0"/>
              <a:t> </a:t>
            </a:r>
            <a:endParaRPr lang="en-US" dirty="0"/>
          </a:p>
          <a:p>
            <a:r>
              <a:rPr lang="en-AU" i="1" dirty="0"/>
              <a:t>I love my parents, Kylie Minogue and Kermit the Frog.</a:t>
            </a:r>
            <a:endParaRPr lang="en-US" dirty="0"/>
          </a:p>
          <a:p>
            <a:r>
              <a:rPr lang="en-AU" i="1" dirty="0"/>
              <a:t> </a:t>
            </a:r>
            <a:endParaRPr lang="en-US" dirty="0"/>
          </a:p>
          <a:p>
            <a:r>
              <a:rPr lang="en-AU" i="1" dirty="0"/>
              <a:t>I love my parents Kylie Minogue and Kermit the Frog</a:t>
            </a:r>
            <a:r>
              <a:rPr lang="en-AU" i="1" dirty="0" smtClean="0"/>
              <a:t>.</a:t>
            </a:r>
          </a:p>
          <a:p>
            <a:pPr lvl="0"/>
            <a:r>
              <a:rPr lang="en-AU" i="1" dirty="0" smtClean="0"/>
              <a:t>		</a:t>
            </a:r>
          </a:p>
          <a:p>
            <a:pPr lvl="0"/>
            <a:r>
              <a:rPr lang="en-AU" i="1" dirty="0"/>
              <a:t>	</a:t>
            </a:r>
            <a:r>
              <a:rPr lang="en-AU" i="1" dirty="0" smtClean="0"/>
              <a:t>	See </a:t>
            </a:r>
            <a:r>
              <a:rPr lang="en-AU" i="1" dirty="0"/>
              <a:t>instructions</a:t>
            </a: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843558"/>
            <a:ext cx="2458085" cy="13843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92" y="2259834"/>
            <a:ext cx="1843405" cy="17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771550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solidFill>
                  <a:srgbClr val="92D050"/>
                </a:solidFill>
              </a:rPr>
              <a:t>Activities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lvl="0"/>
            <a:r>
              <a:rPr lang="en-AU" b="1" dirty="0" smtClean="0"/>
              <a:t>2. Lists </a:t>
            </a:r>
            <a:r>
              <a:rPr lang="en-AU" b="1" dirty="0"/>
              <a:t>to go</a:t>
            </a:r>
            <a:r>
              <a:rPr lang="en-AU" dirty="0"/>
              <a:t> (EASY): brainstorm lists on the board - be imaginative. Then students must select and write out their own lists, with commas added in. </a:t>
            </a:r>
            <a:r>
              <a:rPr lang="en-AU" i="1" dirty="0"/>
              <a:t>See </a:t>
            </a:r>
            <a:r>
              <a:rPr lang="en-AU" i="1" dirty="0" smtClean="0"/>
              <a:t>instructions</a:t>
            </a:r>
          </a:p>
          <a:p>
            <a:pPr lvl="0"/>
            <a:endParaRPr lang="en-US" dirty="0"/>
          </a:p>
          <a:p>
            <a:pPr lvl="0"/>
            <a:r>
              <a:rPr lang="en-AU" b="1" dirty="0" smtClean="0"/>
              <a:t>3. Talking </a:t>
            </a:r>
            <a:r>
              <a:rPr lang="en-AU" b="1" dirty="0"/>
              <a:t>talk </a:t>
            </a:r>
            <a:r>
              <a:rPr lang="en-AU" dirty="0"/>
              <a:t>(CHALLENGING): this involves creating (1) a set of quotes and (2) the typical intro and end clauses that embed them in sentences (</a:t>
            </a:r>
            <a:r>
              <a:rPr lang="en-AU" dirty="0" err="1"/>
              <a:t>eg</a:t>
            </a:r>
            <a:r>
              <a:rPr lang="en-AU" dirty="0"/>
              <a:t> I said, “Come here.”). </a:t>
            </a:r>
            <a:r>
              <a:rPr lang="en-AU" i="1" dirty="0"/>
              <a:t>See instructions</a:t>
            </a:r>
            <a:r>
              <a:rPr lang="en-AU" dirty="0"/>
              <a:t> </a:t>
            </a:r>
            <a:endParaRPr lang="en-AU" dirty="0" smtClean="0"/>
          </a:p>
          <a:p>
            <a:pPr lvl="0"/>
            <a:endParaRPr lang="en-US" dirty="0"/>
          </a:p>
          <a:p>
            <a:pPr lvl="0"/>
            <a:r>
              <a:rPr lang="en-AU" b="1" dirty="0" smtClean="0"/>
              <a:t>4. </a:t>
            </a:r>
            <a:r>
              <a:rPr lang="en-AU" b="1" dirty="0"/>
              <a:t>Builders</a:t>
            </a:r>
            <a:r>
              <a:rPr lang="en-AU" dirty="0"/>
              <a:t> - there is a special lesson on </a:t>
            </a:r>
            <a:r>
              <a:rPr lang="en-AU" b="1" dirty="0"/>
              <a:t>commas</a:t>
            </a:r>
            <a:r>
              <a:rPr lang="en-AU" dirty="0"/>
              <a:t> (in </a:t>
            </a:r>
            <a:r>
              <a:rPr lang="en-AU" b="1" dirty="0"/>
              <a:t>Skill Builders</a:t>
            </a:r>
            <a:r>
              <a:rPr lang="en-AU" dirty="0"/>
              <a:t>), with worksheets.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1023749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APOSTROPHES</a:t>
            </a:r>
            <a:endParaRPr lang="en-US" dirty="0">
              <a:solidFill>
                <a:srgbClr val="92D050"/>
              </a:solidFill>
            </a:endParaRPr>
          </a:p>
          <a:p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word comes from the Greek, </a:t>
            </a:r>
            <a:r>
              <a:rPr lang="en-AU" i="1" dirty="0" err="1"/>
              <a:t>apostrophos</a:t>
            </a:r>
            <a:r>
              <a:rPr lang="en-AU" i="1" dirty="0"/>
              <a:t> </a:t>
            </a:r>
            <a:r>
              <a:rPr lang="en-AU" dirty="0"/>
              <a:t>(‘turning away’). </a:t>
            </a:r>
            <a:endParaRPr lang="en-US" dirty="0"/>
          </a:p>
          <a:p>
            <a:endParaRPr lang="en-AU" dirty="0" smtClean="0"/>
          </a:p>
          <a:p>
            <a:r>
              <a:rPr lang="en-AU" dirty="0" smtClean="0"/>
              <a:t>They cause </a:t>
            </a:r>
            <a:r>
              <a:rPr lang="en-AU" dirty="0"/>
              <a:t>a lot of </a:t>
            </a:r>
            <a:r>
              <a:rPr lang="en-AU" dirty="0" smtClean="0"/>
              <a:t>trouble!</a:t>
            </a:r>
            <a:endParaRPr lang="en-US" dirty="0"/>
          </a:p>
          <a:p>
            <a:r>
              <a:rPr lang="en-AU" dirty="0"/>
              <a:t> </a:t>
            </a:r>
            <a:endParaRPr lang="en-US" dirty="0"/>
          </a:p>
          <a:p>
            <a:r>
              <a:rPr lang="en-AU" dirty="0"/>
              <a:t> </a:t>
            </a:r>
            <a:endParaRPr lang="en-US" dirty="0"/>
          </a:p>
          <a:p>
            <a:r>
              <a:rPr lang="en-AU" dirty="0"/>
              <a:t>There is a group in the UK called the Apostrophe Protection Society, whose mission is to stamp out illicit uses of the mark.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40" y="1700599"/>
            <a:ext cx="1493520" cy="17856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75606"/>
            <a:ext cx="173355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8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99542"/>
            <a:ext cx="54726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THE RULES</a:t>
            </a:r>
            <a:r>
              <a:rPr lang="en-AU" dirty="0">
                <a:solidFill>
                  <a:srgbClr val="92D050"/>
                </a:solidFill>
              </a:rPr>
              <a:t>:</a:t>
            </a:r>
            <a:endParaRPr lang="en-US" dirty="0">
              <a:solidFill>
                <a:srgbClr val="92D050"/>
              </a:solidFill>
            </a:endParaRPr>
          </a:p>
          <a:p>
            <a:pPr marL="342900" lvl="0" indent="-342900">
              <a:buAutoNum type="arabicParenBoth"/>
            </a:pPr>
            <a:r>
              <a:rPr lang="en-AU" b="1" dirty="0" smtClean="0">
                <a:solidFill>
                  <a:srgbClr val="FF0000"/>
                </a:solidFill>
              </a:rPr>
              <a:t>An </a:t>
            </a:r>
            <a:r>
              <a:rPr lang="en-AU" b="1" dirty="0">
                <a:solidFill>
                  <a:srgbClr val="FF0000"/>
                </a:solidFill>
              </a:rPr>
              <a:t>apostrophe is used to show a </a:t>
            </a:r>
            <a:r>
              <a:rPr lang="en-AU" b="1" dirty="0" smtClean="0">
                <a:solidFill>
                  <a:srgbClr val="FF0000"/>
                </a:solidFill>
              </a:rPr>
              <a:t>contraction.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endParaRPr lang="en-US" sz="800" b="1" dirty="0"/>
          </a:p>
          <a:p>
            <a:pPr lvl="0"/>
            <a:r>
              <a:rPr lang="en-AU" sz="1600" b="1" dirty="0" smtClean="0"/>
              <a:t>Denial </a:t>
            </a:r>
            <a:r>
              <a:rPr lang="en-AU" sz="1600" b="1" dirty="0" err="1"/>
              <a:t>ain</a:t>
            </a:r>
            <a:r>
              <a:rPr lang="en-AU" sz="1600" b="1" dirty="0" err="1">
                <a:solidFill>
                  <a:srgbClr val="FF0000"/>
                </a:solidFill>
              </a:rPr>
              <a:t>’</a:t>
            </a:r>
            <a:r>
              <a:rPr lang="en-AU" sz="1600" b="1" dirty="0" err="1"/>
              <a:t>t</a:t>
            </a:r>
            <a:r>
              <a:rPr lang="en-AU" sz="1600" b="1" dirty="0"/>
              <a:t> just a river in Egypt. (Mark Twain)</a:t>
            </a:r>
            <a:endParaRPr lang="en-US" sz="1600" dirty="0"/>
          </a:p>
          <a:p>
            <a:r>
              <a:rPr lang="en-AU" sz="800" b="1" dirty="0"/>
              <a:t> </a:t>
            </a:r>
            <a:endParaRPr lang="en-US" sz="800" dirty="0"/>
          </a:p>
          <a:p>
            <a:r>
              <a:rPr lang="en-AU" sz="1600" dirty="0"/>
              <a:t>This usage dates from 1559. It is normally one letter that is missing, but as long as the sense is clear, it can be more. </a:t>
            </a:r>
            <a:endParaRPr lang="en-US" sz="1600" dirty="0"/>
          </a:p>
          <a:p>
            <a:r>
              <a:rPr lang="en-AU" b="1" dirty="0"/>
              <a:t> </a:t>
            </a:r>
            <a:endParaRPr lang="en-US" dirty="0"/>
          </a:p>
          <a:p>
            <a:pPr lvl="0"/>
            <a:r>
              <a:rPr lang="en-AU" b="1" dirty="0" smtClean="0">
                <a:solidFill>
                  <a:srgbClr val="FF0000"/>
                </a:solidFill>
              </a:rPr>
              <a:t>(2) An </a:t>
            </a:r>
            <a:r>
              <a:rPr lang="en-AU" b="1" dirty="0">
                <a:solidFill>
                  <a:srgbClr val="FF0000"/>
                </a:solidFill>
              </a:rPr>
              <a:t>apostrophe is used to show possession.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AU" sz="800" b="1" dirty="0"/>
              <a:t> </a:t>
            </a:r>
            <a:endParaRPr lang="en-US" sz="800" dirty="0"/>
          </a:p>
          <a:p>
            <a:r>
              <a:rPr lang="en-AU" sz="1600" b="1" dirty="0"/>
              <a:t>The school</a:t>
            </a:r>
            <a:r>
              <a:rPr lang="en-AU" sz="1600" b="1" dirty="0">
                <a:solidFill>
                  <a:srgbClr val="FF0000"/>
                </a:solidFill>
              </a:rPr>
              <a:t>’</a:t>
            </a:r>
            <a:r>
              <a:rPr lang="en-AU" sz="1600" b="1" dirty="0"/>
              <a:t>s rules are necessary and just.</a:t>
            </a:r>
            <a:endParaRPr lang="en-US" sz="1600" dirty="0"/>
          </a:p>
          <a:p>
            <a:r>
              <a:rPr lang="en-AU" sz="1600" b="1" dirty="0"/>
              <a:t>	</a:t>
            </a:r>
            <a:endParaRPr lang="en-AU" sz="1600" b="1" dirty="0" smtClean="0"/>
          </a:p>
          <a:p>
            <a:r>
              <a:rPr lang="en-AU" sz="1600" dirty="0" smtClean="0"/>
              <a:t>This </a:t>
            </a:r>
            <a:r>
              <a:rPr lang="en-AU" sz="1600" dirty="0"/>
              <a:t>usage goes back also to the 1500s, as in</a:t>
            </a:r>
            <a:endParaRPr lang="en-US" sz="1600" dirty="0"/>
          </a:p>
          <a:p>
            <a:r>
              <a:rPr lang="en-AU" sz="1600" b="1" dirty="0"/>
              <a:t>	</a:t>
            </a:r>
            <a:r>
              <a:rPr lang="en-AU" sz="1600" b="1" dirty="0" smtClean="0"/>
              <a:t>Did </a:t>
            </a:r>
            <a:r>
              <a:rPr lang="en-AU" sz="1600" b="1" dirty="0"/>
              <a:t>Romeo</a:t>
            </a:r>
            <a:r>
              <a:rPr lang="en-AU" sz="1600" b="1" dirty="0">
                <a:solidFill>
                  <a:srgbClr val="FF0000"/>
                </a:solidFill>
              </a:rPr>
              <a:t>’</a:t>
            </a:r>
            <a:r>
              <a:rPr lang="en-AU" sz="1600" b="1" dirty="0"/>
              <a:t>s hand shed Tybalt</a:t>
            </a:r>
            <a:r>
              <a:rPr lang="en-AU" sz="1600" b="1" dirty="0">
                <a:solidFill>
                  <a:srgbClr val="FF0000"/>
                </a:solidFill>
              </a:rPr>
              <a:t>’</a:t>
            </a:r>
            <a:r>
              <a:rPr lang="en-AU" sz="1600" b="1" dirty="0"/>
              <a:t>s blood?</a:t>
            </a:r>
            <a:endParaRPr lang="en-US" sz="1600" dirty="0"/>
          </a:p>
          <a:p>
            <a:endParaRPr lang="en-AU" sz="1600" dirty="0" smtClean="0"/>
          </a:p>
          <a:p>
            <a:r>
              <a:rPr lang="en-AU" sz="1600" b="1" dirty="0"/>
              <a:t>O</a:t>
            </a:r>
            <a:r>
              <a:rPr lang="en-AU" sz="1600" b="1" dirty="0" smtClean="0"/>
              <a:t>nly </a:t>
            </a:r>
            <a:r>
              <a:rPr lang="en-AU" sz="1600" b="1" i="1" dirty="0"/>
              <a:t>nouns</a:t>
            </a:r>
            <a:r>
              <a:rPr lang="en-AU" sz="1600" b="1" dirty="0"/>
              <a:t> have possessive apostrophes</a:t>
            </a:r>
            <a:r>
              <a:rPr lang="en-AU" sz="1600" dirty="0"/>
              <a:t> (</a:t>
            </a:r>
            <a:r>
              <a:rPr lang="en-AU" sz="1600" dirty="0" err="1"/>
              <a:t>eg</a:t>
            </a:r>
            <a:r>
              <a:rPr lang="en-AU" sz="1600" dirty="0"/>
              <a:t> the little girl’s doll, or Freddie’s book).</a:t>
            </a:r>
            <a:endParaRPr lang="en-US" sz="1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07788"/>
            <a:ext cx="2169160" cy="21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99542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rgbClr val="92D050"/>
                </a:solidFill>
              </a:rPr>
              <a:t>What are the following punctuation marks</a:t>
            </a:r>
            <a:r>
              <a:rPr lang="en-AU" b="1" i="1" dirty="0" smtClean="0">
                <a:solidFill>
                  <a:srgbClr val="92D050"/>
                </a:solidFill>
              </a:rPr>
              <a:t>:</a:t>
            </a:r>
          </a:p>
          <a:p>
            <a:endParaRPr lang="en-US" dirty="0"/>
          </a:p>
          <a:p>
            <a:pPr lvl="0"/>
            <a:r>
              <a:rPr lang="en-AU" i="1" dirty="0"/>
              <a:t>dinkus</a:t>
            </a:r>
            <a:endParaRPr lang="en-US" dirty="0"/>
          </a:p>
          <a:p>
            <a:pPr lvl="0"/>
            <a:r>
              <a:rPr lang="en-AU" i="1" dirty="0"/>
              <a:t>crotchet</a:t>
            </a:r>
            <a:endParaRPr lang="en-US" dirty="0"/>
          </a:p>
          <a:p>
            <a:pPr lvl="0"/>
            <a:r>
              <a:rPr lang="en-AU" i="1" dirty="0" err="1"/>
              <a:t>paraph</a:t>
            </a:r>
            <a:endParaRPr lang="en-US" dirty="0"/>
          </a:p>
          <a:p>
            <a:pPr lvl="0"/>
            <a:r>
              <a:rPr lang="en-AU" i="1" dirty="0"/>
              <a:t>asterism</a:t>
            </a:r>
            <a:endParaRPr lang="en-US" dirty="0"/>
          </a:p>
          <a:p>
            <a:pPr lvl="0"/>
            <a:r>
              <a:rPr lang="en-AU" i="1" dirty="0"/>
              <a:t>fleuron</a:t>
            </a:r>
            <a:endParaRPr lang="en-US" dirty="0"/>
          </a:p>
          <a:p>
            <a:pPr lvl="0"/>
            <a:r>
              <a:rPr lang="en-AU" i="1" dirty="0"/>
              <a:t>caret</a:t>
            </a:r>
            <a:endParaRPr lang="en-US" dirty="0"/>
          </a:p>
          <a:p>
            <a:pPr lvl="0"/>
            <a:r>
              <a:rPr lang="en-AU" i="1" dirty="0"/>
              <a:t>tilde (or twiddle)</a:t>
            </a:r>
            <a:endParaRPr lang="en-US" dirty="0"/>
          </a:p>
          <a:p>
            <a:pPr lvl="0"/>
            <a:r>
              <a:rPr lang="en-AU" i="1" dirty="0"/>
              <a:t>dingbat </a:t>
            </a:r>
            <a:r>
              <a:rPr lang="en-AU" i="1" dirty="0" smtClean="0"/>
              <a:t>?</a:t>
            </a:r>
          </a:p>
          <a:p>
            <a:pPr lvl="0"/>
            <a:endParaRPr lang="en-US" dirty="0"/>
          </a:p>
          <a:p>
            <a:r>
              <a:rPr lang="en-AU" i="1" dirty="0"/>
              <a:t>The answers are on the last slide of this presentation.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03598"/>
            <a:ext cx="29464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843558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so-called ‘greengrocer’s apostrophe’, as in the sign </a:t>
            </a:r>
            <a:r>
              <a:rPr lang="en-AU" b="1" dirty="0"/>
              <a:t>Tea’s, </a:t>
            </a:r>
            <a:r>
              <a:rPr lang="en-AU" dirty="0"/>
              <a:t>is unnecessary.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A </a:t>
            </a:r>
            <a:r>
              <a:rPr lang="en-AU" dirty="0"/>
              <a:t>wag has dubbed this tendency ‘</a:t>
            </a:r>
            <a:r>
              <a:rPr lang="en-AU" dirty="0" err="1"/>
              <a:t>apostrophitis</a:t>
            </a:r>
            <a:r>
              <a:rPr lang="en-AU" dirty="0"/>
              <a:t>’.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It’s </a:t>
            </a:r>
            <a:r>
              <a:rPr lang="en-AU" dirty="0"/>
              <a:t>remarkably common on signs and even on the internet.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43558"/>
            <a:ext cx="3511158" cy="34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27534"/>
            <a:ext cx="7344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Activities</a:t>
            </a:r>
            <a:endParaRPr lang="en-US" dirty="0">
              <a:solidFill>
                <a:srgbClr val="92D050"/>
              </a:solidFill>
            </a:endParaRPr>
          </a:p>
          <a:p>
            <a:pPr marL="342900" lvl="0" indent="-342900">
              <a:buAutoNum type="arabicParenBoth"/>
            </a:pPr>
            <a:r>
              <a:rPr lang="en-AU" b="1" dirty="0" smtClean="0"/>
              <a:t>Which </a:t>
            </a:r>
            <a:r>
              <a:rPr lang="en-AU" b="1" dirty="0"/>
              <a:t>one?</a:t>
            </a:r>
            <a:r>
              <a:rPr lang="en-AU" dirty="0"/>
              <a:t> (EASY): children look at correct and incorrect examples. Two teams, which have five seconds to spot the incorrect usage, before ceding to the other team. </a:t>
            </a:r>
            <a:r>
              <a:rPr lang="en-AU" i="1" dirty="0"/>
              <a:t>See </a:t>
            </a:r>
            <a:r>
              <a:rPr lang="en-AU" i="1" dirty="0" smtClean="0"/>
              <a:t>instructions</a:t>
            </a:r>
            <a:br>
              <a:rPr lang="en-AU" i="1" dirty="0" smtClean="0"/>
            </a:br>
            <a:endParaRPr lang="en-AU" b="1" i="1" dirty="0"/>
          </a:p>
          <a:p>
            <a:pPr marL="342900" lvl="0" indent="-342900">
              <a:buAutoNum type="arabicParenBoth"/>
            </a:pPr>
            <a:r>
              <a:rPr lang="en-AU" b="1" dirty="0" smtClean="0"/>
              <a:t>Outrageous </a:t>
            </a:r>
            <a:r>
              <a:rPr lang="en-AU" b="1" dirty="0"/>
              <a:t>apostrophes</a:t>
            </a:r>
            <a:r>
              <a:rPr lang="en-AU" dirty="0"/>
              <a:t> (EASY): this requires a bank of ‘silly’ uses. It is meant to be fun but also to promote understanding of ‘right’ and ‘wrong’. </a:t>
            </a:r>
            <a:r>
              <a:rPr lang="en-AU" i="1" dirty="0"/>
              <a:t>See instructions</a:t>
            </a:r>
            <a:r>
              <a:rPr lang="en-AU" dirty="0"/>
              <a:t>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 smtClean="0"/>
          </a:p>
          <a:p>
            <a:pPr marL="342900" lvl="0" indent="-342900">
              <a:buAutoNum type="arabicParenBoth"/>
            </a:pPr>
            <a:r>
              <a:rPr lang="en-AU" b="1" dirty="0" smtClean="0"/>
              <a:t>Contraction </a:t>
            </a:r>
            <a:r>
              <a:rPr lang="en-AU" b="1" dirty="0"/>
              <a:t>matchup </a:t>
            </a:r>
            <a:r>
              <a:rPr lang="en-AU" dirty="0"/>
              <a:t>(MEDIUM): this requires a group of words with contractions (</a:t>
            </a:r>
            <a:r>
              <a:rPr lang="en-AU" dirty="0" err="1"/>
              <a:t>eg</a:t>
            </a:r>
            <a:r>
              <a:rPr lang="en-AU" dirty="0"/>
              <a:t> “isn’t” and the full form, </a:t>
            </a:r>
            <a:r>
              <a:rPr lang="en-AU" dirty="0" err="1"/>
              <a:t>ie</a:t>
            </a:r>
            <a:r>
              <a:rPr lang="en-AU" dirty="0"/>
              <a:t> “is not”). </a:t>
            </a:r>
            <a:r>
              <a:rPr lang="en-AU" i="1" dirty="0"/>
              <a:t>See instructions</a:t>
            </a:r>
            <a:r>
              <a:rPr lang="en-AU" dirty="0"/>
              <a:t> </a:t>
            </a:r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  <a:p>
            <a:pPr marL="342900" lvl="0" indent="-342900">
              <a:buAutoNum type="arabicParenBoth"/>
            </a:pPr>
            <a:r>
              <a:rPr lang="en-AU" b="1" dirty="0" smtClean="0"/>
              <a:t>Skill </a:t>
            </a:r>
            <a:r>
              <a:rPr lang="en-AU" b="1" dirty="0"/>
              <a:t>Builders</a:t>
            </a:r>
            <a:r>
              <a:rPr lang="en-AU" dirty="0"/>
              <a:t> - there is a special lesson on </a:t>
            </a:r>
            <a:r>
              <a:rPr lang="en-AU" b="1" dirty="0"/>
              <a:t>apostrophes</a:t>
            </a:r>
            <a:r>
              <a:rPr lang="en-AU" dirty="0"/>
              <a:t> (in </a:t>
            </a:r>
            <a:r>
              <a:rPr lang="en-AU" b="1" dirty="0"/>
              <a:t>Skill Builders</a:t>
            </a:r>
            <a:r>
              <a:rPr lang="en-AU" dirty="0"/>
              <a:t>), with worksheets.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201" y="535136"/>
            <a:ext cx="46228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QUOTATION MARKS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AU" sz="1600" dirty="0" smtClean="0"/>
              <a:t>These </a:t>
            </a:r>
            <a:r>
              <a:rPr lang="en-AU" sz="1600" dirty="0"/>
              <a:t>date from the 1500s. They took some time to develop, with the original form being a </a:t>
            </a:r>
            <a:r>
              <a:rPr lang="en-AU" sz="1600" i="1" dirty="0" err="1"/>
              <a:t>diple</a:t>
            </a:r>
            <a:r>
              <a:rPr lang="en-AU" sz="1600" i="1" dirty="0"/>
              <a:t> </a:t>
            </a:r>
            <a:r>
              <a:rPr lang="en-AU" sz="1600" dirty="0"/>
              <a:t>symbol (&gt;). </a:t>
            </a:r>
            <a:r>
              <a:rPr lang="en-AU" sz="1600" dirty="0" smtClean="0"/>
              <a:t>By </a:t>
            </a:r>
            <a:r>
              <a:rPr lang="en-AU" sz="1600" dirty="0"/>
              <a:t>the 1700s, printers had taken </a:t>
            </a:r>
            <a:r>
              <a:rPr lang="en-AU" sz="1600" i="1" dirty="0"/>
              <a:t>another </a:t>
            </a:r>
            <a:r>
              <a:rPr lang="en-AU" sz="1600" dirty="0"/>
              <a:t>punctuation mark (the comma) and reused them </a:t>
            </a:r>
            <a:r>
              <a:rPr lang="en-AU" sz="1600" i="1" dirty="0"/>
              <a:t>above the line</a:t>
            </a:r>
            <a:r>
              <a:rPr lang="en-AU" sz="1600" dirty="0"/>
              <a:t>. We call them still by the printer’s term, ‘inverted commas’. </a:t>
            </a:r>
            <a:endParaRPr lang="en-US" sz="1600" dirty="0"/>
          </a:p>
          <a:p>
            <a:endParaRPr lang="en-AU" sz="1600" dirty="0" smtClean="0"/>
          </a:p>
          <a:p>
            <a:r>
              <a:rPr lang="en-AU" sz="1600" dirty="0" smtClean="0"/>
              <a:t>This </a:t>
            </a:r>
            <a:r>
              <a:rPr lang="en-AU" sz="1600" dirty="0"/>
              <a:t>was the scheme: </a:t>
            </a:r>
            <a:r>
              <a:rPr lang="en-AU" sz="1600" b="1" dirty="0"/>
              <a:t>inverted commas</a:t>
            </a:r>
            <a:r>
              <a:rPr lang="en-AU" sz="1600" dirty="0"/>
              <a:t> marked the beginning of the speech, and </a:t>
            </a:r>
            <a:r>
              <a:rPr lang="en-AU" sz="1600" b="1" dirty="0" err="1"/>
              <a:t>uninverted</a:t>
            </a:r>
            <a:r>
              <a:rPr lang="en-AU" sz="1600" b="1" dirty="0"/>
              <a:t> commas</a:t>
            </a:r>
            <a:r>
              <a:rPr lang="en-AU" sz="1600" dirty="0"/>
              <a:t> marked the end. </a:t>
            </a:r>
            <a:endParaRPr lang="en-US" sz="1600" dirty="0"/>
          </a:p>
          <a:p>
            <a:r>
              <a:rPr lang="en-AU" sz="1600" dirty="0"/>
              <a:t> </a:t>
            </a:r>
            <a:endParaRPr lang="en-US" sz="1600" dirty="0"/>
          </a:p>
          <a:p>
            <a:r>
              <a:rPr lang="en-AU" sz="1600" dirty="0"/>
              <a:t>NB The Johnny Depp example shows ‘vertical’ quotes (or inverted commas). I use ‘curly’ (or ‘smart’) quotes. Both are fine (but </a:t>
            </a:r>
            <a:r>
              <a:rPr lang="en-AU" sz="1600" dirty="0" smtClean="0"/>
              <a:t>you must </a:t>
            </a:r>
            <a:r>
              <a:rPr lang="en-AU" sz="1600" dirty="0"/>
              <a:t>be consistent).</a:t>
            </a:r>
            <a:endParaRPr lang="en-US" sz="1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31" y="411510"/>
            <a:ext cx="1493520" cy="17856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1510"/>
            <a:ext cx="1493520" cy="178562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3"/>
          <a:stretch/>
        </p:blipFill>
        <p:spPr>
          <a:xfrm>
            <a:off x="5521451" y="2201208"/>
            <a:ext cx="2551018" cy="23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0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26151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Should it be a single mark or a double? </a:t>
            </a:r>
            <a:endParaRPr lang="en-AU" sz="1600" b="1" dirty="0" smtClean="0"/>
          </a:p>
          <a:p>
            <a:endParaRPr lang="en-US" sz="1600" dirty="0"/>
          </a:p>
          <a:p>
            <a:r>
              <a:rPr lang="en-AU" sz="1600" dirty="0"/>
              <a:t>Doubles are best for small children - and singles for people above middle to upper primary school. </a:t>
            </a:r>
            <a:endParaRPr lang="en-AU" sz="1600" dirty="0" smtClean="0"/>
          </a:p>
          <a:p>
            <a:endParaRPr lang="en-AU" sz="1600" dirty="0"/>
          </a:p>
          <a:p>
            <a:r>
              <a:rPr lang="en-AU" sz="1600" dirty="0"/>
              <a:t>This however is a matter of taste. </a:t>
            </a:r>
            <a:endParaRPr lang="en-US" sz="1600" dirty="0"/>
          </a:p>
          <a:p>
            <a:r>
              <a:rPr lang="en-AU" sz="1600" dirty="0"/>
              <a:t>In practice, Americans prefer doubles, while the English prefer singles. </a:t>
            </a:r>
            <a:endParaRPr lang="en-US" sz="1600" dirty="0"/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03798"/>
            <a:ext cx="2171700" cy="1447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3" b="10657"/>
          <a:stretch/>
        </p:blipFill>
        <p:spPr>
          <a:xfrm>
            <a:off x="4283968" y="1347614"/>
            <a:ext cx="4248472" cy="31759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4048" y="699542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 Seuss, </a:t>
            </a:r>
            <a:r>
              <a:rPr lang="en-AU" sz="1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Cat in the Hat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177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53108"/>
            <a:ext cx="1997710" cy="124714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338" y="2715766"/>
            <a:ext cx="1749425" cy="16097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483518"/>
            <a:ext cx="5898779" cy="4158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RULES</a:t>
            </a:r>
            <a:r>
              <a:rPr lang="en-AU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Quotation </a:t>
            </a:r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marks are used for any piece of direct </a:t>
            </a:r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speech.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are old, Father William,</a:t>
            </a:r>
            <a:r>
              <a:rPr lang="en-AU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young man said,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your hair has become very white;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yet you incessantly stand on your head -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think, at your age, it is right?</a:t>
            </a:r>
            <a:r>
              <a:rPr lang="en-AU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Lewis Carroll)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Where </a:t>
            </a:r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quotation is inside a sentence, it is separated from the rest of the sentence by a comma.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yelled out, </a:t>
            </a:r>
            <a:r>
              <a:rPr lang="en-AU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Help!</a:t>
            </a:r>
            <a:r>
              <a:rPr lang="en-AU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 Other punctuation marks are required to be </a:t>
            </a:r>
            <a:r>
              <a:rPr lang="en-AU" sz="12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en-A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quote, as in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 called out, </a:t>
            </a:r>
            <a:r>
              <a:rPr lang="en-AU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look now!</a:t>
            </a:r>
            <a:r>
              <a:rPr lang="en-AU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A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 the 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 Builder </a:t>
            </a:r>
            <a:r>
              <a:rPr lang="en-A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 on 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Quotation Marks</a:t>
            </a:r>
            <a:r>
              <a:rPr lang="en-A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make teaching this easier.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7534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Activities</a:t>
            </a:r>
            <a:endParaRPr lang="en-US" dirty="0">
              <a:solidFill>
                <a:srgbClr val="92D050"/>
              </a:solidFill>
            </a:endParaRPr>
          </a:p>
          <a:p>
            <a:pPr lvl="0"/>
            <a:r>
              <a:rPr lang="en-AU" b="1" dirty="0" smtClean="0"/>
              <a:t>(1) A </a:t>
            </a:r>
            <a:r>
              <a:rPr lang="en-AU" b="1" dirty="0"/>
              <a:t>tale of two quotes</a:t>
            </a:r>
            <a:r>
              <a:rPr lang="en-AU" dirty="0"/>
              <a:t> (EASY): this activity requires children to look at and compare indirect and direct speech  (</a:t>
            </a:r>
            <a:r>
              <a:rPr lang="en-AU" dirty="0" err="1"/>
              <a:t>eg</a:t>
            </a:r>
            <a:r>
              <a:rPr lang="en-AU" dirty="0"/>
              <a:t> He said to come here vs “Come here,” he said.) </a:t>
            </a:r>
            <a:r>
              <a:rPr lang="en-AU" i="1" dirty="0"/>
              <a:t>See </a:t>
            </a:r>
            <a:r>
              <a:rPr lang="en-AU" i="1" dirty="0" smtClean="0"/>
              <a:t>instructions</a:t>
            </a:r>
            <a:br>
              <a:rPr lang="en-AU" i="1" dirty="0" smtClean="0"/>
            </a:br>
            <a:endParaRPr lang="en-US" dirty="0"/>
          </a:p>
          <a:p>
            <a:pPr lvl="0"/>
            <a:r>
              <a:rPr lang="en-AU" b="1" dirty="0" smtClean="0"/>
              <a:t>(2) Famous </a:t>
            </a:r>
            <a:r>
              <a:rPr lang="en-AU" b="1" dirty="0"/>
              <a:t>Quotes</a:t>
            </a:r>
            <a:r>
              <a:rPr lang="en-AU" dirty="0"/>
              <a:t> (EASY): this is a fun one, in which children compete to amuse one another with famous and even silly quotes. </a:t>
            </a:r>
            <a:r>
              <a:rPr lang="en-AU" i="1" dirty="0"/>
              <a:t>See </a:t>
            </a:r>
            <a:r>
              <a:rPr lang="en-AU" i="1" dirty="0" smtClean="0"/>
              <a:t>instructions</a:t>
            </a:r>
            <a:br>
              <a:rPr lang="en-AU" i="1" dirty="0" smtClean="0"/>
            </a:br>
            <a:endParaRPr lang="en-US" dirty="0"/>
          </a:p>
          <a:p>
            <a:pPr lvl="0"/>
            <a:r>
              <a:rPr lang="en-AU" b="1" dirty="0" smtClean="0"/>
              <a:t>(3) Quotes </a:t>
            </a:r>
            <a:r>
              <a:rPr lang="en-AU" b="1" dirty="0"/>
              <a:t>and commas</a:t>
            </a:r>
            <a:r>
              <a:rPr lang="en-AU" dirty="0"/>
              <a:t> (CHALLENGING): this requires revision of the rules about quotes inside sentences (</a:t>
            </a:r>
            <a:r>
              <a:rPr lang="en-AU" dirty="0" err="1"/>
              <a:t>eg</a:t>
            </a:r>
            <a:r>
              <a:rPr lang="en-AU" dirty="0"/>
              <a:t> She said, “Come here!”). </a:t>
            </a:r>
            <a:r>
              <a:rPr lang="en-AU" i="1" dirty="0"/>
              <a:t>See instructions</a:t>
            </a:r>
            <a:r>
              <a:rPr lang="en-AU" dirty="0"/>
              <a:t> </a:t>
            </a:r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  <a:p>
            <a:pPr lvl="0"/>
            <a:r>
              <a:rPr lang="en-AU" b="1" dirty="0" smtClean="0"/>
              <a:t>(4) Skill </a:t>
            </a:r>
            <a:r>
              <a:rPr lang="en-AU" b="1" dirty="0"/>
              <a:t>Builders</a:t>
            </a:r>
            <a:r>
              <a:rPr lang="en-AU" dirty="0"/>
              <a:t> - there is a special lesson on </a:t>
            </a:r>
            <a:r>
              <a:rPr lang="en-AU" b="1" dirty="0"/>
              <a:t>quotation marks</a:t>
            </a:r>
            <a:r>
              <a:rPr lang="en-AU" dirty="0"/>
              <a:t> (in </a:t>
            </a:r>
            <a:r>
              <a:rPr lang="en-AU" b="1" dirty="0"/>
              <a:t>Skill Builders</a:t>
            </a:r>
            <a:r>
              <a:rPr lang="en-AU" dirty="0"/>
              <a:t>), with worksheets.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71550"/>
            <a:ext cx="77048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COLONS AND SEMI COLONS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AU" dirty="0"/>
              <a:t> </a:t>
            </a:r>
            <a:endParaRPr lang="en-US" dirty="0"/>
          </a:p>
          <a:p>
            <a:r>
              <a:rPr lang="en-AU" dirty="0"/>
              <a:t> </a:t>
            </a:r>
            <a:endParaRPr lang="en-US" dirty="0"/>
          </a:p>
          <a:p>
            <a:r>
              <a:rPr lang="en-AU" dirty="0"/>
              <a:t> </a:t>
            </a:r>
            <a:endParaRPr lang="en-US" dirty="0"/>
          </a:p>
          <a:p>
            <a:r>
              <a:rPr lang="en-AU" dirty="0"/>
              <a:t> </a:t>
            </a:r>
            <a:endParaRPr lang="en-AU" dirty="0" smtClean="0"/>
          </a:p>
          <a:p>
            <a:endParaRPr lang="en-AU" dirty="0"/>
          </a:p>
          <a:p>
            <a:endParaRPr lang="en-US" dirty="0"/>
          </a:p>
          <a:p>
            <a:r>
              <a:rPr lang="en-AU" dirty="0"/>
              <a:t> </a:t>
            </a:r>
            <a:endParaRPr lang="en-US" dirty="0"/>
          </a:p>
          <a:p>
            <a:r>
              <a:rPr lang="en-AU" sz="1600" dirty="0"/>
              <a:t>The word colon comes from the Greek </a:t>
            </a:r>
            <a:r>
              <a:rPr lang="en-AU" sz="1600" i="1" dirty="0" err="1"/>
              <a:t>kolon</a:t>
            </a:r>
            <a:r>
              <a:rPr lang="en-AU" sz="1600" dirty="0"/>
              <a:t> - meaning limb or ‘bit’ (of a sentence). </a:t>
            </a:r>
            <a:endParaRPr lang="en-AU" sz="1600" dirty="0" smtClean="0"/>
          </a:p>
          <a:p>
            <a:endParaRPr lang="en-US" sz="1600" dirty="0"/>
          </a:p>
          <a:p>
            <a:r>
              <a:rPr lang="en-AU" sz="1600" dirty="0"/>
              <a:t>Are they too sophisticated for children</a:t>
            </a:r>
            <a:r>
              <a:rPr lang="en-AU" sz="1600" dirty="0" smtClean="0"/>
              <a:t>?</a:t>
            </a:r>
          </a:p>
          <a:p>
            <a:endParaRPr lang="en-US" sz="1600" dirty="0"/>
          </a:p>
          <a:p>
            <a:r>
              <a:rPr lang="en-AU" sz="1600" dirty="0"/>
              <a:t>In most cases a comma, full stop or conjunction will do the same job. </a:t>
            </a:r>
            <a:endParaRPr lang="en-US" sz="1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48" y="1419622"/>
            <a:ext cx="1935480" cy="12890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9622"/>
            <a:ext cx="1878965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8" r="19988"/>
          <a:stretch/>
        </p:blipFill>
        <p:spPr>
          <a:xfrm>
            <a:off x="6372200" y="1707654"/>
            <a:ext cx="2232248" cy="2160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627534"/>
            <a:ext cx="5472608" cy="385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RULES</a:t>
            </a:r>
            <a:r>
              <a:rPr lang="en-AU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Both"/>
            </a:pPr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semicolon connects two or more independent clauses inside a sentence that are connected in their sense but don’t justify a new sentence in their own right.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were pears and apples, clustered high in blooming pyramids</a:t>
            </a:r>
            <a:r>
              <a:rPr lang="en-AU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there were bunches of grapes</a:t>
            </a:r>
            <a:r>
              <a:rPr lang="en-AU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there were piles of hazel nuts, mossy and brown</a:t>
            </a:r>
            <a:r>
              <a:rPr lang="en-AU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there were Norfolk apples, squat and worthy … beseeching to be carried home and eaten after dinner. (Charles Dickens, </a:t>
            </a:r>
            <a:r>
              <a:rPr lang="en-AU" sz="12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Christmas Carol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A </a:t>
            </a:r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colon is used to show that what </a:t>
            </a:r>
            <a:r>
              <a:rPr lang="en-AU" sz="16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follows</a:t>
            </a:r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sums up or explains further what has come before.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was delighted to have his proposal</a:t>
            </a:r>
            <a:r>
              <a:rPr lang="en-AU" sz="1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AU" sz="1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was the third time she had been asked, and she loved him dearly.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843558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solidFill>
                  <a:srgbClr val="92D050"/>
                </a:solidFill>
              </a:rPr>
              <a:t>Activities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342900" lvl="0" indent="-342900">
              <a:buAutoNum type="arabicParenBoth"/>
            </a:pPr>
            <a:r>
              <a:rPr lang="en-AU" b="1" dirty="0" smtClean="0"/>
              <a:t>Colon </a:t>
            </a:r>
            <a:r>
              <a:rPr lang="en-AU" b="1" dirty="0"/>
              <a:t>or not colon</a:t>
            </a:r>
            <a:r>
              <a:rPr lang="en-AU" dirty="0"/>
              <a:t> (EASY): children work with unpunctuated text which needs colons or semicolons. They can work in pairs or small groups.</a:t>
            </a:r>
            <a:r>
              <a:rPr lang="en-AU" b="1" dirty="0"/>
              <a:t> </a:t>
            </a:r>
            <a:r>
              <a:rPr lang="en-AU" i="1" dirty="0"/>
              <a:t>See </a:t>
            </a:r>
            <a:r>
              <a:rPr lang="en-AU" i="1" dirty="0" smtClean="0"/>
              <a:t>instructions</a:t>
            </a:r>
            <a:br>
              <a:rPr lang="en-AU" i="1" dirty="0" smtClean="0"/>
            </a:br>
            <a:endParaRPr lang="en-AU" i="1" dirty="0" smtClean="0"/>
          </a:p>
          <a:p>
            <a:pPr marL="342900" lvl="0" indent="-342900">
              <a:buAutoNum type="arabicParenBoth"/>
            </a:pPr>
            <a:r>
              <a:rPr lang="en-AU" b="1" dirty="0" smtClean="0"/>
              <a:t>What </a:t>
            </a:r>
            <a:r>
              <a:rPr lang="en-AU" b="1" dirty="0"/>
              <a:t>options?</a:t>
            </a:r>
            <a:r>
              <a:rPr lang="en-AU" i="1" dirty="0"/>
              <a:t> </a:t>
            </a:r>
            <a:r>
              <a:rPr lang="en-AU" dirty="0"/>
              <a:t>(MEDIUM): semicolons can be replaced by other marks or by recombining and using conjunctions. </a:t>
            </a:r>
            <a:r>
              <a:rPr lang="en-AU" i="1" dirty="0"/>
              <a:t>See </a:t>
            </a:r>
            <a:r>
              <a:rPr lang="en-AU" i="1" dirty="0" smtClean="0"/>
              <a:t>instructions</a:t>
            </a:r>
            <a:br>
              <a:rPr lang="en-AU" i="1" dirty="0" smtClean="0"/>
            </a:br>
            <a:endParaRPr lang="en-AU" i="1" dirty="0" smtClean="0"/>
          </a:p>
          <a:p>
            <a:pPr marL="342900" lvl="0" indent="-342900">
              <a:buAutoNum type="arabicParenBoth"/>
            </a:pPr>
            <a:r>
              <a:rPr lang="en-AU" b="1" dirty="0" smtClean="0"/>
              <a:t>Simple </a:t>
            </a:r>
            <a:r>
              <a:rPr lang="en-AU" b="1" dirty="0"/>
              <a:t>or complex </a:t>
            </a:r>
            <a:r>
              <a:rPr lang="en-AU" dirty="0"/>
              <a:t>(CHALLENGING): this is a complex one, looking at the sentence options and requires solid revision of sentence etiquette. </a:t>
            </a:r>
            <a:r>
              <a:rPr lang="en-AU" i="1" dirty="0"/>
              <a:t>See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5474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General Punctuation </a:t>
            </a:r>
            <a:r>
              <a:rPr lang="en-AU" b="1" dirty="0" smtClean="0">
                <a:solidFill>
                  <a:srgbClr val="92D050"/>
                </a:solidFill>
              </a:rPr>
              <a:t>Activities</a:t>
            </a:r>
          </a:p>
          <a:p>
            <a:endParaRPr lang="en-US" dirty="0"/>
          </a:p>
          <a:p>
            <a:r>
              <a:rPr lang="en-AU" b="1" dirty="0"/>
              <a:t>1 Punctuation by numbers</a:t>
            </a:r>
            <a:r>
              <a:rPr lang="en-AU" dirty="0"/>
              <a:t> (MEDIUM): teacher finds a passage with all major marks, takes them out and then has cards displayed. Children work out ‘how many’ of each. </a:t>
            </a:r>
            <a:r>
              <a:rPr lang="en-AU" i="1" dirty="0"/>
              <a:t>See </a:t>
            </a:r>
            <a:r>
              <a:rPr lang="en-AU" i="1" dirty="0" smtClean="0"/>
              <a:t>instructions</a:t>
            </a:r>
          </a:p>
          <a:p>
            <a:endParaRPr lang="en-US" dirty="0"/>
          </a:p>
          <a:p>
            <a:r>
              <a:rPr lang="en-AU" b="1" dirty="0"/>
              <a:t>2 What else could it mean?</a:t>
            </a:r>
            <a:r>
              <a:rPr lang="en-AU" dirty="0"/>
              <a:t> (CHALLENGING): a passage is given with an obvious meaning. How else could it be punctuated to give a different meaning? </a:t>
            </a:r>
            <a:r>
              <a:rPr lang="en-AU" i="1" dirty="0"/>
              <a:t>See instructions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47814"/>
            <a:ext cx="1758950" cy="140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55527"/>
            <a:ext cx="597666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92D050"/>
                </a:solidFill>
              </a:rPr>
              <a:t>DO WE HAVE TO TEACH IT?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sz="1500" dirty="0"/>
              <a:t>Know that word contractions are a feature of informal language and that apostrophes of contraction are used to signal missing letters. (</a:t>
            </a:r>
            <a:r>
              <a:rPr lang="en-AU" sz="1500" dirty="0"/>
              <a:t>Australian Curriculum, Year 3</a:t>
            </a:r>
            <a:r>
              <a:rPr lang="en-AU" sz="1500" dirty="0" smtClean="0"/>
              <a:t>)</a:t>
            </a:r>
          </a:p>
          <a:p>
            <a:endParaRPr lang="en-US" sz="800" dirty="0"/>
          </a:p>
          <a:p>
            <a:r>
              <a:rPr lang="en-AU" sz="1500" dirty="0"/>
              <a:t>Recognise how quotation marks are used in texts to signal dialogue, titles and quoted (direct) speech. (Australian Curriculum, Year </a:t>
            </a:r>
            <a:r>
              <a:rPr lang="en-AU" sz="1500" dirty="0" smtClean="0"/>
              <a:t>4)</a:t>
            </a:r>
          </a:p>
          <a:p>
            <a:endParaRPr lang="en-US" sz="800" dirty="0"/>
          </a:p>
          <a:p>
            <a:r>
              <a:rPr lang="en-US" sz="1500" dirty="0"/>
              <a:t>Understand how the grammatical category of possessives is </a:t>
            </a:r>
            <a:r>
              <a:rPr lang="en-US" sz="1500" dirty="0" err="1"/>
              <a:t>signalled</a:t>
            </a:r>
            <a:r>
              <a:rPr lang="en-US" sz="1500" dirty="0"/>
              <a:t> through apostrophes and how to use apostrophes with common and proper nouns (</a:t>
            </a:r>
            <a:r>
              <a:rPr lang="en-AU" sz="1500" dirty="0"/>
              <a:t>Australian Curriculum, Year 6</a:t>
            </a:r>
            <a:r>
              <a:rPr lang="en-AU" sz="1500" dirty="0" smtClean="0"/>
              <a:t>)</a:t>
            </a:r>
          </a:p>
          <a:p>
            <a:endParaRPr lang="en-US" sz="800" dirty="0"/>
          </a:p>
          <a:p>
            <a:r>
              <a:rPr lang="en-AU" sz="1500" dirty="0"/>
              <a:t>Understand the uses of commas to separate clauses. (Australian Curriculum, Year 6</a:t>
            </a:r>
            <a:r>
              <a:rPr lang="en-AU" sz="1500" dirty="0" smtClean="0"/>
              <a:t>)</a:t>
            </a:r>
          </a:p>
          <a:p>
            <a:endParaRPr lang="en-US" sz="800" dirty="0"/>
          </a:p>
          <a:p>
            <a:r>
              <a:rPr lang="en-AU" sz="1500" dirty="0"/>
              <a:t>Uses a range of text conventions, including most grammatical conventions, appropriately and with increasing accuracy. (New Zealand Curriculum, Level 3, Language features</a:t>
            </a:r>
            <a:r>
              <a:rPr lang="en-AU" sz="1500" dirty="0" smtClean="0"/>
              <a:t>)</a:t>
            </a:r>
          </a:p>
        </p:txBody>
      </p:sp>
      <p:pic>
        <p:nvPicPr>
          <p:cNvPr id="20482" name="Picture 2" descr="Australian Curricul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14" y="1779662"/>
            <a:ext cx="2052556" cy="10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New Zealand Curricul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77680"/>
            <a:ext cx="1985934" cy="107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275606"/>
            <a:ext cx="7560840" cy="2566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600" b="1" i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following punctuation marks?</a:t>
            </a:r>
            <a:endParaRPr lang="en-US" sz="1600" b="1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dinkus			</a:t>
            </a:r>
            <a:r>
              <a:rPr lang="en-AU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 </a:t>
            </a: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(used to mark a new block or section in a text)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crotchet 		</a:t>
            </a:r>
            <a:r>
              <a:rPr lang="en-AU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 </a:t>
            </a: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 (square brackets)	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paraph</a:t>
            </a: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AU" sz="1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pilcrow</a:t>
            </a: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A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¶    </a:t>
            </a: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(marks a new paragraph, once visible, now hidden)	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asterism		</a:t>
            </a:r>
            <a:r>
              <a:rPr lang="en-US" sz="1600" dirty="0" smtClean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⁂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 </a:t>
            </a: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 section break marker)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fleuron		</a:t>
            </a:r>
            <a:r>
              <a:rPr lang="en-AU" sz="1600" dirty="0" smtClean="0">
                <a:latin typeface="Calibri" panose="020F0502020204030204" pitchFamily="34" charset="0"/>
                <a:ea typeface="Adobe Fan Heiti Std B"/>
                <a:cs typeface="Adobe Fan Heiti Std B"/>
              </a:rPr>
              <a:t>§</a:t>
            </a:r>
            <a:r>
              <a:rPr lang="en-AU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section break marker)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caret			</a:t>
            </a:r>
            <a:r>
              <a:rPr lang="en-US" sz="1600" dirty="0" smtClean="0"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⁁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 </a:t>
            </a: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 insert marker)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tilde (or ‘twiddle’)		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 sign of approximation)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dingbats		</a:t>
            </a:r>
            <a:r>
              <a:rPr lang="en-AU" sz="1600" dirty="0" smtClean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❄</a:t>
            </a:r>
            <a:r>
              <a:rPr lang="en-AU" sz="1600" dirty="0" smtClean="0"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 </a:t>
            </a:r>
            <a:r>
              <a:rPr lang="en-AU" sz="16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❤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 </a:t>
            </a:r>
            <a:r>
              <a:rPr lang="en-AU" sz="16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➽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 </a:t>
            </a:r>
            <a:r>
              <a:rPr lang="en-AU" sz="16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✂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 </a:t>
            </a:r>
            <a:r>
              <a:rPr lang="en-AU" sz="16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✊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 </a:t>
            </a:r>
            <a:r>
              <a:rPr lang="en-AU" sz="1600" dirty="0"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❎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 </a:t>
            </a:r>
            <a:r>
              <a:rPr lang="en-AU" sz="1600" dirty="0" err="1"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etc</a:t>
            </a:r>
            <a:r>
              <a:rPr lang="en-AU" sz="1600" dirty="0">
                <a:latin typeface="Calibri" panose="020F0502020204030204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 </a:t>
            </a:r>
            <a:r>
              <a:rPr lang="en-AU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(decorative signs)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71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03798"/>
            <a:ext cx="8229600" cy="2238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Questions and Answers…</a:t>
            </a:r>
          </a:p>
        </p:txBody>
      </p:sp>
      <p:pic>
        <p:nvPicPr>
          <p:cNvPr id="31748" name="Picture 4" descr="http://thefutureofink.com/wp-content/uploads/2013/09/QA-app-icon-512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678" y="1491630"/>
            <a:ext cx="1345332" cy="134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67694"/>
            <a:ext cx="7139136" cy="19442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If you are not a subscriber yet, register for a 30 day free trial of Ziptales at </a:t>
            </a:r>
            <a:r>
              <a:rPr lang="en-US" sz="2800" dirty="0" smtClean="0">
                <a:hlinkClick r:id="rId2"/>
              </a:rPr>
              <a:t>www.ziptales.com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6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446" y="627534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92D050"/>
                </a:solidFill>
              </a:rPr>
              <a:t>But which punctuation</a:t>
            </a:r>
            <a:r>
              <a:rPr lang="en-AU" dirty="0" smtClean="0">
                <a:solidFill>
                  <a:srgbClr val="92D050"/>
                </a:solidFill>
              </a:rPr>
              <a:t>?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pPr lvl="1"/>
            <a:r>
              <a:rPr lang="en-AU" sz="1600" dirty="0">
                <a:solidFill>
                  <a:srgbClr val="92D050"/>
                </a:solidFill>
              </a:rPr>
              <a:t>Junior primary:</a:t>
            </a:r>
            <a:endParaRPr lang="en-US" sz="1600" dirty="0">
              <a:solidFill>
                <a:srgbClr val="92D050"/>
              </a:solidFill>
            </a:endParaRPr>
          </a:p>
          <a:p>
            <a:pPr lvl="1"/>
            <a:r>
              <a:rPr lang="en-AU" sz="1600" b="1" i="1" dirty="0"/>
              <a:t>Full stop, capital letter, question mark and comma.</a:t>
            </a:r>
            <a:endParaRPr lang="en-US" sz="1600" dirty="0"/>
          </a:p>
          <a:p>
            <a:pPr lvl="1"/>
            <a:r>
              <a:rPr lang="en-AU" sz="1600" dirty="0">
                <a:solidFill>
                  <a:srgbClr val="92D050"/>
                </a:solidFill>
              </a:rPr>
              <a:t>Middle primary school:</a:t>
            </a:r>
            <a:endParaRPr lang="en-US" sz="1600" dirty="0">
              <a:solidFill>
                <a:srgbClr val="92D050"/>
              </a:solidFill>
            </a:endParaRPr>
          </a:p>
          <a:p>
            <a:pPr lvl="1"/>
            <a:r>
              <a:rPr lang="en-AU" sz="1600" b="1" i="1" dirty="0"/>
              <a:t>Apostrophe, exclamation mark and quotation marks.</a:t>
            </a:r>
            <a:endParaRPr lang="en-US" sz="1600" dirty="0"/>
          </a:p>
          <a:p>
            <a:pPr lvl="1"/>
            <a:r>
              <a:rPr lang="en-AU" sz="1600" dirty="0">
                <a:solidFill>
                  <a:srgbClr val="92D050"/>
                </a:solidFill>
              </a:rPr>
              <a:t>Senior primary:</a:t>
            </a:r>
            <a:endParaRPr lang="en-US" sz="1600" dirty="0">
              <a:solidFill>
                <a:srgbClr val="92D050"/>
              </a:solidFill>
            </a:endParaRPr>
          </a:p>
          <a:p>
            <a:pPr lvl="1"/>
            <a:r>
              <a:rPr lang="en-AU" sz="1600" b="1" i="1" dirty="0"/>
              <a:t>Parentheses/brackets, colons, semicolons, hyphens, ellipsis and the </a:t>
            </a:r>
            <a:r>
              <a:rPr lang="en-AU" sz="1600" b="1" i="1" dirty="0" err="1"/>
              <a:t>en</a:t>
            </a:r>
            <a:r>
              <a:rPr lang="en-AU" sz="1600" b="1" i="1" dirty="0"/>
              <a:t>/</a:t>
            </a:r>
            <a:r>
              <a:rPr lang="en-AU" sz="1600" b="1" i="1" dirty="0" err="1"/>
              <a:t>em</a:t>
            </a:r>
            <a:r>
              <a:rPr lang="en-AU" sz="1600" b="1" i="1" dirty="0"/>
              <a:t> rule.</a:t>
            </a:r>
            <a:endParaRPr lang="en-US" sz="1600" dirty="0"/>
          </a:p>
          <a:p>
            <a:pPr lvl="1"/>
            <a:r>
              <a:rPr lang="en-AU" sz="1600" i="1" dirty="0" smtClean="0"/>
              <a:t>				</a:t>
            </a:r>
            <a:r>
              <a:rPr lang="en-AU" sz="1200" i="1" dirty="0" smtClean="0"/>
              <a:t>For </a:t>
            </a:r>
            <a:r>
              <a:rPr lang="en-AU" sz="1200" i="1" dirty="0" err="1"/>
              <a:t>en</a:t>
            </a:r>
            <a:r>
              <a:rPr lang="en-AU" sz="1200" i="1" dirty="0"/>
              <a:t>/</a:t>
            </a:r>
            <a:r>
              <a:rPr lang="en-AU" sz="1200" i="1" dirty="0" err="1"/>
              <a:t>em</a:t>
            </a:r>
            <a:r>
              <a:rPr lang="en-AU" sz="1200" i="1" dirty="0"/>
              <a:t> rules, see instructions in separate Games document.</a:t>
            </a:r>
            <a:endParaRPr lang="en-US" sz="1200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35716"/>
            <a:ext cx="4219342" cy="22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99542"/>
            <a:ext cx="73448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92D050"/>
                </a:solidFill>
              </a:rPr>
              <a:t>Why do we call it </a:t>
            </a:r>
            <a:r>
              <a:rPr lang="en-AU" b="1" dirty="0">
                <a:solidFill>
                  <a:srgbClr val="92D050"/>
                </a:solidFill>
              </a:rPr>
              <a:t>punctuation</a:t>
            </a:r>
            <a:r>
              <a:rPr lang="en-AU" dirty="0" smtClean="0">
                <a:solidFill>
                  <a:srgbClr val="92D050"/>
                </a:solidFill>
              </a:rPr>
              <a:t>?</a:t>
            </a:r>
          </a:p>
          <a:p>
            <a:endParaRPr lang="en-US" dirty="0"/>
          </a:p>
          <a:p>
            <a:r>
              <a:rPr lang="en-AU" dirty="0"/>
              <a:t>“Punctuation” was based on which root word? The Greek for</a:t>
            </a:r>
            <a:endParaRPr lang="en-US" dirty="0"/>
          </a:p>
          <a:p>
            <a:pPr lvl="0"/>
            <a:endParaRPr lang="en-AU" dirty="0" smtClean="0"/>
          </a:p>
          <a:p>
            <a:pPr marL="342900" lvl="0" indent="-342900">
              <a:buFont typeface="+mj-lt"/>
              <a:buAutoNum type="alphaLcParenR"/>
            </a:pPr>
            <a:r>
              <a:rPr lang="en-AU" dirty="0" smtClean="0"/>
              <a:t>punch</a:t>
            </a:r>
            <a:endParaRPr lang="en-US" dirty="0"/>
          </a:p>
          <a:p>
            <a:pPr marL="342900" lvl="0" indent="-342900">
              <a:buFont typeface="+mj-lt"/>
              <a:buAutoNum type="alphaLcParenR"/>
            </a:pPr>
            <a:r>
              <a:rPr lang="en-AU" dirty="0"/>
              <a:t>point</a:t>
            </a:r>
            <a:endParaRPr lang="en-US" dirty="0"/>
          </a:p>
          <a:p>
            <a:pPr marL="342900" lvl="0" indent="-342900">
              <a:buFont typeface="+mj-lt"/>
              <a:buAutoNum type="alphaLcParenR"/>
            </a:pPr>
            <a:r>
              <a:rPr lang="en-AU" dirty="0"/>
              <a:t>pun</a:t>
            </a:r>
            <a:endParaRPr lang="en-US" dirty="0"/>
          </a:p>
          <a:p>
            <a:pPr marL="342900" lvl="0" indent="-342900">
              <a:buFont typeface="+mj-lt"/>
              <a:buAutoNum type="alphaLcParenR"/>
            </a:pPr>
            <a:r>
              <a:rPr lang="en-AU" dirty="0" smtClean="0"/>
              <a:t>pull</a:t>
            </a:r>
          </a:p>
          <a:p>
            <a:pPr lvl="0"/>
            <a:endParaRPr lang="en-AU" dirty="0" smtClean="0"/>
          </a:p>
          <a:p>
            <a:pPr lvl="0"/>
            <a:endParaRPr lang="en-AU" dirty="0"/>
          </a:p>
          <a:p>
            <a:pPr lvl="0"/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15592"/>
            <a:ext cx="5731510" cy="17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83518"/>
            <a:ext cx="582844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92D050"/>
                </a:solidFill>
              </a:rPr>
              <a:t>A </a:t>
            </a:r>
            <a:r>
              <a:rPr lang="en-AU" sz="2400" b="1" dirty="0">
                <a:solidFill>
                  <a:srgbClr val="92D050"/>
                </a:solidFill>
              </a:rPr>
              <a:t>SHORT HISTORY OF </a:t>
            </a:r>
            <a:r>
              <a:rPr lang="en-AU" sz="2400" b="1" dirty="0" smtClean="0">
                <a:solidFill>
                  <a:srgbClr val="92D050"/>
                </a:solidFill>
              </a:rPr>
              <a:t>PUNCTUATION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lvl="0"/>
            <a:r>
              <a:rPr lang="en-AU" b="1" i="1" dirty="0">
                <a:solidFill>
                  <a:srgbClr val="92D050"/>
                </a:solidFill>
              </a:rPr>
              <a:t>(1) THE UNREGULATED WILDERNESS </a:t>
            </a:r>
            <a:r>
              <a:rPr lang="en-AU" b="1" i="1" dirty="0" smtClean="0">
                <a:solidFill>
                  <a:srgbClr val="92D050"/>
                </a:solidFill>
              </a:rPr>
              <a:t>OF</a:t>
            </a:r>
          </a:p>
          <a:p>
            <a:pPr lvl="0"/>
            <a:r>
              <a:rPr lang="en-AU" b="1" i="1" dirty="0" smtClean="0">
                <a:solidFill>
                  <a:srgbClr val="92D050"/>
                </a:solidFill>
              </a:rPr>
              <a:t>THE </a:t>
            </a:r>
            <a:r>
              <a:rPr lang="en-AU" b="1" i="1" dirty="0">
                <a:solidFill>
                  <a:srgbClr val="92D050"/>
                </a:solidFill>
              </a:rPr>
              <a:t>ANCIENTS</a:t>
            </a:r>
            <a:endParaRPr lang="en-US" b="1" i="1" dirty="0">
              <a:solidFill>
                <a:srgbClr val="92D050"/>
              </a:solidFill>
            </a:endParaRPr>
          </a:p>
          <a:p>
            <a:r>
              <a:rPr lang="en-AU" dirty="0"/>
              <a:t>In the early days of the English language, there </a:t>
            </a:r>
            <a:endParaRPr lang="en-AU" dirty="0" smtClean="0"/>
          </a:p>
          <a:p>
            <a:r>
              <a:rPr lang="en-AU" dirty="0" smtClean="0"/>
              <a:t>was </a:t>
            </a:r>
            <a:r>
              <a:rPr lang="en-AU" b="1" i="1" dirty="0"/>
              <a:t>no</a:t>
            </a:r>
            <a:r>
              <a:rPr lang="en-AU" dirty="0"/>
              <a:t> punctuation. </a:t>
            </a:r>
          </a:p>
          <a:p>
            <a:endParaRPr lang="en-AU" dirty="0" smtClean="0"/>
          </a:p>
          <a:p>
            <a:r>
              <a:rPr lang="en-AU" b="1" dirty="0"/>
              <a:t>AELREDMECHEHTGEWYRCAN</a:t>
            </a:r>
            <a:endParaRPr lang="en-US" dirty="0"/>
          </a:p>
          <a:p>
            <a:r>
              <a:rPr lang="en-AU" dirty="0"/>
              <a:t> </a:t>
            </a:r>
            <a:endParaRPr lang="en-US" dirty="0"/>
          </a:p>
          <a:p>
            <a:r>
              <a:rPr lang="en-AU" dirty="0"/>
              <a:t>It’s in Old </a:t>
            </a:r>
            <a:r>
              <a:rPr lang="en-AU" dirty="0" smtClean="0"/>
              <a:t>English. </a:t>
            </a:r>
            <a:r>
              <a:rPr lang="en-AU" dirty="0"/>
              <a:t>But … there are no spaces, no punctuation marks, and every letter is a capital</a:t>
            </a:r>
            <a:r>
              <a:rPr lang="en-AU" dirty="0" smtClean="0"/>
              <a:t>. With </a:t>
            </a:r>
            <a:r>
              <a:rPr lang="en-AU" dirty="0"/>
              <a:t>spaces, we read</a:t>
            </a:r>
            <a:r>
              <a:rPr lang="en-AU" dirty="0" smtClean="0"/>
              <a:t>:</a:t>
            </a:r>
          </a:p>
          <a:p>
            <a:endParaRPr lang="en-US" dirty="0"/>
          </a:p>
          <a:p>
            <a:r>
              <a:rPr lang="en-AU" b="1" dirty="0"/>
              <a:t>AELFRED MEC HEHT GEWYRCAN</a:t>
            </a:r>
            <a:endParaRPr lang="en-US" dirty="0"/>
          </a:p>
          <a:p>
            <a:r>
              <a:rPr lang="en-AU" b="1" dirty="0"/>
              <a:t>Alfred has ordered me to make [this].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52120" y="817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41" y="817513"/>
            <a:ext cx="2581275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07497" y="560792"/>
            <a:ext cx="18405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English inscription (c878AD):</a:t>
            </a:r>
            <a:endParaRPr kumimoji="0" lang="en-AU" alt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33385"/>
            <a:ext cx="1743075" cy="2619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8277" y="4515966"/>
            <a:ext cx="1519968" cy="249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famous Alfred Jewel. </a:t>
            </a:r>
            <a:endParaRPr lang="en-US" sz="1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771550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i="1" dirty="0" smtClean="0">
                <a:solidFill>
                  <a:srgbClr val="92D050"/>
                </a:solidFill>
              </a:rPr>
              <a:t>(2) THE </a:t>
            </a:r>
            <a:r>
              <a:rPr lang="en-US" b="1" i="1" dirty="0">
                <a:solidFill>
                  <a:srgbClr val="92D050"/>
                </a:solidFill>
              </a:rPr>
              <a:t>FIRST REFORM: </a:t>
            </a:r>
            <a:endParaRPr lang="en-US" b="1" i="1" dirty="0" smtClean="0">
              <a:solidFill>
                <a:srgbClr val="92D050"/>
              </a:solidFill>
            </a:endParaRPr>
          </a:p>
          <a:p>
            <a:pPr lvl="0"/>
            <a:r>
              <a:rPr lang="en-US" b="1" i="1" dirty="0" smtClean="0">
                <a:solidFill>
                  <a:srgbClr val="92D050"/>
                </a:solidFill>
              </a:rPr>
              <a:t>SEPARATION </a:t>
            </a:r>
            <a:r>
              <a:rPr lang="en-US" b="1" i="1" dirty="0">
                <a:solidFill>
                  <a:srgbClr val="92D050"/>
                </a:solidFill>
              </a:rPr>
              <a:t>OF WORDS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beginning, reading and writing was for the privileged few. There was little need to ‘make things easy</a:t>
            </a:r>
            <a:r>
              <a:rPr lang="en-US" dirty="0" smtClean="0"/>
              <a:t>’.</a:t>
            </a:r>
            <a:endParaRPr lang="en-US" dirty="0"/>
          </a:p>
          <a:p>
            <a:endParaRPr lang="en-US" dirty="0"/>
          </a:p>
          <a:p>
            <a:r>
              <a:rPr lang="en-US" dirty="0"/>
              <a:t>Paper was precious. Every part of the page was filled with words and pictures. Texts were very hard to read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So a ‘reform’ was introduced - spaces between words.</a:t>
            </a: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35646"/>
            <a:ext cx="3323646" cy="1836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92280" y="3687309"/>
            <a:ext cx="1178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Medieval Monsters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42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555526"/>
            <a:ext cx="57606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Here’s what old texts </a:t>
            </a:r>
            <a:r>
              <a:rPr lang="en-US" b="1" i="1" dirty="0"/>
              <a:t>with spaces</a:t>
            </a:r>
            <a:r>
              <a:rPr lang="en-US" dirty="0"/>
              <a:t> looked like.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AU" dirty="0"/>
              <a:t>A simple idea, but essential. 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31" y="987574"/>
            <a:ext cx="4464496" cy="30963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41998" y="3834234"/>
            <a:ext cx="1095172" cy="249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Vespasian Psalter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18672</TotalTime>
  <Words>2111</Words>
  <Application>Microsoft Office PowerPoint</Application>
  <PresentationFormat>On-screen Show (16:9)</PresentationFormat>
  <Paragraphs>378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 Unicode MS</vt:lpstr>
      <vt:lpstr>Adobe Fan Heiti Std B</vt:lpstr>
      <vt:lpstr>Arial</vt:lpstr>
      <vt:lpstr>Calibri</vt:lpstr>
      <vt:lpstr>Segoe UI Symbol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Steve</cp:lastModifiedBy>
  <cp:revision>228</cp:revision>
  <cp:lastPrinted>2016-02-11T00:14:24Z</cp:lastPrinted>
  <dcterms:created xsi:type="dcterms:W3CDTF">2014-03-02T23:10:02Z</dcterms:created>
  <dcterms:modified xsi:type="dcterms:W3CDTF">2016-02-11T09:24:59Z</dcterms:modified>
</cp:coreProperties>
</file>