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64" r:id="rId2"/>
    <p:sldId id="366" r:id="rId3"/>
    <p:sldId id="367" r:id="rId4"/>
    <p:sldId id="368" r:id="rId5"/>
    <p:sldId id="369" r:id="rId6"/>
    <p:sldId id="387" r:id="rId7"/>
    <p:sldId id="388" r:id="rId8"/>
    <p:sldId id="389" r:id="rId9"/>
    <p:sldId id="370" r:id="rId10"/>
    <p:sldId id="390" r:id="rId11"/>
    <p:sldId id="391" r:id="rId12"/>
    <p:sldId id="392" r:id="rId13"/>
    <p:sldId id="371" r:id="rId14"/>
    <p:sldId id="385" r:id="rId15"/>
    <p:sldId id="386" r:id="rId16"/>
    <p:sldId id="372" r:id="rId17"/>
    <p:sldId id="394" r:id="rId18"/>
    <p:sldId id="393" r:id="rId19"/>
    <p:sldId id="374" r:id="rId20"/>
    <p:sldId id="395" r:id="rId21"/>
    <p:sldId id="375" r:id="rId22"/>
    <p:sldId id="376" r:id="rId23"/>
    <p:sldId id="377" r:id="rId24"/>
    <p:sldId id="378" r:id="rId25"/>
    <p:sldId id="396" r:id="rId26"/>
    <p:sldId id="379" r:id="rId27"/>
    <p:sldId id="380" r:id="rId28"/>
    <p:sldId id="381" r:id="rId29"/>
    <p:sldId id="382" r:id="rId30"/>
    <p:sldId id="383" r:id="rId31"/>
    <p:sldId id="384" r:id="rId32"/>
    <p:sldId id="363" r:id="rId33"/>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9" autoAdjust="0"/>
    <p:restoredTop sz="93161" autoAdjust="0"/>
  </p:normalViewPr>
  <p:slideViewPr>
    <p:cSldViewPr>
      <p:cViewPr>
        <p:scale>
          <a:sx n="90" d="100"/>
          <a:sy n="90" d="100"/>
        </p:scale>
        <p:origin x="2264" y="1008"/>
      </p:cViewPr>
      <p:guideLst>
        <p:guide orient="horz" pos="1620"/>
        <p:guide pos="2880"/>
      </p:guideLst>
    </p:cSldViewPr>
  </p:slideViewPr>
  <p:outlineViewPr>
    <p:cViewPr>
      <p:scale>
        <a:sx n="33" d="100"/>
        <a:sy n="33" d="100"/>
      </p:scale>
      <p:origin x="0" y="13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0F602-38BA-E947-89EC-5E57AC1C62BA}" type="doc">
      <dgm:prSet loTypeId="urn:microsoft.com/office/officeart/2005/8/layout/hProcess9" loCatId="" qsTypeId="urn:microsoft.com/office/officeart/2005/8/quickstyle/simple4" qsCatId="simple" csTypeId="urn:microsoft.com/office/officeart/2005/8/colors/accent1_2" csCatId="accent1" phldr="1"/>
      <dgm:spPr/>
    </dgm:pt>
    <dgm:pt modelId="{3F42CB59-E605-3F47-A931-48C745AF9F6A}">
      <dgm:prSet phldrT="[Text]"/>
      <dgm:spPr/>
      <dgm:t>
        <a:bodyPr/>
        <a:lstStyle/>
        <a:p>
          <a:r>
            <a:rPr lang="en-US" dirty="0" smtClean="0"/>
            <a:t>Teacher</a:t>
          </a:r>
          <a:r>
            <a:rPr lang="en-US" baseline="0" dirty="0" smtClean="0"/>
            <a:t> tells the story</a:t>
          </a:r>
          <a:endParaRPr lang="en-US" dirty="0"/>
        </a:p>
      </dgm:t>
    </dgm:pt>
    <dgm:pt modelId="{CDB8250F-CA97-C741-A6C2-07732CA886C5}" type="parTrans" cxnId="{1267DBB5-AAA2-7647-8305-10799B3C6B52}">
      <dgm:prSet/>
      <dgm:spPr/>
      <dgm:t>
        <a:bodyPr/>
        <a:lstStyle/>
        <a:p>
          <a:endParaRPr lang="en-US"/>
        </a:p>
      </dgm:t>
    </dgm:pt>
    <dgm:pt modelId="{7BE91367-B2FF-2649-B4FA-4EA5771CBB2E}" type="sibTrans" cxnId="{1267DBB5-AAA2-7647-8305-10799B3C6B52}">
      <dgm:prSet/>
      <dgm:spPr/>
      <dgm:t>
        <a:bodyPr/>
        <a:lstStyle/>
        <a:p>
          <a:endParaRPr lang="en-US"/>
        </a:p>
      </dgm:t>
    </dgm:pt>
    <dgm:pt modelId="{FE810BA0-4B52-934B-A80C-327F7FC613D3}">
      <dgm:prSet phldrT="[Text]"/>
      <dgm:spPr/>
      <dgm:t>
        <a:bodyPr/>
        <a:lstStyle/>
        <a:p>
          <a:r>
            <a:rPr lang="en-US" dirty="0" smtClean="0"/>
            <a:t>Teacher and children tell the story</a:t>
          </a:r>
          <a:endParaRPr lang="en-US" dirty="0"/>
        </a:p>
      </dgm:t>
    </dgm:pt>
    <dgm:pt modelId="{49844D41-546A-D14C-B928-2D610807611C}" type="parTrans" cxnId="{3A4342AE-0FD5-9A47-8C21-9304DFFA04F7}">
      <dgm:prSet/>
      <dgm:spPr/>
      <dgm:t>
        <a:bodyPr/>
        <a:lstStyle/>
        <a:p>
          <a:endParaRPr lang="en-US"/>
        </a:p>
      </dgm:t>
    </dgm:pt>
    <dgm:pt modelId="{48D843C5-24F8-F442-B405-922D1709BC0B}" type="sibTrans" cxnId="{3A4342AE-0FD5-9A47-8C21-9304DFFA04F7}">
      <dgm:prSet/>
      <dgm:spPr/>
      <dgm:t>
        <a:bodyPr/>
        <a:lstStyle/>
        <a:p>
          <a:endParaRPr lang="en-US"/>
        </a:p>
      </dgm:t>
    </dgm:pt>
    <dgm:pt modelId="{8E289847-355C-E24B-83BB-9BCBBCDA81F8}">
      <dgm:prSet phldrT="[Text]"/>
      <dgm:spPr/>
      <dgm:t>
        <a:bodyPr/>
        <a:lstStyle/>
        <a:p>
          <a:r>
            <a:rPr lang="en-US" dirty="0" smtClean="0"/>
            <a:t>Children</a:t>
          </a:r>
          <a:r>
            <a:rPr lang="en-US" baseline="0" dirty="0" smtClean="0"/>
            <a:t> tell the story</a:t>
          </a:r>
          <a:endParaRPr lang="en-US" dirty="0"/>
        </a:p>
      </dgm:t>
    </dgm:pt>
    <dgm:pt modelId="{4B77A0A8-E92D-9647-A2B7-6C4C5091656E}" type="parTrans" cxnId="{53EDEDA4-B8FA-A74A-86FC-75811F29940A}">
      <dgm:prSet/>
      <dgm:spPr/>
      <dgm:t>
        <a:bodyPr/>
        <a:lstStyle/>
        <a:p>
          <a:endParaRPr lang="en-US"/>
        </a:p>
      </dgm:t>
    </dgm:pt>
    <dgm:pt modelId="{D0C7ED1F-6004-8840-A891-8ED0A0841717}" type="sibTrans" cxnId="{53EDEDA4-B8FA-A74A-86FC-75811F29940A}">
      <dgm:prSet/>
      <dgm:spPr/>
      <dgm:t>
        <a:bodyPr/>
        <a:lstStyle/>
        <a:p>
          <a:endParaRPr lang="en-US"/>
        </a:p>
      </dgm:t>
    </dgm:pt>
    <dgm:pt modelId="{A35EC865-C561-094C-951B-EC73713B2FD7}" type="pres">
      <dgm:prSet presAssocID="{7720F602-38BA-E947-89EC-5E57AC1C62BA}" presName="CompostProcess" presStyleCnt="0">
        <dgm:presLayoutVars>
          <dgm:dir/>
          <dgm:resizeHandles val="exact"/>
        </dgm:presLayoutVars>
      </dgm:prSet>
      <dgm:spPr/>
    </dgm:pt>
    <dgm:pt modelId="{3505F8AA-D5A9-4E4C-AA2F-0BD9470FA44E}" type="pres">
      <dgm:prSet presAssocID="{7720F602-38BA-E947-89EC-5E57AC1C62BA}" presName="arrow" presStyleLbl="bgShp" presStyleIdx="0" presStyleCnt="1" custLinFactNeighborX="444" custLinFactNeighborY="-29438"/>
      <dgm:spPr/>
    </dgm:pt>
    <dgm:pt modelId="{0F7D9514-FAF9-2E4E-AF39-4B7B78ED7B7C}" type="pres">
      <dgm:prSet presAssocID="{7720F602-38BA-E947-89EC-5E57AC1C62BA}" presName="linearProcess" presStyleCnt="0"/>
      <dgm:spPr/>
    </dgm:pt>
    <dgm:pt modelId="{C26AA022-B7BE-6347-BE25-AEA6703DD1DC}" type="pres">
      <dgm:prSet presAssocID="{3F42CB59-E605-3F47-A931-48C745AF9F6A}" presName="textNode" presStyleLbl="node1" presStyleIdx="0" presStyleCnt="3">
        <dgm:presLayoutVars>
          <dgm:bulletEnabled val="1"/>
        </dgm:presLayoutVars>
      </dgm:prSet>
      <dgm:spPr/>
      <dgm:t>
        <a:bodyPr/>
        <a:lstStyle/>
        <a:p>
          <a:endParaRPr lang="en-US"/>
        </a:p>
      </dgm:t>
    </dgm:pt>
    <dgm:pt modelId="{FB9FFF6C-4F14-D442-A7BB-D4E4F835BE8F}" type="pres">
      <dgm:prSet presAssocID="{7BE91367-B2FF-2649-B4FA-4EA5771CBB2E}" presName="sibTrans" presStyleCnt="0"/>
      <dgm:spPr/>
    </dgm:pt>
    <dgm:pt modelId="{9C783007-2439-164F-B316-168499E534A4}" type="pres">
      <dgm:prSet presAssocID="{FE810BA0-4B52-934B-A80C-327F7FC613D3}" presName="textNode" presStyleLbl="node1" presStyleIdx="1" presStyleCnt="3">
        <dgm:presLayoutVars>
          <dgm:bulletEnabled val="1"/>
        </dgm:presLayoutVars>
      </dgm:prSet>
      <dgm:spPr/>
      <dgm:t>
        <a:bodyPr/>
        <a:lstStyle/>
        <a:p>
          <a:endParaRPr lang="en-US"/>
        </a:p>
      </dgm:t>
    </dgm:pt>
    <dgm:pt modelId="{6AFBA983-760F-944C-9ADE-53237CF2D96B}" type="pres">
      <dgm:prSet presAssocID="{48D843C5-24F8-F442-B405-922D1709BC0B}" presName="sibTrans" presStyleCnt="0"/>
      <dgm:spPr/>
    </dgm:pt>
    <dgm:pt modelId="{4972A176-D8F5-9D47-8A1D-6C1315F25B7C}" type="pres">
      <dgm:prSet presAssocID="{8E289847-355C-E24B-83BB-9BCBBCDA81F8}" presName="textNode" presStyleLbl="node1" presStyleIdx="2" presStyleCnt="3">
        <dgm:presLayoutVars>
          <dgm:bulletEnabled val="1"/>
        </dgm:presLayoutVars>
      </dgm:prSet>
      <dgm:spPr/>
      <dgm:t>
        <a:bodyPr/>
        <a:lstStyle/>
        <a:p>
          <a:endParaRPr lang="en-US"/>
        </a:p>
      </dgm:t>
    </dgm:pt>
  </dgm:ptLst>
  <dgm:cxnLst>
    <dgm:cxn modelId="{A6C82E21-9424-684E-B278-B7F7B5D7FF3D}" type="presOf" srcId="{FE810BA0-4B52-934B-A80C-327F7FC613D3}" destId="{9C783007-2439-164F-B316-168499E534A4}" srcOrd="0" destOrd="0" presId="urn:microsoft.com/office/officeart/2005/8/layout/hProcess9"/>
    <dgm:cxn modelId="{FECDA3F6-8E87-C146-8311-28A7337EC69A}" type="presOf" srcId="{7720F602-38BA-E947-89EC-5E57AC1C62BA}" destId="{A35EC865-C561-094C-951B-EC73713B2FD7}" srcOrd="0" destOrd="0" presId="urn:microsoft.com/office/officeart/2005/8/layout/hProcess9"/>
    <dgm:cxn modelId="{53EDEDA4-B8FA-A74A-86FC-75811F29940A}" srcId="{7720F602-38BA-E947-89EC-5E57AC1C62BA}" destId="{8E289847-355C-E24B-83BB-9BCBBCDA81F8}" srcOrd="2" destOrd="0" parTransId="{4B77A0A8-E92D-9647-A2B7-6C4C5091656E}" sibTransId="{D0C7ED1F-6004-8840-A891-8ED0A0841717}"/>
    <dgm:cxn modelId="{1CF93A9C-DEDE-8C46-B31D-65CAE6E168E7}" type="presOf" srcId="{3F42CB59-E605-3F47-A931-48C745AF9F6A}" destId="{C26AA022-B7BE-6347-BE25-AEA6703DD1DC}" srcOrd="0" destOrd="0" presId="urn:microsoft.com/office/officeart/2005/8/layout/hProcess9"/>
    <dgm:cxn modelId="{3A4342AE-0FD5-9A47-8C21-9304DFFA04F7}" srcId="{7720F602-38BA-E947-89EC-5E57AC1C62BA}" destId="{FE810BA0-4B52-934B-A80C-327F7FC613D3}" srcOrd="1" destOrd="0" parTransId="{49844D41-546A-D14C-B928-2D610807611C}" sibTransId="{48D843C5-24F8-F442-B405-922D1709BC0B}"/>
    <dgm:cxn modelId="{1267DBB5-AAA2-7647-8305-10799B3C6B52}" srcId="{7720F602-38BA-E947-89EC-5E57AC1C62BA}" destId="{3F42CB59-E605-3F47-A931-48C745AF9F6A}" srcOrd="0" destOrd="0" parTransId="{CDB8250F-CA97-C741-A6C2-07732CA886C5}" sibTransId="{7BE91367-B2FF-2649-B4FA-4EA5771CBB2E}"/>
    <dgm:cxn modelId="{41243EFB-5C09-0F4A-B6C4-BD123E223B8A}" type="presOf" srcId="{8E289847-355C-E24B-83BB-9BCBBCDA81F8}" destId="{4972A176-D8F5-9D47-8A1D-6C1315F25B7C}" srcOrd="0" destOrd="0" presId="urn:microsoft.com/office/officeart/2005/8/layout/hProcess9"/>
    <dgm:cxn modelId="{1122BEF5-BD4E-2940-8D3E-9AC4B6DC6E26}" type="presParOf" srcId="{A35EC865-C561-094C-951B-EC73713B2FD7}" destId="{3505F8AA-D5A9-4E4C-AA2F-0BD9470FA44E}" srcOrd="0" destOrd="0" presId="urn:microsoft.com/office/officeart/2005/8/layout/hProcess9"/>
    <dgm:cxn modelId="{C65E3E36-8B95-0841-8C53-81408EE947CD}" type="presParOf" srcId="{A35EC865-C561-094C-951B-EC73713B2FD7}" destId="{0F7D9514-FAF9-2E4E-AF39-4B7B78ED7B7C}" srcOrd="1" destOrd="0" presId="urn:microsoft.com/office/officeart/2005/8/layout/hProcess9"/>
    <dgm:cxn modelId="{1E7F6B16-1F89-644B-BB6F-4B89CA7FB782}" type="presParOf" srcId="{0F7D9514-FAF9-2E4E-AF39-4B7B78ED7B7C}" destId="{C26AA022-B7BE-6347-BE25-AEA6703DD1DC}" srcOrd="0" destOrd="0" presId="urn:microsoft.com/office/officeart/2005/8/layout/hProcess9"/>
    <dgm:cxn modelId="{478B5F5A-FF88-3C41-8283-EA5593EC1058}" type="presParOf" srcId="{0F7D9514-FAF9-2E4E-AF39-4B7B78ED7B7C}" destId="{FB9FFF6C-4F14-D442-A7BB-D4E4F835BE8F}" srcOrd="1" destOrd="0" presId="urn:microsoft.com/office/officeart/2005/8/layout/hProcess9"/>
    <dgm:cxn modelId="{C51BDB5E-2A47-334E-B048-7B4D89CC7F93}" type="presParOf" srcId="{0F7D9514-FAF9-2E4E-AF39-4B7B78ED7B7C}" destId="{9C783007-2439-164F-B316-168499E534A4}" srcOrd="2" destOrd="0" presId="urn:microsoft.com/office/officeart/2005/8/layout/hProcess9"/>
    <dgm:cxn modelId="{2D0CC827-F633-714B-B279-C569F16138AC}" type="presParOf" srcId="{0F7D9514-FAF9-2E4E-AF39-4B7B78ED7B7C}" destId="{6AFBA983-760F-944C-9ADE-53237CF2D96B}" srcOrd="3" destOrd="0" presId="urn:microsoft.com/office/officeart/2005/8/layout/hProcess9"/>
    <dgm:cxn modelId="{4F7744DF-4F31-9F49-89A9-542BE64882A5}" type="presParOf" srcId="{0F7D9514-FAF9-2E4E-AF39-4B7B78ED7B7C}" destId="{4972A176-D8F5-9D47-8A1D-6C1315F25B7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20F602-38BA-E947-89EC-5E57AC1C62BA}" type="doc">
      <dgm:prSet loTypeId="urn:microsoft.com/office/officeart/2005/8/layout/hProcess9" loCatId="" qsTypeId="urn:microsoft.com/office/officeart/2005/8/quickstyle/simple4" qsCatId="simple" csTypeId="urn:microsoft.com/office/officeart/2005/8/colors/accent1_2" csCatId="accent1" phldr="1"/>
      <dgm:spPr/>
    </dgm:pt>
    <dgm:pt modelId="{3F42CB59-E605-3F47-A931-48C745AF9F6A}">
      <dgm:prSet phldrT="[Text]"/>
      <dgm:spPr/>
      <dgm:t>
        <a:bodyPr/>
        <a:lstStyle/>
        <a:p>
          <a:r>
            <a:rPr lang="en-US" dirty="0" smtClean="0"/>
            <a:t>Teacher</a:t>
          </a:r>
          <a:r>
            <a:rPr lang="en-US" baseline="0" dirty="0" smtClean="0"/>
            <a:t> tells the story</a:t>
          </a:r>
          <a:endParaRPr lang="en-US" dirty="0"/>
        </a:p>
      </dgm:t>
    </dgm:pt>
    <dgm:pt modelId="{CDB8250F-CA97-C741-A6C2-07732CA886C5}" type="parTrans" cxnId="{1267DBB5-AAA2-7647-8305-10799B3C6B52}">
      <dgm:prSet/>
      <dgm:spPr/>
      <dgm:t>
        <a:bodyPr/>
        <a:lstStyle/>
        <a:p>
          <a:endParaRPr lang="en-US"/>
        </a:p>
      </dgm:t>
    </dgm:pt>
    <dgm:pt modelId="{7BE91367-B2FF-2649-B4FA-4EA5771CBB2E}" type="sibTrans" cxnId="{1267DBB5-AAA2-7647-8305-10799B3C6B52}">
      <dgm:prSet/>
      <dgm:spPr/>
      <dgm:t>
        <a:bodyPr/>
        <a:lstStyle/>
        <a:p>
          <a:endParaRPr lang="en-US"/>
        </a:p>
      </dgm:t>
    </dgm:pt>
    <dgm:pt modelId="{FE810BA0-4B52-934B-A80C-327F7FC613D3}">
      <dgm:prSet phldrT="[Text]"/>
      <dgm:spPr/>
      <dgm:t>
        <a:bodyPr/>
        <a:lstStyle/>
        <a:p>
          <a:r>
            <a:rPr lang="en-US" dirty="0" smtClean="0"/>
            <a:t>Teacher and children tell the story</a:t>
          </a:r>
          <a:endParaRPr lang="en-US" dirty="0"/>
        </a:p>
      </dgm:t>
    </dgm:pt>
    <dgm:pt modelId="{49844D41-546A-D14C-B928-2D610807611C}" type="parTrans" cxnId="{3A4342AE-0FD5-9A47-8C21-9304DFFA04F7}">
      <dgm:prSet/>
      <dgm:spPr/>
      <dgm:t>
        <a:bodyPr/>
        <a:lstStyle/>
        <a:p>
          <a:endParaRPr lang="en-US"/>
        </a:p>
      </dgm:t>
    </dgm:pt>
    <dgm:pt modelId="{48D843C5-24F8-F442-B405-922D1709BC0B}" type="sibTrans" cxnId="{3A4342AE-0FD5-9A47-8C21-9304DFFA04F7}">
      <dgm:prSet/>
      <dgm:spPr/>
      <dgm:t>
        <a:bodyPr/>
        <a:lstStyle/>
        <a:p>
          <a:endParaRPr lang="en-US"/>
        </a:p>
      </dgm:t>
    </dgm:pt>
    <dgm:pt modelId="{8E289847-355C-E24B-83BB-9BCBBCDA81F8}">
      <dgm:prSet phldrT="[Text]"/>
      <dgm:spPr/>
      <dgm:t>
        <a:bodyPr/>
        <a:lstStyle/>
        <a:p>
          <a:r>
            <a:rPr lang="en-US" dirty="0" smtClean="0"/>
            <a:t>Children</a:t>
          </a:r>
          <a:r>
            <a:rPr lang="en-US" baseline="0" dirty="0" smtClean="0"/>
            <a:t> tell the story</a:t>
          </a:r>
          <a:endParaRPr lang="en-US" dirty="0"/>
        </a:p>
      </dgm:t>
    </dgm:pt>
    <dgm:pt modelId="{4B77A0A8-E92D-9647-A2B7-6C4C5091656E}" type="parTrans" cxnId="{53EDEDA4-B8FA-A74A-86FC-75811F29940A}">
      <dgm:prSet/>
      <dgm:spPr/>
      <dgm:t>
        <a:bodyPr/>
        <a:lstStyle/>
        <a:p>
          <a:endParaRPr lang="en-US"/>
        </a:p>
      </dgm:t>
    </dgm:pt>
    <dgm:pt modelId="{D0C7ED1F-6004-8840-A891-8ED0A0841717}" type="sibTrans" cxnId="{53EDEDA4-B8FA-A74A-86FC-75811F29940A}">
      <dgm:prSet/>
      <dgm:spPr/>
      <dgm:t>
        <a:bodyPr/>
        <a:lstStyle/>
        <a:p>
          <a:endParaRPr lang="en-US"/>
        </a:p>
      </dgm:t>
    </dgm:pt>
    <dgm:pt modelId="{A35EC865-C561-094C-951B-EC73713B2FD7}" type="pres">
      <dgm:prSet presAssocID="{7720F602-38BA-E947-89EC-5E57AC1C62BA}" presName="CompostProcess" presStyleCnt="0">
        <dgm:presLayoutVars>
          <dgm:dir/>
          <dgm:resizeHandles val="exact"/>
        </dgm:presLayoutVars>
      </dgm:prSet>
      <dgm:spPr/>
    </dgm:pt>
    <dgm:pt modelId="{3505F8AA-D5A9-4E4C-AA2F-0BD9470FA44E}" type="pres">
      <dgm:prSet presAssocID="{7720F602-38BA-E947-89EC-5E57AC1C62BA}" presName="arrow" presStyleLbl="bgShp" presStyleIdx="0" presStyleCnt="1" custLinFactNeighborX="444" custLinFactNeighborY="-29438"/>
      <dgm:spPr/>
    </dgm:pt>
    <dgm:pt modelId="{0F7D9514-FAF9-2E4E-AF39-4B7B78ED7B7C}" type="pres">
      <dgm:prSet presAssocID="{7720F602-38BA-E947-89EC-5E57AC1C62BA}" presName="linearProcess" presStyleCnt="0"/>
      <dgm:spPr/>
    </dgm:pt>
    <dgm:pt modelId="{C26AA022-B7BE-6347-BE25-AEA6703DD1DC}" type="pres">
      <dgm:prSet presAssocID="{3F42CB59-E605-3F47-A931-48C745AF9F6A}" presName="textNode" presStyleLbl="node1" presStyleIdx="0" presStyleCnt="3">
        <dgm:presLayoutVars>
          <dgm:bulletEnabled val="1"/>
        </dgm:presLayoutVars>
      </dgm:prSet>
      <dgm:spPr/>
      <dgm:t>
        <a:bodyPr/>
        <a:lstStyle/>
        <a:p>
          <a:endParaRPr lang="en-US"/>
        </a:p>
      </dgm:t>
    </dgm:pt>
    <dgm:pt modelId="{FB9FFF6C-4F14-D442-A7BB-D4E4F835BE8F}" type="pres">
      <dgm:prSet presAssocID="{7BE91367-B2FF-2649-B4FA-4EA5771CBB2E}" presName="sibTrans" presStyleCnt="0"/>
      <dgm:spPr/>
    </dgm:pt>
    <dgm:pt modelId="{9C783007-2439-164F-B316-168499E534A4}" type="pres">
      <dgm:prSet presAssocID="{FE810BA0-4B52-934B-A80C-327F7FC613D3}" presName="textNode" presStyleLbl="node1" presStyleIdx="1" presStyleCnt="3">
        <dgm:presLayoutVars>
          <dgm:bulletEnabled val="1"/>
        </dgm:presLayoutVars>
      </dgm:prSet>
      <dgm:spPr/>
      <dgm:t>
        <a:bodyPr/>
        <a:lstStyle/>
        <a:p>
          <a:endParaRPr lang="en-US"/>
        </a:p>
      </dgm:t>
    </dgm:pt>
    <dgm:pt modelId="{6AFBA983-760F-944C-9ADE-53237CF2D96B}" type="pres">
      <dgm:prSet presAssocID="{48D843C5-24F8-F442-B405-922D1709BC0B}" presName="sibTrans" presStyleCnt="0"/>
      <dgm:spPr/>
    </dgm:pt>
    <dgm:pt modelId="{4972A176-D8F5-9D47-8A1D-6C1315F25B7C}" type="pres">
      <dgm:prSet presAssocID="{8E289847-355C-E24B-83BB-9BCBBCDA81F8}" presName="textNode" presStyleLbl="node1" presStyleIdx="2" presStyleCnt="3">
        <dgm:presLayoutVars>
          <dgm:bulletEnabled val="1"/>
        </dgm:presLayoutVars>
      </dgm:prSet>
      <dgm:spPr/>
      <dgm:t>
        <a:bodyPr/>
        <a:lstStyle/>
        <a:p>
          <a:endParaRPr lang="en-US"/>
        </a:p>
      </dgm:t>
    </dgm:pt>
  </dgm:ptLst>
  <dgm:cxnLst>
    <dgm:cxn modelId="{A84D3914-293C-454F-9D14-D5A7B83862D8}" type="presOf" srcId="{3F42CB59-E605-3F47-A931-48C745AF9F6A}" destId="{C26AA022-B7BE-6347-BE25-AEA6703DD1DC}" srcOrd="0" destOrd="0" presId="urn:microsoft.com/office/officeart/2005/8/layout/hProcess9"/>
    <dgm:cxn modelId="{17081EC4-ADCD-F44D-B0C1-B3F586A95DB0}" type="presOf" srcId="{7720F602-38BA-E947-89EC-5E57AC1C62BA}" destId="{A35EC865-C561-094C-951B-EC73713B2FD7}" srcOrd="0" destOrd="0" presId="urn:microsoft.com/office/officeart/2005/8/layout/hProcess9"/>
    <dgm:cxn modelId="{53EDEDA4-B8FA-A74A-86FC-75811F29940A}" srcId="{7720F602-38BA-E947-89EC-5E57AC1C62BA}" destId="{8E289847-355C-E24B-83BB-9BCBBCDA81F8}" srcOrd="2" destOrd="0" parTransId="{4B77A0A8-E92D-9647-A2B7-6C4C5091656E}" sibTransId="{D0C7ED1F-6004-8840-A891-8ED0A0841717}"/>
    <dgm:cxn modelId="{3A4342AE-0FD5-9A47-8C21-9304DFFA04F7}" srcId="{7720F602-38BA-E947-89EC-5E57AC1C62BA}" destId="{FE810BA0-4B52-934B-A80C-327F7FC613D3}" srcOrd="1" destOrd="0" parTransId="{49844D41-546A-D14C-B928-2D610807611C}" sibTransId="{48D843C5-24F8-F442-B405-922D1709BC0B}"/>
    <dgm:cxn modelId="{1267DBB5-AAA2-7647-8305-10799B3C6B52}" srcId="{7720F602-38BA-E947-89EC-5E57AC1C62BA}" destId="{3F42CB59-E605-3F47-A931-48C745AF9F6A}" srcOrd="0" destOrd="0" parTransId="{CDB8250F-CA97-C741-A6C2-07732CA886C5}" sibTransId="{7BE91367-B2FF-2649-B4FA-4EA5771CBB2E}"/>
    <dgm:cxn modelId="{24E6D421-7E7A-BA47-B336-D5C6D6114CCA}" type="presOf" srcId="{8E289847-355C-E24B-83BB-9BCBBCDA81F8}" destId="{4972A176-D8F5-9D47-8A1D-6C1315F25B7C}" srcOrd="0" destOrd="0" presId="urn:microsoft.com/office/officeart/2005/8/layout/hProcess9"/>
    <dgm:cxn modelId="{3B083614-1156-5749-9C44-0510001BBA1F}" type="presOf" srcId="{FE810BA0-4B52-934B-A80C-327F7FC613D3}" destId="{9C783007-2439-164F-B316-168499E534A4}" srcOrd="0" destOrd="0" presId="urn:microsoft.com/office/officeart/2005/8/layout/hProcess9"/>
    <dgm:cxn modelId="{42F381F9-01FC-3A44-B621-12E824967546}" type="presParOf" srcId="{A35EC865-C561-094C-951B-EC73713B2FD7}" destId="{3505F8AA-D5A9-4E4C-AA2F-0BD9470FA44E}" srcOrd="0" destOrd="0" presId="urn:microsoft.com/office/officeart/2005/8/layout/hProcess9"/>
    <dgm:cxn modelId="{2F274243-FD4C-BD42-BA3B-825C92DECAE0}" type="presParOf" srcId="{A35EC865-C561-094C-951B-EC73713B2FD7}" destId="{0F7D9514-FAF9-2E4E-AF39-4B7B78ED7B7C}" srcOrd="1" destOrd="0" presId="urn:microsoft.com/office/officeart/2005/8/layout/hProcess9"/>
    <dgm:cxn modelId="{13CC6954-170D-334B-93BF-1C359280D2FA}" type="presParOf" srcId="{0F7D9514-FAF9-2E4E-AF39-4B7B78ED7B7C}" destId="{C26AA022-B7BE-6347-BE25-AEA6703DD1DC}" srcOrd="0" destOrd="0" presId="urn:microsoft.com/office/officeart/2005/8/layout/hProcess9"/>
    <dgm:cxn modelId="{72FDC1F4-7F9D-C348-A257-C86E3CD060B9}" type="presParOf" srcId="{0F7D9514-FAF9-2E4E-AF39-4B7B78ED7B7C}" destId="{FB9FFF6C-4F14-D442-A7BB-D4E4F835BE8F}" srcOrd="1" destOrd="0" presId="urn:microsoft.com/office/officeart/2005/8/layout/hProcess9"/>
    <dgm:cxn modelId="{116E1C45-5850-414B-8C81-81840166C804}" type="presParOf" srcId="{0F7D9514-FAF9-2E4E-AF39-4B7B78ED7B7C}" destId="{9C783007-2439-164F-B316-168499E534A4}" srcOrd="2" destOrd="0" presId="urn:microsoft.com/office/officeart/2005/8/layout/hProcess9"/>
    <dgm:cxn modelId="{8C3405C2-2381-0741-BC8B-D37F72590A56}" type="presParOf" srcId="{0F7D9514-FAF9-2E4E-AF39-4B7B78ED7B7C}" destId="{6AFBA983-760F-944C-9ADE-53237CF2D96B}" srcOrd="3" destOrd="0" presId="urn:microsoft.com/office/officeart/2005/8/layout/hProcess9"/>
    <dgm:cxn modelId="{993ADDC0-84D6-3249-90F1-6F227A956D21}" type="presParOf" srcId="{0F7D9514-FAF9-2E4E-AF39-4B7B78ED7B7C}" destId="{4972A176-D8F5-9D47-8A1D-6C1315F25B7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5F8AA-D5A9-4E4C-AA2F-0BD9470FA44E}">
      <dsp:nvSpPr>
        <dsp:cNvPr id="0" name=""/>
        <dsp:cNvSpPr/>
      </dsp:nvSpPr>
      <dsp:spPr>
        <a:xfrm>
          <a:off x="309020" y="0"/>
          <a:ext cx="3334447" cy="1909560"/>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26AA022-B7BE-6347-BE25-AEA6703DD1DC}">
      <dsp:nvSpPr>
        <dsp:cNvPr id="0" name=""/>
        <dsp:cNvSpPr/>
      </dsp:nvSpPr>
      <dsp:spPr>
        <a:xfrm>
          <a:off x="132933" y="572868"/>
          <a:ext cx="1176863" cy="76382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Teacher</a:t>
          </a:r>
          <a:r>
            <a:rPr lang="en-US" sz="1300" kern="1200" baseline="0" dirty="0" smtClean="0"/>
            <a:t> tells the story</a:t>
          </a:r>
          <a:endParaRPr lang="en-US" sz="1300" kern="1200" dirty="0"/>
        </a:p>
      </dsp:txBody>
      <dsp:txXfrm>
        <a:off x="170220" y="610155"/>
        <a:ext cx="1102289" cy="689250"/>
      </dsp:txXfrm>
    </dsp:sp>
    <dsp:sp modelId="{9C783007-2439-164F-B316-168499E534A4}">
      <dsp:nvSpPr>
        <dsp:cNvPr id="0" name=""/>
        <dsp:cNvSpPr/>
      </dsp:nvSpPr>
      <dsp:spPr>
        <a:xfrm>
          <a:off x="1373007" y="572868"/>
          <a:ext cx="1176863" cy="76382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Teacher and children tell the story</a:t>
          </a:r>
          <a:endParaRPr lang="en-US" sz="1300" kern="1200" dirty="0"/>
        </a:p>
      </dsp:txBody>
      <dsp:txXfrm>
        <a:off x="1410294" y="610155"/>
        <a:ext cx="1102289" cy="689250"/>
      </dsp:txXfrm>
    </dsp:sp>
    <dsp:sp modelId="{4972A176-D8F5-9D47-8A1D-6C1315F25B7C}">
      <dsp:nvSpPr>
        <dsp:cNvPr id="0" name=""/>
        <dsp:cNvSpPr/>
      </dsp:nvSpPr>
      <dsp:spPr>
        <a:xfrm>
          <a:off x="2613081" y="572868"/>
          <a:ext cx="1176863" cy="76382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Children</a:t>
          </a:r>
          <a:r>
            <a:rPr lang="en-US" sz="1300" kern="1200" baseline="0" dirty="0" smtClean="0"/>
            <a:t> tell the story</a:t>
          </a:r>
          <a:endParaRPr lang="en-US" sz="1300" kern="1200" dirty="0"/>
        </a:p>
      </dsp:txBody>
      <dsp:txXfrm>
        <a:off x="2650368" y="610155"/>
        <a:ext cx="1102289" cy="689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5F8AA-D5A9-4E4C-AA2F-0BD9470FA44E}">
      <dsp:nvSpPr>
        <dsp:cNvPr id="0" name=""/>
        <dsp:cNvSpPr/>
      </dsp:nvSpPr>
      <dsp:spPr>
        <a:xfrm>
          <a:off x="286158" y="0"/>
          <a:ext cx="3087752" cy="1768284"/>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26AA022-B7BE-6347-BE25-AEA6703DD1DC}">
      <dsp:nvSpPr>
        <dsp:cNvPr id="0" name=""/>
        <dsp:cNvSpPr/>
      </dsp:nvSpPr>
      <dsp:spPr>
        <a:xfrm>
          <a:off x="123098" y="530485"/>
          <a:ext cx="1089795" cy="7073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Teacher</a:t>
          </a:r>
          <a:r>
            <a:rPr lang="en-US" sz="1200" kern="1200" baseline="0" dirty="0" smtClean="0"/>
            <a:t> tells the story</a:t>
          </a:r>
          <a:endParaRPr lang="en-US" sz="1200" kern="1200" dirty="0"/>
        </a:p>
      </dsp:txBody>
      <dsp:txXfrm>
        <a:off x="157626" y="565013"/>
        <a:ext cx="1020739" cy="638257"/>
      </dsp:txXfrm>
    </dsp:sp>
    <dsp:sp modelId="{9C783007-2439-164F-B316-168499E534A4}">
      <dsp:nvSpPr>
        <dsp:cNvPr id="0" name=""/>
        <dsp:cNvSpPr/>
      </dsp:nvSpPr>
      <dsp:spPr>
        <a:xfrm>
          <a:off x="1271427" y="530485"/>
          <a:ext cx="1089795" cy="7073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Teacher and children tell the story</a:t>
          </a:r>
          <a:endParaRPr lang="en-US" sz="1200" kern="1200" dirty="0"/>
        </a:p>
      </dsp:txBody>
      <dsp:txXfrm>
        <a:off x="1305955" y="565013"/>
        <a:ext cx="1020739" cy="638257"/>
      </dsp:txXfrm>
    </dsp:sp>
    <dsp:sp modelId="{4972A176-D8F5-9D47-8A1D-6C1315F25B7C}">
      <dsp:nvSpPr>
        <dsp:cNvPr id="0" name=""/>
        <dsp:cNvSpPr/>
      </dsp:nvSpPr>
      <dsp:spPr>
        <a:xfrm>
          <a:off x="2419756" y="530485"/>
          <a:ext cx="1089795" cy="7073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Children</a:t>
          </a:r>
          <a:r>
            <a:rPr lang="en-US" sz="1200" kern="1200" baseline="0" dirty="0" smtClean="0"/>
            <a:t> tell the story</a:t>
          </a:r>
          <a:endParaRPr lang="en-US" sz="1200" kern="1200" dirty="0"/>
        </a:p>
      </dsp:txBody>
      <dsp:txXfrm>
        <a:off x="2454284" y="565013"/>
        <a:ext cx="1020739" cy="6382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5104DE7-15B4-6144-AD59-780D931E7DAC}" type="datetimeFigureOut">
              <a:rPr lang="en-US" smtClean="0"/>
              <a:t>8/19/16</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0391498-726C-AD42-95A7-2A48B0AECB19}" type="slidenum">
              <a:rPr lang="en-US" smtClean="0"/>
              <a:t>‹#›</a:t>
            </a:fld>
            <a:endParaRPr lang="en-US"/>
          </a:p>
        </p:txBody>
      </p:sp>
    </p:spTree>
    <p:extLst>
      <p:ext uri="{BB962C8B-B14F-4D97-AF65-F5344CB8AC3E}">
        <p14:creationId xmlns:p14="http://schemas.microsoft.com/office/powerpoint/2010/main" val="2267638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1EB3BDD-0532-4205-949E-EF1160D84AB5}" type="datetimeFigureOut">
              <a:rPr lang="en-AU" smtClean="0"/>
              <a:t>19/08/2016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3813342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1EB3BDD-0532-4205-949E-EF1160D84AB5}" type="datetimeFigureOut">
              <a:rPr lang="en-AU" smtClean="0"/>
              <a:t>19/08/2016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2198299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1EB3BDD-0532-4205-949E-EF1160D84AB5}" type="datetimeFigureOut">
              <a:rPr lang="en-AU" smtClean="0"/>
              <a:t>19/08/2016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823620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1EB3BDD-0532-4205-949E-EF1160D84AB5}" type="datetimeFigureOut">
              <a:rPr lang="en-AU" smtClean="0"/>
              <a:t>19/08/2016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2857610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EB3BDD-0532-4205-949E-EF1160D84AB5}" type="datetimeFigureOut">
              <a:rPr lang="en-AU" smtClean="0"/>
              <a:t>19/08/2016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42154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1EB3BDD-0532-4205-949E-EF1160D84AB5}" type="datetimeFigureOut">
              <a:rPr lang="en-AU" smtClean="0"/>
              <a:t>19/08/2016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1511285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1EB3BDD-0532-4205-949E-EF1160D84AB5}" type="datetimeFigureOut">
              <a:rPr lang="en-AU" smtClean="0"/>
              <a:t>19/08/2016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8055858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1EB3BDD-0532-4205-949E-EF1160D84AB5}" type="datetimeFigureOut">
              <a:rPr lang="en-AU" smtClean="0"/>
              <a:t>19/08/2016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3659459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B3BDD-0532-4205-949E-EF1160D84AB5}" type="datetimeFigureOut">
              <a:rPr lang="en-AU" smtClean="0"/>
              <a:t>19/08/2016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1959628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EB3BDD-0532-4205-949E-EF1160D84AB5}" type="datetimeFigureOut">
              <a:rPr lang="en-AU" smtClean="0"/>
              <a:t>19/08/2016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30157932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EB3BDD-0532-4205-949E-EF1160D84AB5}" type="datetimeFigureOut">
              <a:rPr lang="en-AU" smtClean="0"/>
              <a:t>19/08/2016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14655BF-7B36-48AD-8557-F7CA9FB301B8}" type="slidenum">
              <a:rPr lang="en-AU" smtClean="0"/>
              <a:t>‹#›</a:t>
            </a:fld>
            <a:endParaRPr lang="en-AU"/>
          </a:p>
        </p:txBody>
      </p:sp>
    </p:spTree>
    <p:extLst>
      <p:ext uri="{BB962C8B-B14F-4D97-AF65-F5344CB8AC3E}">
        <p14:creationId xmlns:p14="http://schemas.microsoft.com/office/powerpoint/2010/main" val="2074183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EB3BDD-0532-4205-949E-EF1160D84AB5}" type="datetimeFigureOut">
              <a:rPr lang="en-AU" smtClean="0"/>
              <a:t>19/08/2016</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14655BF-7B36-48AD-8557-F7CA9FB301B8}" type="slidenum">
              <a:rPr lang="en-AU" smtClean="0"/>
              <a:t>‹#›</a:t>
            </a:fld>
            <a:endParaRPr lang="en-AU"/>
          </a:p>
        </p:txBody>
      </p:sp>
    </p:spTree>
    <p:extLst>
      <p:ext uri="{BB962C8B-B14F-4D97-AF65-F5344CB8AC3E}">
        <p14:creationId xmlns:p14="http://schemas.microsoft.com/office/powerpoint/2010/main" val="738108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6.jpg"/><Relationship Id="rId5" Type="http://schemas.openxmlformats.org/officeDocument/2006/relationships/image" Target="../media/image18.jp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g"/><Relationship Id="rId7" Type="http://schemas.openxmlformats.org/officeDocument/2006/relationships/image" Target="../media/image31.jpg"/><Relationship Id="rId8" Type="http://schemas.openxmlformats.org/officeDocument/2006/relationships/image" Target="../media/image32.jpg"/><Relationship Id="rId9"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3.xml.rels><?xml version="1.0" encoding="UTF-8" standalone="yes"?>
<Relationships xmlns="http://schemas.openxmlformats.org/package/2006/relationships"><Relationship Id="rId11" Type="http://schemas.openxmlformats.org/officeDocument/2006/relationships/image" Target="../media/image43.wmf"/><Relationship Id="rId12" Type="http://schemas.openxmlformats.org/officeDocument/2006/relationships/image" Target="../media/image44.wmf"/><Relationship Id="rId13" Type="http://schemas.openxmlformats.org/officeDocument/2006/relationships/image" Target="../media/image45.wmf"/><Relationship Id="rId14" Type="http://schemas.openxmlformats.org/officeDocument/2006/relationships/image" Target="../media/image46.wmf"/><Relationship Id="rId15" Type="http://schemas.openxmlformats.org/officeDocument/2006/relationships/image" Target="../media/image47.wmf"/><Relationship Id="rId16" Type="http://schemas.openxmlformats.org/officeDocument/2006/relationships/hyperlink" Target="http://www.silkplayground-play-ideas.blogspot.com/" TargetMode="External"/><Relationship Id="rId1" Type="http://schemas.openxmlformats.org/officeDocument/2006/relationships/slideLayout" Target="../slideLayouts/slideLayout2.xml"/><Relationship Id="rId2" Type="http://schemas.openxmlformats.org/officeDocument/2006/relationships/image" Target="../media/image34.wmf"/><Relationship Id="rId3" Type="http://schemas.openxmlformats.org/officeDocument/2006/relationships/image" Target="../media/image35.wmf"/><Relationship Id="rId4" Type="http://schemas.openxmlformats.org/officeDocument/2006/relationships/image" Target="../media/image36.wmf"/><Relationship Id="rId5" Type="http://schemas.openxmlformats.org/officeDocument/2006/relationships/image" Target="../media/image37.wmf"/><Relationship Id="rId6" Type="http://schemas.openxmlformats.org/officeDocument/2006/relationships/image" Target="../media/image38.wmf"/><Relationship Id="rId7" Type="http://schemas.openxmlformats.org/officeDocument/2006/relationships/image" Target="../media/image39.wmf"/><Relationship Id="rId8" Type="http://schemas.openxmlformats.org/officeDocument/2006/relationships/image" Target="../media/image40.wmf"/><Relationship Id="rId9" Type="http://schemas.openxmlformats.org/officeDocument/2006/relationships/image" Target="../media/image41.wmf"/><Relationship Id="rId10" Type="http://schemas.openxmlformats.org/officeDocument/2006/relationships/image" Target="../media/image42.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 Id="rId3"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ziptales.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3553"/>
          <a:stretch/>
        </p:blipFill>
        <p:spPr>
          <a:xfrm>
            <a:off x="899592" y="1116204"/>
            <a:ext cx="3384376" cy="2952328"/>
          </a:xfrm>
          <a:prstGeom prst="rect">
            <a:avLst/>
          </a:prstGeom>
        </p:spPr>
      </p:pic>
      <p:sp>
        <p:nvSpPr>
          <p:cNvPr id="6" name="TextBox 5"/>
          <p:cNvSpPr txBox="1"/>
          <p:nvPr/>
        </p:nvSpPr>
        <p:spPr>
          <a:xfrm>
            <a:off x="4269403" y="771550"/>
            <a:ext cx="4407053" cy="3785652"/>
          </a:xfrm>
          <a:prstGeom prst="rect">
            <a:avLst/>
          </a:prstGeom>
          <a:noFill/>
        </p:spPr>
        <p:txBody>
          <a:bodyPr wrap="square" rtlCol="0">
            <a:spAutoFit/>
          </a:bodyPr>
          <a:lstStyle/>
          <a:p>
            <a:pPr algn="ctr"/>
            <a:r>
              <a:rPr lang="en-US" sz="5400" b="1" dirty="0" smtClean="0">
                <a:solidFill>
                  <a:srgbClr val="92D050"/>
                </a:solidFill>
              </a:rPr>
              <a:t>Literacy Lessons from Tell Tales</a:t>
            </a:r>
            <a:endParaRPr lang="en-US" sz="5400" dirty="0">
              <a:solidFill>
                <a:srgbClr val="92D050"/>
              </a:solidFill>
            </a:endParaRPr>
          </a:p>
          <a:p>
            <a:pPr algn="ctr"/>
            <a:endParaRPr lang="en-AU" sz="2000" dirty="0">
              <a:solidFill>
                <a:srgbClr val="92D050"/>
              </a:solidFill>
            </a:endParaRPr>
          </a:p>
          <a:p>
            <a:pPr algn="ctr"/>
            <a:r>
              <a:rPr lang="en-US" b="1" dirty="0" smtClean="0">
                <a:solidFill>
                  <a:srgbClr val="92D050"/>
                </a:solidFill>
              </a:rPr>
              <a:t>By Karen McLean</a:t>
            </a:r>
            <a:endParaRPr lang="en-US" dirty="0">
              <a:solidFill>
                <a:srgbClr val="92D050"/>
              </a:solidFill>
            </a:endParaRPr>
          </a:p>
          <a:p>
            <a:pPr algn="ctr"/>
            <a:endParaRPr lang="en-AU" sz="2000" dirty="0">
              <a:solidFill>
                <a:schemeClr val="tx1">
                  <a:lumMod val="50000"/>
                  <a:lumOff val="50000"/>
                </a:schemeClr>
              </a:solidFill>
            </a:endParaRPr>
          </a:p>
          <a:p>
            <a:pPr algn="ctr"/>
            <a:r>
              <a:rPr lang="en-AU" sz="2000" dirty="0">
                <a:solidFill>
                  <a:schemeClr val="tx1">
                    <a:lumMod val="50000"/>
                    <a:lumOff val="50000"/>
                  </a:schemeClr>
                </a:solidFill>
              </a:rPr>
              <a:t>Webinar by Ziptales.com</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16394430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827584" y="1059582"/>
            <a:ext cx="3168352" cy="3240360"/>
          </a:xfrm>
        </p:spPr>
        <p:txBody>
          <a:bodyPr>
            <a:normAutofit/>
          </a:bodyPr>
          <a:lstStyle/>
          <a:p>
            <a:pPr marL="0" indent="0">
              <a:buNone/>
            </a:pPr>
            <a:r>
              <a:rPr lang="en-US" sz="1800" b="1" dirty="0"/>
              <a:t>Teacher responses to the idea of storytelling:</a:t>
            </a:r>
          </a:p>
          <a:p>
            <a:pPr marL="0" indent="0">
              <a:buNone/>
            </a:pPr>
            <a:r>
              <a:rPr lang="en-US" sz="1800" dirty="0"/>
              <a:t> </a:t>
            </a:r>
          </a:p>
          <a:p>
            <a:pPr marL="0" indent="0">
              <a:buNone/>
            </a:pPr>
            <a:r>
              <a:rPr lang="en-US" sz="1800" dirty="0"/>
              <a:t>“I can’t do that.” </a:t>
            </a:r>
          </a:p>
          <a:p>
            <a:pPr marL="0" indent="0">
              <a:buNone/>
            </a:pPr>
            <a:r>
              <a:rPr lang="en-US" sz="1800" dirty="0"/>
              <a:t> </a:t>
            </a:r>
          </a:p>
          <a:p>
            <a:pPr marL="0" indent="0">
              <a:buNone/>
            </a:pPr>
            <a:r>
              <a:rPr lang="en-US" sz="1800" dirty="0"/>
              <a:t>“I’m not a storyteller.”</a:t>
            </a:r>
          </a:p>
          <a:p>
            <a:pPr marL="0" indent="0">
              <a:buNone/>
            </a:pPr>
            <a:r>
              <a:rPr lang="en-US" sz="1800" dirty="0"/>
              <a:t> </a:t>
            </a:r>
          </a:p>
          <a:p>
            <a:pPr marL="0" indent="0">
              <a:buNone/>
            </a:pPr>
            <a:r>
              <a:rPr lang="en-US" sz="1800" dirty="0"/>
              <a:t>“That’s too hard - I’m not any good at drama</a:t>
            </a:r>
            <a:r>
              <a:rPr lang="en-US" sz="1800" dirty="0" smtClean="0"/>
              <a:t>.”</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992" y="1131590"/>
            <a:ext cx="4319130" cy="2880320"/>
          </a:xfrm>
          <a:prstGeom prst="rect">
            <a:avLst/>
          </a:prstGeom>
        </p:spPr>
      </p:pic>
    </p:spTree>
    <p:extLst>
      <p:ext uri="{BB962C8B-B14F-4D97-AF65-F5344CB8AC3E}">
        <p14:creationId xmlns:p14="http://schemas.microsoft.com/office/powerpoint/2010/main" val="1783169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827584" y="1059582"/>
            <a:ext cx="5184576" cy="3240360"/>
          </a:xfrm>
        </p:spPr>
        <p:txBody>
          <a:bodyPr>
            <a:normAutofit fontScale="92500" lnSpcReduction="20000"/>
          </a:bodyPr>
          <a:lstStyle/>
          <a:p>
            <a:pPr marL="0" indent="0">
              <a:buNone/>
            </a:pPr>
            <a:r>
              <a:rPr lang="en-US" sz="1800" dirty="0" err="1"/>
              <a:t>Bransford</a:t>
            </a:r>
            <a:r>
              <a:rPr lang="en-US" sz="1800" dirty="0"/>
              <a:t>, </a:t>
            </a:r>
            <a:r>
              <a:rPr lang="en-US" sz="1800" dirty="0" smtClean="0"/>
              <a:t>Brown and </a:t>
            </a:r>
            <a:r>
              <a:rPr lang="en-US" sz="1800" dirty="0"/>
              <a:t>Hocking (2000) </a:t>
            </a:r>
            <a:r>
              <a:rPr lang="en-US" sz="1800" i="1" dirty="0" smtClean="0"/>
              <a:t>How </a:t>
            </a:r>
            <a:r>
              <a:rPr lang="en-US" sz="1800" i="1" dirty="0"/>
              <a:t>People </a:t>
            </a:r>
            <a:r>
              <a:rPr lang="en-US" sz="1800" i="1" dirty="0" smtClean="0"/>
              <a:t>Learn, </a:t>
            </a:r>
            <a:r>
              <a:rPr lang="en-US" sz="1800" dirty="0"/>
              <a:t>storytelling is described as a “</a:t>
            </a:r>
            <a:r>
              <a:rPr lang="en-US" sz="1800" i="1" dirty="0"/>
              <a:t>powerful way to </a:t>
            </a:r>
            <a:r>
              <a:rPr lang="en-US" sz="1800" i="1" dirty="0" err="1" smtClean="0"/>
              <a:t>organise</a:t>
            </a:r>
            <a:r>
              <a:rPr lang="en-US" sz="1800" i="1" dirty="0" smtClean="0"/>
              <a:t> lived </a:t>
            </a:r>
            <a:r>
              <a:rPr lang="en-US" sz="1800" i="1" dirty="0"/>
              <a:t>and listened to experiences</a:t>
            </a:r>
            <a:r>
              <a:rPr lang="en-US" sz="1800" dirty="0"/>
              <a:t>”. </a:t>
            </a:r>
            <a:endParaRPr lang="en-US" sz="1800" dirty="0" smtClean="0"/>
          </a:p>
          <a:p>
            <a:pPr marL="0" indent="0">
              <a:buNone/>
            </a:pPr>
            <a:endParaRPr lang="en-US" sz="1800" dirty="0"/>
          </a:p>
          <a:p>
            <a:pPr marL="0" indent="0">
              <a:buNone/>
            </a:pPr>
            <a:r>
              <a:rPr lang="en-US" sz="1800" dirty="0" smtClean="0"/>
              <a:t>The </a:t>
            </a:r>
            <a:r>
              <a:rPr lang="en-US" sz="1800" dirty="0"/>
              <a:t>research shows that children </a:t>
            </a:r>
            <a:r>
              <a:rPr lang="en-US" sz="1800" dirty="0" smtClean="0"/>
              <a:t>young </a:t>
            </a:r>
            <a:r>
              <a:rPr lang="en-US" sz="1800" dirty="0"/>
              <a:t>as three can tell stories in ways that act as stepping stones for more complex stories and the development of language reading skills.</a:t>
            </a:r>
          </a:p>
          <a:p>
            <a:pPr marL="0" indent="0">
              <a:buNone/>
            </a:pPr>
            <a:r>
              <a:rPr lang="en-US" sz="1800" dirty="0"/>
              <a:t> </a:t>
            </a:r>
          </a:p>
          <a:p>
            <a:pPr marL="0" indent="0">
              <a:buNone/>
            </a:pPr>
            <a:r>
              <a:rPr lang="en-US" sz="1800" dirty="0"/>
              <a:t>“Brain Rules" by John Medina (2014): “</a:t>
            </a:r>
            <a:r>
              <a:rPr lang="en-US" sz="1800" i="1" dirty="0"/>
              <a:t>if you wanted to create an education environment that was directly opposed to what the brain was good at doing, you probably would design something like a classroom</a:t>
            </a:r>
            <a:r>
              <a:rPr lang="en-US" sz="1800" dirty="0"/>
              <a:t>”. </a:t>
            </a:r>
          </a:p>
        </p:txBody>
      </p:sp>
      <p:pic>
        <p:nvPicPr>
          <p:cNvPr id="3" name="Picture 2"/>
          <p:cNvPicPr>
            <a:picLocks noChangeAspect="1"/>
          </p:cNvPicPr>
          <p:nvPr/>
        </p:nvPicPr>
        <p:blipFill>
          <a:blip r:embed="rId2"/>
          <a:stretch>
            <a:fillRect/>
          </a:stretch>
        </p:blipFill>
        <p:spPr>
          <a:xfrm>
            <a:off x="6012160" y="1451899"/>
            <a:ext cx="2464528" cy="2455726"/>
          </a:xfrm>
          <a:prstGeom prst="rect">
            <a:avLst/>
          </a:prstGeom>
        </p:spPr>
      </p:pic>
    </p:spTree>
    <p:extLst>
      <p:ext uri="{BB962C8B-B14F-4D97-AF65-F5344CB8AC3E}">
        <p14:creationId xmlns:p14="http://schemas.microsoft.com/office/powerpoint/2010/main" val="1759263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5076056" y="483518"/>
            <a:ext cx="3456384" cy="4231687"/>
          </a:xfrm>
        </p:spPr>
        <p:txBody>
          <a:bodyPr>
            <a:normAutofit fontScale="92500"/>
          </a:bodyPr>
          <a:lstStyle/>
          <a:p>
            <a:pPr marL="0" indent="0">
              <a:buNone/>
            </a:pPr>
            <a:r>
              <a:rPr lang="en-US" sz="1800" dirty="0"/>
              <a:t>Sir Ken Robinson’s TED Talk. </a:t>
            </a:r>
          </a:p>
          <a:p>
            <a:pPr marL="0" indent="0">
              <a:buNone/>
            </a:pPr>
            <a:r>
              <a:rPr lang="en-US" sz="1800" dirty="0"/>
              <a:t>  </a:t>
            </a:r>
          </a:p>
          <a:p>
            <a:pPr marL="0" indent="0">
              <a:buNone/>
            </a:pPr>
            <a:r>
              <a:rPr lang="en-US" sz="1800" dirty="0"/>
              <a:t>In his talk he puts forward a strong case for nurturing creativity in education and celebrating imagination. This TED talk had over 39,000,000 views.</a:t>
            </a:r>
          </a:p>
          <a:p>
            <a:pPr marL="0" indent="0">
              <a:buNone/>
            </a:pPr>
            <a:r>
              <a:rPr lang="en-US" sz="1800" dirty="0"/>
              <a:t> </a:t>
            </a:r>
          </a:p>
          <a:p>
            <a:pPr marL="0" indent="0">
              <a:buNone/>
            </a:pPr>
            <a:r>
              <a:rPr lang="en-US" sz="1800" dirty="0"/>
              <a:t>My work with Tell Tales in the early years of education has convinced me that the use of storytelling as a vehicle for literacy learning can nurture creativity and imagination in ways that are more in tune with the research on how children learn.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203598"/>
            <a:ext cx="3882008" cy="2588523"/>
          </a:xfrm>
          <a:prstGeom prst="rect">
            <a:avLst/>
          </a:prstGeom>
        </p:spPr>
      </p:pic>
    </p:spTree>
    <p:extLst>
      <p:ext uri="{BB962C8B-B14F-4D97-AF65-F5344CB8AC3E}">
        <p14:creationId xmlns:p14="http://schemas.microsoft.com/office/powerpoint/2010/main" val="18905053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83" y="-87106"/>
            <a:ext cx="10058400" cy="1609344"/>
          </a:xfrm>
        </p:spPr>
        <p:txBody>
          <a:bodyPr/>
          <a:lstStyle/>
          <a:p>
            <a:r>
              <a:rPr lang="en-US" sz="3600" dirty="0" smtClean="0">
                <a:solidFill>
                  <a:srgbClr val="92D050"/>
                </a:solidFill>
              </a:rPr>
              <a:t>Finding your inner storyteller</a:t>
            </a:r>
            <a:endParaRPr lang="en-US" sz="3600" dirty="0">
              <a:solidFill>
                <a:srgbClr val="92D050"/>
              </a:solidFill>
            </a:endParaRPr>
          </a:p>
        </p:txBody>
      </p:sp>
      <p:pic>
        <p:nvPicPr>
          <p:cNvPr id="4" name="Picture 3" descr="PG map symbols: Cave Entrance by nicubunu"/>
          <p:cNvPicPr/>
          <p:nvPr/>
        </p:nvPicPr>
        <p:blipFill>
          <a:blip r:embed="rId2">
            <a:extLst>
              <a:ext uri="{28A0092B-C50C-407E-A947-70E740481C1C}">
                <a14:useLocalDpi xmlns:a14="http://schemas.microsoft.com/office/drawing/2010/main" val="0"/>
              </a:ext>
            </a:extLst>
          </a:blip>
          <a:srcRect/>
          <a:stretch>
            <a:fillRect/>
          </a:stretch>
        </p:blipFill>
        <p:spPr bwMode="auto">
          <a:xfrm>
            <a:off x="1377239" y="1985843"/>
            <a:ext cx="916940" cy="916940"/>
          </a:xfrm>
          <a:prstGeom prst="rect">
            <a:avLst/>
          </a:prstGeom>
          <a:noFill/>
          <a:ln>
            <a:noFill/>
          </a:ln>
        </p:spPr>
      </p:pic>
      <p:pic>
        <p:nvPicPr>
          <p:cNvPr id="5" name="Picture 4" descr="hattering teeth by PrinterKiller"/>
          <p:cNvPicPr/>
          <p:nvPr/>
        </p:nvPicPr>
        <p:blipFill>
          <a:blip r:embed="rId3">
            <a:extLst>
              <a:ext uri="{28A0092B-C50C-407E-A947-70E740481C1C}">
                <a14:useLocalDpi xmlns:a14="http://schemas.microsoft.com/office/drawing/2010/main" val="0"/>
              </a:ext>
            </a:extLst>
          </a:blip>
          <a:srcRect/>
          <a:stretch>
            <a:fillRect/>
          </a:stretch>
        </p:blipFill>
        <p:spPr bwMode="auto">
          <a:xfrm>
            <a:off x="2775641" y="2123003"/>
            <a:ext cx="661035" cy="642620"/>
          </a:xfrm>
          <a:prstGeom prst="rect">
            <a:avLst/>
          </a:prstGeom>
          <a:noFill/>
          <a:ln>
            <a:noFill/>
          </a:ln>
        </p:spPr>
      </p:pic>
      <p:sp>
        <p:nvSpPr>
          <p:cNvPr id="7" name="Oval Callout 6"/>
          <p:cNvSpPr/>
          <p:nvPr/>
        </p:nvSpPr>
        <p:spPr>
          <a:xfrm>
            <a:off x="5796136" y="2067694"/>
            <a:ext cx="2137546" cy="9240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Growl, growl, growl</a:t>
            </a:r>
            <a:endParaRPr lang="en-US" sz="1400" dirty="0"/>
          </a:p>
        </p:txBody>
      </p:sp>
      <p:pic>
        <p:nvPicPr>
          <p:cNvPr id="15" name="Picture 14" descr="artoon Eyes by Arvin61r58"/>
          <p:cNvPicPr/>
          <p:nvPr/>
        </p:nvPicPr>
        <p:blipFill>
          <a:blip r:embed="rId4">
            <a:extLst>
              <a:ext uri="{28A0092B-C50C-407E-A947-70E740481C1C}">
                <a14:useLocalDpi xmlns:a14="http://schemas.microsoft.com/office/drawing/2010/main" val="0"/>
              </a:ext>
            </a:extLst>
          </a:blip>
          <a:srcRect/>
          <a:stretch>
            <a:fillRect/>
          </a:stretch>
        </p:blipFill>
        <p:spPr bwMode="auto">
          <a:xfrm>
            <a:off x="4006517" y="2071250"/>
            <a:ext cx="1333500" cy="746125"/>
          </a:xfrm>
          <a:prstGeom prst="rect">
            <a:avLst/>
          </a:prstGeom>
          <a:noFill/>
          <a:ln>
            <a:noFill/>
          </a:ln>
        </p:spPr>
      </p:pic>
      <p:cxnSp>
        <p:nvCxnSpPr>
          <p:cNvPr id="28" name="Straight Arrow Connector 27"/>
          <p:cNvCxnSpPr/>
          <p:nvPr/>
        </p:nvCxnSpPr>
        <p:spPr>
          <a:xfrm>
            <a:off x="2303703" y="2459150"/>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542110" y="2419526"/>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335761" y="2472280"/>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Content Placeholder 2"/>
          <p:cNvSpPr txBox="1">
            <a:spLocks/>
          </p:cNvSpPr>
          <p:nvPr/>
        </p:nvSpPr>
        <p:spPr>
          <a:xfrm>
            <a:off x="1077405" y="4196664"/>
            <a:ext cx="8074152" cy="8411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50" smtClean="0"/>
              <a:t>Growl Bear from, Winer, Y. (2005). </a:t>
            </a:r>
            <a:r>
              <a:rPr lang="en-US" sz="1050" i="1" smtClean="0"/>
              <a:t>Stories for telling</a:t>
            </a:r>
            <a:r>
              <a:rPr lang="en-US" sz="1050" smtClean="0"/>
              <a:t>. Castle Hill, NSW: Pademelon Press</a:t>
            </a:r>
          </a:p>
          <a:p>
            <a:pPr marL="0" indent="0">
              <a:buFont typeface="Arial" panose="020B0604020202020204" pitchFamily="34" charset="0"/>
              <a:buNone/>
            </a:pPr>
            <a:r>
              <a:rPr lang="en-US" sz="1050" smtClean="0"/>
              <a:t>Clip art images retrieved from https://openclipart.org/</a:t>
            </a:r>
          </a:p>
          <a:p>
            <a:endParaRPr lang="en-US" sz="1050" smtClean="0"/>
          </a:p>
          <a:p>
            <a:endParaRPr lang="en-US" sz="1050" smtClean="0"/>
          </a:p>
          <a:p>
            <a:endParaRPr lang="en-US" sz="1050" dirty="0"/>
          </a:p>
        </p:txBody>
      </p:sp>
    </p:spTree>
    <p:extLst>
      <p:ext uri="{BB962C8B-B14F-4D97-AF65-F5344CB8AC3E}">
        <p14:creationId xmlns:p14="http://schemas.microsoft.com/office/powerpoint/2010/main" val="11908635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83" y="-87106"/>
            <a:ext cx="10058400" cy="1609344"/>
          </a:xfrm>
        </p:spPr>
        <p:txBody>
          <a:bodyPr/>
          <a:lstStyle/>
          <a:p>
            <a:r>
              <a:rPr lang="en-US" sz="3600" dirty="0" smtClean="0">
                <a:solidFill>
                  <a:srgbClr val="92D050"/>
                </a:solidFill>
              </a:rPr>
              <a:t>Finding your inner storyteller</a:t>
            </a:r>
            <a:endParaRPr lang="en-US" sz="3600" dirty="0">
              <a:solidFill>
                <a:srgbClr val="92D050"/>
              </a:solidFill>
            </a:endParaRPr>
          </a:p>
        </p:txBody>
      </p:sp>
      <p:pic>
        <p:nvPicPr>
          <p:cNvPr id="6" name="Picture 5" descr="artoon Eyes by Arvin61r58"/>
          <p:cNvPicPr/>
          <p:nvPr/>
        </p:nvPicPr>
        <p:blipFill>
          <a:blip r:embed="rId2">
            <a:extLst>
              <a:ext uri="{28A0092B-C50C-407E-A947-70E740481C1C}">
                <a14:useLocalDpi xmlns:a14="http://schemas.microsoft.com/office/drawing/2010/main" val="0"/>
              </a:ext>
            </a:extLst>
          </a:blip>
          <a:srcRect/>
          <a:stretch>
            <a:fillRect/>
          </a:stretch>
        </p:blipFill>
        <p:spPr bwMode="auto">
          <a:xfrm>
            <a:off x="6585277" y="1693025"/>
            <a:ext cx="1333500" cy="746125"/>
          </a:xfrm>
          <a:prstGeom prst="rect">
            <a:avLst/>
          </a:prstGeom>
          <a:noFill/>
          <a:ln>
            <a:noFill/>
          </a:ln>
        </p:spPr>
      </p:pic>
      <p:grpSp>
        <p:nvGrpSpPr>
          <p:cNvPr id="8" name="Group 7"/>
          <p:cNvGrpSpPr/>
          <p:nvPr/>
        </p:nvGrpSpPr>
        <p:grpSpPr>
          <a:xfrm>
            <a:off x="3809748" y="1345327"/>
            <a:ext cx="1517016" cy="1284156"/>
            <a:chOff x="8301898" y="3435604"/>
            <a:chExt cx="1966226" cy="1680323"/>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240" y="3435604"/>
              <a:ext cx="898761" cy="985738"/>
            </a:xfrm>
            <a:prstGeom prst="ellipse">
              <a:avLst/>
            </a:prstGeom>
            <a:ln>
              <a:noFill/>
            </a:ln>
            <a:effectLst>
              <a:softEdge rad="11250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148" y="3688379"/>
              <a:ext cx="1153976" cy="1110779"/>
            </a:xfrm>
            <a:prstGeom prst="ellipse">
              <a:avLst/>
            </a:prstGeom>
            <a:ln>
              <a:noFill/>
            </a:ln>
            <a:effectLst>
              <a:softEdge rad="112500"/>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898" y="4232306"/>
              <a:ext cx="1410864" cy="883621"/>
            </a:xfrm>
            <a:prstGeom prst="ellipse">
              <a:avLst/>
            </a:prstGeom>
            <a:ln>
              <a:noFill/>
            </a:ln>
            <a:effectLst>
              <a:softEdge rad="112500"/>
            </a:effectLst>
          </p:spPr>
        </p:pic>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386" y="1558645"/>
            <a:ext cx="918367" cy="998861"/>
          </a:xfrm>
          <a:prstGeom prst="rect">
            <a:avLst/>
          </a:prstGeom>
          <a:ln>
            <a:noFill/>
          </a:ln>
          <a:effectLst>
            <a:softEdge rad="112500"/>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6082" y="1568790"/>
            <a:ext cx="1410864" cy="883621"/>
          </a:xfrm>
          <a:prstGeom prst="ellipse">
            <a:avLst/>
          </a:prstGeom>
          <a:ln>
            <a:noFill/>
          </a:ln>
          <a:effectLst>
            <a:softEdge rad="112500"/>
          </a:effectLst>
        </p:spPr>
      </p:pic>
      <p:pic>
        <p:nvPicPr>
          <p:cNvPr id="14" name="Picture 13" descr="hattering teeth by PrinterKiller"/>
          <p:cNvPicPr/>
          <p:nvPr/>
        </p:nvPicPr>
        <p:blipFill>
          <a:blip r:embed="rId7">
            <a:extLst>
              <a:ext uri="{28A0092B-C50C-407E-A947-70E740481C1C}">
                <a14:useLocalDpi xmlns:a14="http://schemas.microsoft.com/office/drawing/2010/main" val="0"/>
              </a:ext>
            </a:extLst>
          </a:blip>
          <a:srcRect/>
          <a:stretch>
            <a:fillRect/>
          </a:stretch>
        </p:blipFill>
        <p:spPr bwMode="auto">
          <a:xfrm>
            <a:off x="5722419" y="1744778"/>
            <a:ext cx="661035" cy="642620"/>
          </a:xfrm>
          <a:prstGeom prst="rect">
            <a:avLst/>
          </a:prstGeom>
          <a:noFill/>
          <a:ln>
            <a:noFill/>
          </a:ln>
        </p:spPr>
      </p:pic>
      <p:sp>
        <p:nvSpPr>
          <p:cNvPr id="16" name="Oval Callout 15"/>
          <p:cNvSpPr/>
          <p:nvPr/>
        </p:nvSpPr>
        <p:spPr>
          <a:xfrm>
            <a:off x="5114481" y="2818859"/>
            <a:ext cx="2137546" cy="9240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Growl, growl, growl</a:t>
            </a:r>
            <a:endParaRPr lang="en-US" sz="1400" dirty="0"/>
          </a:p>
        </p:txBody>
      </p:sp>
      <p:sp>
        <p:nvSpPr>
          <p:cNvPr id="17" name="Oval Callout 16"/>
          <p:cNvSpPr/>
          <p:nvPr/>
        </p:nvSpPr>
        <p:spPr>
          <a:xfrm>
            <a:off x="2942553" y="2881343"/>
            <a:ext cx="1274688" cy="90391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a:t>
            </a:r>
            <a:endParaRPr lang="en-US" sz="1400" dirty="0"/>
          </a:p>
        </p:txBody>
      </p:sp>
      <p:cxnSp>
        <p:nvCxnSpPr>
          <p:cNvPr id="31" name="Straight Arrow Connector 30"/>
          <p:cNvCxnSpPr/>
          <p:nvPr/>
        </p:nvCxnSpPr>
        <p:spPr>
          <a:xfrm>
            <a:off x="2122753" y="2269650"/>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643084" y="2217044"/>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334319" y="2217044"/>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430404" y="2304967"/>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324417" y="3303555"/>
            <a:ext cx="377529" cy="50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Content Placeholder 2"/>
          <p:cNvSpPr txBox="1">
            <a:spLocks/>
          </p:cNvSpPr>
          <p:nvPr/>
        </p:nvSpPr>
        <p:spPr>
          <a:xfrm>
            <a:off x="1077405" y="4196664"/>
            <a:ext cx="8074152" cy="8411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50" smtClean="0"/>
              <a:t>Growl Bear from, Winer, Y. (2005). </a:t>
            </a:r>
            <a:r>
              <a:rPr lang="en-US" sz="1050" i="1" smtClean="0"/>
              <a:t>Stories for telling</a:t>
            </a:r>
            <a:r>
              <a:rPr lang="en-US" sz="1050" smtClean="0"/>
              <a:t>. Castle Hill, NSW: Pademelon Press</a:t>
            </a:r>
          </a:p>
          <a:p>
            <a:pPr marL="0" indent="0">
              <a:buFont typeface="Arial" panose="020B0604020202020204" pitchFamily="34" charset="0"/>
              <a:buNone/>
            </a:pPr>
            <a:r>
              <a:rPr lang="en-US" sz="1050" smtClean="0"/>
              <a:t>Clip art images retrieved from https://openclipart.org/</a:t>
            </a:r>
          </a:p>
          <a:p>
            <a:endParaRPr lang="en-US" sz="1050" smtClean="0"/>
          </a:p>
          <a:p>
            <a:endParaRPr lang="en-US" sz="1050" smtClean="0"/>
          </a:p>
          <a:p>
            <a:endParaRPr lang="en-US" sz="1050" dirty="0"/>
          </a:p>
        </p:txBody>
      </p:sp>
      <p:cxnSp>
        <p:nvCxnSpPr>
          <p:cNvPr id="49" name="Straight Arrow Connector 48"/>
          <p:cNvCxnSpPr/>
          <p:nvPr/>
        </p:nvCxnSpPr>
        <p:spPr>
          <a:xfrm flipV="1">
            <a:off x="4496345" y="3308612"/>
            <a:ext cx="377529" cy="50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492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83" y="-87106"/>
            <a:ext cx="10058400" cy="1609344"/>
          </a:xfrm>
        </p:spPr>
        <p:txBody>
          <a:bodyPr/>
          <a:lstStyle/>
          <a:p>
            <a:r>
              <a:rPr lang="en-US" sz="3600" dirty="0" smtClean="0">
                <a:solidFill>
                  <a:srgbClr val="92D050"/>
                </a:solidFill>
              </a:rPr>
              <a:t>Finding your inner storyteller</a:t>
            </a:r>
            <a:endParaRPr lang="en-US" sz="3600" dirty="0">
              <a:solidFill>
                <a:srgbClr val="92D050"/>
              </a:solidFill>
            </a:endParaRPr>
          </a:p>
        </p:txBody>
      </p:sp>
      <p:sp>
        <p:nvSpPr>
          <p:cNvPr id="3" name="Content Placeholder 2"/>
          <p:cNvSpPr>
            <a:spLocks noGrp="1"/>
          </p:cNvSpPr>
          <p:nvPr>
            <p:ph idx="1"/>
          </p:nvPr>
        </p:nvSpPr>
        <p:spPr>
          <a:xfrm>
            <a:off x="1077405" y="4196664"/>
            <a:ext cx="8074152" cy="841128"/>
          </a:xfrm>
        </p:spPr>
        <p:txBody>
          <a:bodyPr>
            <a:normAutofit/>
          </a:bodyPr>
          <a:lstStyle/>
          <a:p>
            <a:pPr marL="0" indent="0">
              <a:buNone/>
            </a:pPr>
            <a:r>
              <a:rPr lang="en-US" sz="1050" smtClean="0"/>
              <a:t>Growl </a:t>
            </a:r>
            <a:r>
              <a:rPr lang="en-US" sz="1050" dirty="0" smtClean="0"/>
              <a:t>Bear from, Winer</a:t>
            </a:r>
            <a:r>
              <a:rPr lang="en-US" sz="1050" dirty="0"/>
              <a:t>, Y. (2005). </a:t>
            </a:r>
            <a:r>
              <a:rPr lang="en-US" sz="1050" i="1" dirty="0"/>
              <a:t>Stories for telling</a:t>
            </a:r>
            <a:r>
              <a:rPr lang="en-US" sz="1050" dirty="0"/>
              <a:t>. Castle Hill, NSW: </a:t>
            </a:r>
            <a:r>
              <a:rPr lang="en-US" sz="1050" dirty="0" err="1"/>
              <a:t>Pademelon</a:t>
            </a:r>
            <a:r>
              <a:rPr lang="en-US" sz="1050" dirty="0"/>
              <a:t> </a:t>
            </a:r>
            <a:r>
              <a:rPr lang="en-US" sz="1050" dirty="0" smtClean="0"/>
              <a:t>Press</a:t>
            </a:r>
          </a:p>
          <a:p>
            <a:pPr marL="0" indent="0">
              <a:buNone/>
            </a:pPr>
            <a:r>
              <a:rPr lang="en-US" sz="1050" dirty="0" smtClean="0"/>
              <a:t>Clip art images retrieved from https</a:t>
            </a:r>
            <a:r>
              <a:rPr lang="en-US" sz="1050" dirty="0"/>
              <a:t>://</a:t>
            </a:r>
            <a:r>
              <a:rPr lang="en-US" sz="1050" dirty="0" err="1"/>
              <a:t>openclipart.org</a:t>
            </a:r>
            <a:r>
              <a:rPr lang="en-US" sz="1050" dirty="0"/>
              <a:t>/</a:t>
            </a:r>
          </a:p>
          <a:p>
            <a:endParaRPr lang="en-US" sz="1050" dirty="0" smtClean="0"/>
          </a:p>
          <a:p>
            <a:endParaRPr lang="en-US" sz="1050" dirty="0"/>
          </a:p>
          <a:p>
            <a:endParaRPr lang="en-US" sz="1050" dirty="0"/>
          </a:p>
        </p:txBody>
      </p:sp>
      <p:pic>
        <p:nvPicPr>
          <p:cNvPr id="18" name="Picture 17" descr="ind - coloured by frankes"/>
          <p:cNvPicPr/>
          <p:nvPr/>
        </p:nvPicPr>
        <p:blipFill>
          <a:blip r:embed="rId2">
            <a:extLst>
              <a:ext uri="{28A0092B-C50C-407E-A947-70E740481C1C}">
                <a14:useLocalDpi xmlns:a14="http://schemas.microsoft.com/office/drawing/2010/main" val="0"/>
              </a:ext>
            </a:extLst>
          </a:blip>
          <a:srcRect/>
          <a:stretch>
            <a:fillRect/>
          </a:stretch>
        </p:blipFill>
        <p:spPr bwMode="auto">
          <a:xfrm>
            <a:off x="1180251" y="1545591"/>
            <a:ext cx="765810" cy="737870"/>
          </a:xfrm>
          <a:prstGeom prst="rect">
            <a:avLst/>
          </a:prstGeom>
          <a:noFill/>
          <a:ln>
            <a:noFill/>
          </a:ln>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033" y="1434569"/>
            <a:ext cx="890335" cy="848892"/>
          </a:xfrm>
          <a:prstGeom prst="ellipse">
            <a:avLst/>
          </a:prstGeom>
          <a:ln>
            <a:noFill/>
          </a:ln>
          <a:effectLst>
            <a:softEdge rad="112500"/>
          </a:effectLst>
        </p:spPr>
      </p:pic>
      <p:grpSp>
        <p:nvGrpSpPr>
          <p:cNvPr id="20" name="Group 19"/>
          <p:cNvGrpSpPr/>
          <p:nvPr/>
        </p:nvGrpSpPr>
        <p:grpSpPr>
          <a:xfrm>
            <a:off x="3640129" y="1438348"/>
            <a:ext cx="1517016" cy="1284156"/>
            <a:chOff x="8301898" y="3435604"/>
            <a:chExt cx="1966226" cy="1680323"/>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240" y="3435604"/>
              <a:ext cx="898761" cy="985738"/>
            </a:xfrm>
            <a:prstGeom prst="ellipse">
              <a:avLst/>
            </a:prstGeom>
            <a:ln>
              <a:noFill/>
            </a:ln>
            <a:effectLst>
              <a:softEdge rad="112500"/>
            </a:effectLst>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148" y="3688379"/>
              <a:ext cx="1153976" cy="1110779"/>
            </a:xfrm>
            <a:prstGeom prst="ellipse">
              <a:avLst/>
            </a:prstGeom>
            <a:ln>
              <a:noFill/>
            </a:ln>
            <a:effectLst>
              <a:softEdge rad="112500"/>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898" y="4232306"/>
              <a:ext cx="1410864" cy="883621"/>
            </a:xfrm>
            <a:prstGeom prst="ellipse">
              <a:avLst/>
            </a:prstGeom>
            <a:ln>
              <a:noFill/>
            </a:ln>
            <a:effectLst>
              <a:softEdge rad="112500"/>
            </a:effectLst>
          </p:spPr>
        </p:pic>
      </p:grpSp>
      <p:pic>
        <p:nvPicPr>
          <p:cNvPr id="24" name="Picture 23" descr="hattering teeth by PrinterKiller"/>
          <p:cNvPicPr/>
          <p:nvPr/>
        </p:nvPicPr>
        <p:blipFill>
          <a:blip r:embed="rId6">
            <a:extLst>
              <a:ext uri="{28A0092B-C50C-407E-A947-70E740481C1C}">
                <a14:useLocalDpi xmlns:a14="http://schemas.microsoft.com/office/drawing/2010/main" val="0"/>
              </a:ext>
            </a:extLst>
          </a:blip>
          <a:srcRect/>
          <a:stretch>
            <a:fillRect/>
          </a:stretch>
        </p:blipFill>
        <p:spPr bwMode="auto">
          <a:xfrm>
            <a:off x="5619298" y="1694175"/>
            <a:ext cx="661035" cy="642620"/>
          </a:xfrm>
          <a:prstGeom prst="rect">
            <a:avLst/>
          </a:prstGeom>
          <a:noFill/>
          <a:ln>
            <a:noFill/>
          </a:ln>
        </p:spPr>
      </p:pic>
      <p:pic>
        <p:nvPicPr>
          <p:cNvPr id="25" name="Picture 24" descr="artoon Eyes by Arvin61r58"/>
          <p:cNvPicPr/>
          <p:nvPr/>
        </p:nvPicPr>
        <p:blipFill>
          <a:blip r:embed="rId7">
            <a:extLst>
              <a:ext uri="{28A0092B-C50C-407E-A947-70E740481C1C}">
                <a14:useLocalDpi xmlns:a14="http://schemas.microsoft.com/office/drawing/2010/main" val="0"/>
              </a:ext>
            </a:extLst>
          </a:blip>
          <a:srcRect/>
          <a:stretch>
            <a:fillRect/>
          </a:stretch>
        </p:blipFill>
        <p:spPr bwMode="auto">
          <a:xfrm>
            <a:off x="6660232" y="1659108"/>
            <a:ext cx="1333500" cy="746125"/>
          </a:xfrm>
          <a:prstGeom prst="rect">
            <a:avLst/>
          </a:prstGeom>
          <a:noFill/>
          <a:ln>
            <a:noFill/>
          </a:ln>
        </p:spPr>
      </p:pic>
      <p:cxnSp>
        <p:nvCxnSpPr>
          <p:cNvPr id="37" name="Straight Arrow Connector 36"/>
          <p:cNvCxnSpPr/>
          <p:nvPr/>
        </p:nvCxnSpPr>
        <p:spPr>
          <a:xfrm>
            <a:off x="1943604" y="2055973"/>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192815" y="2015484"/>
            <a:ext cx="60728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294441" y="2169641"/>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414963" y="2169641"/>
            <a:ext cx="32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Oval Callout 54"/>
          <p:cNvSpPr/>
          <p:nvPr/>
        </p:nvSpPr>
        <p:spPr>
          <a:xfrm>
            <a:off x="5114481" y="2818859"/>
            <a:ext cx="2137546" cy="9240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Growl, growl, growl</a:t>
            </a:r>
            <a:endParaRPr lang="en-US" sz="1400" dirty="0"/>
          </a:p>
        </p:txBody>
      </p:sp>
      <p:sp>
        <p:nvSpPr>
          <p:cNvPr id="56" name="Oval Callout 55"/>
          <p:cNvSpPr/>
          <p:nvPr/>
        </p:nvSpPr>
        <p:spPr>
          <a:xfrm>
            <a:off x="2942553" y="2881343"/>
            <a:ext cx="1274688" cy="90391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a:t>
            </a:r>
            <a:endParaRPr lang="en-US" sz="1400" dirty="0"/>
          </a:p>
        </p:txBody>
      </p:sp>
      <p:cxnSp>
        <p:nvCxnSpPr>
          <p:cNvPr id="57" name="Straight Arrow Connector 56"/>
          <p:cNvCxnSpPr/>
          <p:nvPr/>
        </p:nvCxnSpPr>
        <p:spPr>
          <a:xfrm flipV="1">
            <a:off x="2324417" y="3303555"/>
            <a:ext cx="377529" cy="50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4496345" y="3308612"/>
            <a:ext cx="377529" cy="50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753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36" y="-45209"/>
            <a:ext cx="10058400" cy="1609344"/>
          </a:xfrm>
        </p:spPr>
        <p:txBody>
          <a:bodyPr>
            <a:normAutofit/>
          </a:bodyPr>
          <a:lstStyle/>
          <a:p>
            <a:r>
              <a:rPr lang="en-US" sz="3600" dirty="0">
                <a:solidFill>
                  <a:srgbClr val="92D050"/>
                </a:solidFill>
              </a:rPr>
              <a:t>What is Tell Tales</a:t>
            </a:r>
            <a:r>
              <a:rPr lang="en-US" sz="3600" dirty="0" smtClean="0">
                <a:solidFill>
                  <a:srgbClr val="92D050"/>
                </a:solidFill>
              </a:rPr>
              <a:t>?</a:t>
            </a:r>
            <a:endParaRPr lang="en-US" sz="3600" dirty="0">
              <a:solidFill>
                <a:srgbClr val="92D050"/>
              </a:solidFill>
            </a:endParaRPr>
          </a:p>
        </p:txBody>
      </p:sp>
      <p:sp>
        <p:nvSpPr>
          <p:cNvPr id="3" name="Content Placeholder 2"/>
          <p:cNvSpPr>
            <a:spLocks noGrp="1"/>
          </p:cNvSpPr>
          <p:nvPr>
            <p:ph idx="1"/>
          </p:nvPr>
        </p:nvSpPr>
        <p:spPr>
          <a:xfrm>
            <a:off x="827585" y="1166912"/>
            <a:ext cx="3345028" cy="5187463"/>
          </a:xfrm>
        </p:spPr>
        <p:txBody>
          <a:bodyPr>
            <a:normAutofit/>
          </a:bodyPr>
          <a:lstStyle/>
          <a:p>
            <a:pPr marL="182880" lvl="1">
              <a:spcBef>
                <a:spcPts val="1200"/>
              </a:spcBef>
            </a:pPr>
            <a:r>
              <a:rPr lang="en-US" sz="2000" dirty="0"/>
              <a:t>Storytelling program with an explicit focus on </a:t>
            </a:r>
          </a:p>
          <a:p>
            <a:pPr marL="457200" lvl="3">
              <a:spcBef>
                <a:spcPts val="1200"/>
              </a:spcBef>
            </a:pPr>
            <a:r>
              <a:rPr lang="en-US" sz="2000" dirty="0"/>
              <a:t>Oral language and literacy learning</a:t>
            </a:r>
          </a:p>
          <a:p>
            <a:pPr marL="457200" lvl="3">
              <a:spcBef>
                <a:spcPts val="1200"/>
              </a:spcBef>
            </a:pPr>
            <a:r>
              <a:rPr lang="en-US" sz="2000" dirty="0"/>
              <a:t>Contemporary play </a:t>
            </a:r>
            <a:r>
              <a:rPr lang="en-US" sz="2000" dirty="0" smtClean="0"/>
              <a:t>pedagogies</a:t>
            </a:r>
            <a:endParaRPr lang="en-US" dirty="0" smtClean="0"/>
          </a:p>
          <a:p>
            <a:pPr marL="182880" lvl="1">
              <a:spcBef>
                <a:spcPts val="1200"/>
              </a:spcBef>
            </a:pPr>
            <a:endParaRPr lang="en-US" sz="2000" dirty="0"/>
          </a:p>
          <a:p>
            <a:pPr lvl="2"/>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347614"/>
            <a:ext cx="2919886" cy="2063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5" name="Diagram 4"/>
          <p:cNvGraphicFramePr/>
          <p:nvPr>
            <p:extLst>
              <p:ext uri="{D42A27DB-BD31-4B8C-83A1-F6EECF244321}">
                <p14:modId xmlns:p14="http://schemas.microsoft.com/office/powerpoint/2010/main" val="297663675"/>
              </p:ext>
            </p:extLst>
          </p:nvPr>
        </p:nvGraphicFramePr>
        <p:xfrm>
          <a:off x="4172612" y="3072606"/>
          <a:ext cx="3922879" cy="1909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9065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613787"/>
            <a:ext cx="7733120" cy="5187463"/>
          </a:xfrm>
        </p:spPr>
        <p:txBody>
          <a:bodyPr>
            <a:normAutofit/>
          </a:bodyPr>
          <a:lstStyle/>
          <a:p>
            <a:pPr marL="0" indent="0">
              <a:buNone/>
            </a:pPr>
            <a:r>
              <a:rPr lang="en-US" sz="2000" b="1" dirty="0" smtClean="0">
                <a:solidFill>
                  <a:srgbClr val="00B0F0"/>
                </a:solidFill>
              </a:rPr>
              <a:t>Oral language</a:t>
            </a:r>
            <a:r>
              <a:rPr lang="en-US" sz="2000" dirty="0" smtClean="0">
                <a:solidFill>
                  <a:srgbClr val="00B0F0"/>
                </a:solidFill>
              </a:rPr>
              <a:t/>
            </a:r>
            <a:br>
              <a:rPr lang="en-US" sz="2000" dirty="0" smtClean="0">
                <a:solidFill>
                  <a:srgbClr val="00B0F0"/>
                </a:solidFill>
              </a:rPr>
            </a:br>
            <a:endParaRPr lang="en-US" sz="2000" dirty="0" smtClean="0">
              <a:solidFill>
                <a:srgbClr val="00B0F0"/>
              </a:solidFill>
            </a:endParaRPr>
          </a:p>
          <a:p>
            <a:pPr lvl="1"/>
            <a:r>
              <a:rPr lang="en-US" sz="1800" dirty="0" smtClean="0"/>
              <a:t>Encouraging talk</a:t>
            </a:r>
          </a:p>
          <a:p>
            <a:pPr lvl="2"/>
            <a:r>
              <a:rPr lang="en-US" sz="1800" dirty="0" smtClean="0"/>
              <a:t>Props, joint construction of text, creative response activities</a:t>
            </a:r>
          </a:p>
          <a:p>
            <a:pPr lvl="1"/>
            <a:r>
              <a:rPr lang="en-US" sz="1800" dirty="0" smtClean="0"/>
              <a:t>Sociocultural environments for literacy learning</a:t>
            </a:r>
          </a:p>
          <a:p>
            <a:pPr lvl="1"/>
            <a:r>
              <a:rPr lang="en-US" sz="1800" dirty="0" smtClean="0"/>
              <a:t>Gradual release of responsibility</a:t>
            </a:r>
          </a:p>
          <a:p>
            <a:pPr marL="457200" lvl="2">
              <a:spcBef>
                <a:spcPts val="1200"/>
              </a:spcBef>
            </a:pPr>
            <a:endParaRPr lang="en-US" dirty="0" smtClean="0"/>
          </a:p>
          <a:p>
            <a:pPr marL="182880" lvl="1">
              <a:spcBef>
                <a:spcPts val="1200"/>
              </a:spcBef>
            </a:pPr>
            <a:endParaRPr lang="en-US" sz="2000" dirty="0"/>
          </a:p>
          <a:p>
            <a:pPr lvl="2"/>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6488" y="2499742"/>
            <a:ext cx="3628664" cy="2041124"/>
          </a:xfrm>
          <a:prstGeom prst="rect">
            <a:avLst/>
          </a:prstGeom>
        </p:spPr>
      </p:pic>
    </p:spTree>
    <p:extLst>
      <p:ext uri="{BB962C8B-B14F-4D97-AF65-F5344CB8AC3E}">
        <p14:creationId xmlns:p14="http://schemas.microsoft.com/office/powerpoint/2010/main" val="1745632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411510"/>
            <a:ext cx="6062157" cy="5187463"/>
          </a:xfrm>
        </p:spPr>
        <p:txBody>
          <a:bodyPr>
            <a:normAutofit/>
          </a:bodyPr>
          <a:lstStyle/>
          <a:p>
            <a:pPr marL="0" lvl="1" indent="0">
              <a:spcBef>
                <a:spcPts val="1200"/>
              </a:spcBef>
              <a:buNone/>
            </a:pPr>
            <a:r>
              <a:rPr lang="en-US" sz="2000" b="1" dirty="0">
                <a:solidFill>
                  <a:srgbClr val="00B0F0"/>
                </a:solidFill>
              </a:rPr>
              <a:t>Play </a:t>
            </a:r>
          </a:p>
          <a:p>
            <a:pPr marL="377190" lvl="1" indent="-342900">
              <a:spcBef>
                <a:spcPts val="1200"/>
              </a:spcBef>
              <a:buFont typeface="Arial" charset="0"/>
              <a:buChar char="•"/>
            </a:pPr>
            <a:r>
              <a:rPr lang="en-US" sz="1800" dirty="0"/>
              <a:t>Storytelling provides an authentic context for enhancing children's ability to use language components of</a:t>
            </a:r>
          </a:p>
          <a:p>
            <a:pPr marL="651510" lvl="3">
              <a:spcBef>
                <a:spcPts val="1200"/>
              </a:spcBef>
            </a:pPr>
            <a:r>
              <a:rPr lang="en-US" sz="1400" dirty="0"/>
              <a:t>Syntax</a:t>
            </a:r>
          </a:p>
          <a:p>
            <a:pPr marL="742750" lvl="4" indent="0">
              <a:spcBef>
                <a:spcPts val="1200"/>
              </a:spcBef>
              <a:buNone/>
            </a:pPr>
            <a:r>
              <a:rPr lang="en-US" sz="1400" dirty="0"/>
              <a:t>“Growl Bear lived in a dark, dark cave.”</a:t>
            </a:r>
          </a:p>
          <a:p>
            <a:pPr marL="742750" lvl="4" indent="0">
              <a:spcBef>
                <a:spcPts val="1200"/>
              </a:spcBef>
              <a:buNone/>
            </a:pPr>
            <a:r>
              <a:rPr lang="en-US" sz="1400" dirty="0"/>
              <a:t>“Growl Bear lived in a dim, black cave”</a:t>
            </a:r>
          </a:p>
          <a:p>
            <a:pPr marL="651510" lvl="3">
              <a:spcBef>
                <a:spcPts val="1200"/>
              </a:spcBef>
            </a:pPr>
            <a:r>
              <a:rPr lang="en-US" sz="1400" dirty="0"/>
              <a:t>Semantics</a:t>
            </a:r>
          </a:p>
          <a:p>
            <a:pPr marL="742750" lvl="4" indent="0">
              <a:spcBef>
                <a:spcPts val="1200"/>
              </a:spcBef>
              <a:buNone/>
            </a:pPr>
            <a:r>
              <a:rPr lang="en-US" sz="1400" dirty="0"/>
              <a:t>Growl Bear. Grizzly Bear, Scary Bear, Grumpy Bear</a:t>
            </a:r>
          </a:p>
          <a:p>
            <a:pPr marL="651510" lvl="3">
              <a:spcBef>
                <a:spcPts val="1200"/>
              </a:spcBef>
            </a:pPr>
            <a:r>
              <a:rPr lang="en-US" sz="1400" dirty="0"/>
              <a:t>Phonology</a:t>
            </a:r>
          </a:p>
          <a:p>
            <a:pPr marL="651510" lvl="3">
              <a:spcBef>
                <a:spcPts val="1200"/>
              </a:spcBef>
            </a:pPr>
            <a:r>
              <a:rPr lang="en-US" sz="1400" dirty="0" smtClean="0"/>
              <a:t>We</a:t>
            </a:r>
            <a:r>
              <a:rPr lang="uk-UA" sz="1400" dirty="0"/>
              <a:t>’</a:t>
            </a:r>
            <a:r>
              <a:rPr lang="en-US" sz="1400" dirty="0"/>
              <a:t>re going on a bear hunt</a:t>
            </a:r>
          </a:p>
          <a:p>
            <a:pPr marL="651510" lvl="3">
              <a:spcBef>
                <a:spcPts val="1200"/>
              </a:spcBef>
            </a:pPr>
            <a:r>
              <a:rPr lang="en-US" sz="1400" b="1" dirty="0"/>
              <a:t>Gr</a:t>
            </a:r>
            <a:r>
              <a:rPr lang="en-US" sz="1400" dirty="0"/>
              <a:t>owl, </a:t>
            </a:r>
            <a:r>
              <a:rPr lang="en-US" sz="1400" b="1" dirty="0"/>
              <a:t>Gr</a:t>
            </a:r>
            <a:r>
              <a:rPr lang="en-US" sz="1400" dirty="0"/>
              <a:t>umpy, </a:t>
            </a:r>
            <a:r>
              <a:rPr lang="en-US" sz="1400" b="1" dirty="0" smtClean="0"/>
              <a:t>Gr</a:t>
            </a:r>
            <a:r>
              <a:rPr lang="en-US" sz="1400" dirty="0" smtClean="0"/>
              <a:t>izzle</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1572302"/>
            <a:ext cx="2703862" cy="1911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6" name="Diagram 5"/>
          <p:cNvGraphicFramePr/>
          <p:nvPr>
            <p:extLst>
              <p:ext uri="{D42A27DB-BD31-4B8C-83A1-F6EECF244321}">
                <p14:modId xmlns:p14="http://schemas.microsoft.com/office/powerpoint/2010/main" val="281439864"/>
              </p:ext>
            </p:extLst>
          </p:nvPr>
        </p:nvGraphicFramePr>
        <p:xfrm>
          <a:off x="5254929" y="3285890"/>
          <a:ext cx="3632650" cy="1768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37250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44" y="-89961"/>
            <a:ext cx="10058400" cy="1609344"/>
          </a:xfrm>
        </p:spPr>
        <p:txBody>
          <a:bodyPr>
            <a:normAutofit/>
          </a:bodyPr>
          <a:lstStyle/>
          <a:p>
            <a:r>
              <a:rPr lang="en-US" sz="3600" dirty="0" smtClean="0">
                <a:solidFill>
                  <a:srgbClr val="92D050"/>
                </a:solidFill>
              </a:rPr>
              <a:t>A typical tell tales program</a:t>
            </a:r>
            <a:endParaRPr lang="en-US" sz="3600" dirty="0">
              <a:solidFill>
                <a:srgbClr val="92D050"/>
              </a:solidFill>
            </a:endParaRPr>
          </a:p>
        </p:txBody>
      </p:sp>
      <p:sp>
        <p:nvSpPr>
          <p:cNvPr id="3" name="Content Placeholder 2"/>
          <p:cNvSpPr>
            <a:spLocks noGrp="1"/>
          </p:cNvSpPr>
          <p:nvPr>
            <p:ph idx="1"/>
          </p:nvPr>
        </p:nvSpPr>
        <p:spPr>
          <a:xfrm>
            <a:off x="827584" y="987574"/>
            <a:ext cx="10941268" cy="5538944"/>
          </a:xfrm>
        </p:spPr>
        <p:txBody>
          <a:bodyPr>
            <a:normAutofit/>
          </a:bodyPr>
          <a:lstStyle/>
          <a:p>
            <a:pPr marL="182880" lvl="1">
              <a:spcBef>
                <a:spcPts val="600"/>
              </a:spcBef>
              <a:spcAft>
                <a:spcPts val="600"/>
              </a:spcAft>
            </a:pPr>
            <a:r>
              <a:rPr lang="en-US" sz="1400" u="sng" dirty="0">
                <a:solidFill>
                  <a:srgbClr val="00B0F0"/>
                </a:solidFill>
              </a:rPr>
              <a:t>Session 1 Teacher tells a </a:t>
            </a:r>
            <a:r>
              <a:rPr lang="en-US" sz="1400" u="sng" dirty="0" smtClean="0">
                <a:solidFill>
                  <a:srgbClr val="00B0F0"/>
                </a:solidFill>
              </a:rPr>
              <a:t>story</a:t>
            </a:r>
          </a:p>
          <a:p>
            <a:pPr marL="457200" lvl="2">
              <a:lnSpc>
                <a:spcPct val="100000"/>
              </a:lnSpc>
              <a:spcBef>
                <a:spcPts val="600"/>
              </a:spcBef>
              <a:spcAft>
                <a:spcPts val="600"/>
              </a:spcAft>
            </a:pPr>
            <a:r>
              <a:rPr lang="en-US" sz="1400" dirty="0"/>
              <a:t>Talking about the story using questioning frameworks (comprehension)</a:t>
            </a:r>
          </a:p>
          <a:p>
            <a:pPr marL="731520" lvl="3">
              <a:lnSpc>
                <a:spcPct val="100000"/>
              </a:lnSpc>
              <a:spcBef>
                <a:spcPts val="600"/>
              </a:spcBef>
              <a:spcAft>
                <a:spcPts val="600"/>
              </a:spcAft>
            </a:pPr>
            <a:r>
              <a:rPr lang="en-US" sz="1400" dirty="0"/>
              <a:t>Literal, inferential, evaluative/critical</a:t>
            </a:r>
          </a:p>
          <a:p>
            <a:pPr marL="457200" lvl="2">
              <a:lnSpc>
                <a:spcPct val="100000"/>
              </a:lnSpc>
              <a:spcBef>
                <a:spcPts val="600"/>
              </a:spcBef>
              <a:spcAft>
                <a:spcPts val="600"/>
              </a:spcAft>
            </a:pPr>
            <a:r>
              <a:rPr lang="en-US" sz="1400" dirty="0"/>
              <a:t>Children respond to the story – </a:t>
            </a:r>
            <a:br>
              <a:rPr lang="en-US" sz="1400" dirty="0"/>
            </a:br>
            <a:r>
              <a:rPr lang="en-US" sz="1400" dirty="0" smtClean="0"/>
              <a:t>Sequencing </a:t>
            </a:r>
            <a:r>
              <a:rPr lang="en-US" sz="1400" dirty="0"/>
              <a:t>experiences </a:t>
            </a:r>
          </a:p>
          <a:p>
            <a:pPr marL="457200" lvl="2">
              <a:lnSpc>
                <a:spcPct val="100000"/>
              </a:lnSpc>
              <a:spcBef>
                <a:spcPts val="600"/>
              </a:spcBef>
              <a:spcAft>
                <a:spcPts val="600"/>
              </a:spcAft>
            </a:pPr>
            <a:r>
              <a:rPr lang="en-US" sz="1400" dirty="0" smtClean="0"/>
              <a:t>Sharing </a:t>
            </a:r>
            <a:r>
              <a:rPr lang="en-US" sz="1400" dirty="0"/>
              <a:t>ideas, experiences and learning </a:t>
            </a:r>
          </a:p>
          <a:p>
            <a:pPr marL="182880" lvl="1">
              <a:lnSpc>
                <a:spcPct val="100000"/>
              </a:lnSpc>
              <a:spcBef>
                <a:spcPts val="600"/>
              </a:spcBef>
              <a:spcAft>
                <a:spcPts val="600"/>
              </a:spcAft>
            </a:pPr>
            <a:r>
              <a:rPr lang="en-US" sz="1400" u="sng" dirty="0">
                <a:solidFill>
                  <a:srgbClr val="00B0F0"/>
                </a:solidFill>
              </a:rPr>
              <a:t>Session 2 Teacher and children retell the story</a:t>
            </a:r>
          </a:p>
          <a:p>
            <a:pPr marL="457200" lvl="2">
              <a:lnSpc>
                <a:spcPct val="100000"/>
              </a:lnSpc>
              <a:spcBef>
                <a:spcPts val="600"/>
              </a:spcBef>
              <a:spcAft>
                <a:spcPts val="600"/>
              </a:spcAft>
            </a:pPr>
            <a:r>
              <a:rPr lang="en-US" sz="1400" dirty="0"/>
              <a:t>Talking about the characters in the story </a:t>
            </a:r>
            <a:r>
              <a:rPr lang="en-US" sz="1400" dirty="0" smtClean="0"/>
              <a:t/>
            </a:r>
            <a:br>
              <a:rPr lang="en-US" sz="1400" dirty="0" smtClean="0"/>
            </a:br>
            <a:r>
              <a:rPr lang="en-US" sz="1400" dirty="0" smtClean="0"/>
              <a:t>(</a:t>
            </a:r>
            <a:r>
              <a:rPr lang="en-US" sz="1400" dirty="0"/>
              <a:t>building vocabulary)</a:t>
            </a:r>
          </a:p>
          <a:p>
            <a:pPr marL="457200" lvl="2">
              <a:lnSpc>
                <a:spcPct val="100000"/>
              </a:lnSpc>
              <a:spcBef>
                <a:spcPts val="600"/>
              </a:spcBef>
              <a:spcAft>
                <a:spcPts val="600"/>
              </a:spcAft>
            </a:pPr>
            <a:r>
              <a:rPr lang="en-US" sz="1400" dirty="0"/>
              <a:t>Creating props for retelling </a:t>
            </a:r>
            <a:endParaRPr lang="en-US" sz="1400" dirty="0" smtClean="0"/>
          </a:p>
          <a:p>
            <a:pPr marL="457200" lvl="2">
              <a:lnSpc>
                <a:spcPct val="100000"/>
              </a:lnSpc>
              <a:spcBef>
                <a:spcPts val="600"/>
              </a:spcBef>
              <a:spcAft>
                <a:spcPts val="600"/>
              </a:spcAft>
            </a:pPr>
            <a:r>
              <a:rPr lang="en-US" sz="1400" dirty="0" smtClean="0"/>
              <a:t>Sharing </a:t>
            </a:r>
            <a:r>
              <a:rPr lang="en-US" sz="1400" dirty="0"/>
              <a:t>ideas, experiences and </a:t>
            </a:r>
            <a:r>
              <a:rPr lang="en-US" sz="1400" dirty="0" smtClean="0"/>
              <a:t>learning</a:t>
            </a:r>
            <a:endParaRPr lang="en-US" sz="1400" dirty="0"/>
          </a:p>
          <a:p>
            <a:pPr lvl="2"/>
            <a:endParaRPr lang="en-US" sz="800" dirty="0"/>
          </a:p>
          <a:p>
            <a:pPr marL="182880" lvl="1">
              <a:spcBef>
                <a:spcPts val="1200"/>
              </a:spcBef>
              <a:spcAft>
                <a:spcPts val="0"/>
              </a:spcAft>
            </a:pPr>
            <a:endParaRPr lang="en-US" sz="1050" dirty="0"/>
          </a:p>
          <a:p>
            <a:endParaRPr lang="en-US" sz="10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995686"/>
            <a:ext cx="3591205" cy="2391434"/>
          </a:xfrm>
          <a:prstGeom prst="rect">
            <a:avLst/>
          </a:prstGeom>
        </p:spPr>
      </p:pic>
    </p:spTree>
    <p:extLst>
      <p:ext uri="{BB962C8B-B14F-4D97-AF65-F5344CB8AC3E}">
        <p14:creationId xmlns:p14="http://schemas.microsoft.com/office/powerpoint/2010/main" val="650094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87325" y="0"/>
            <a:ext cx="10058400" cy="1609344"/>
          </a:xfrm>
        </p:spPr>
        <p:txBody>
          <a:bodyPr>
            <a:normAutofit/>
          </a:bodyPr>
          <a:lstStyle/>
          <a:p>
            <a:r>
              <a:rPr lang="en-US" sz="3600" dirty="0" smtClean="0">
                <a:solidFill>
                  <a:srgbClr val="92D050"/>
                </a:solidFill>
              </a:rPr>
              <a:t>Overview</a:t>
            </a:r>
            <a:endParaRPr lang="en-US" sz="3600" dirty="0">
              <a:solidFill>
                <a:srgbClr val="92D050"/>
              </a:solidFill>
            </a:endParaRPr>
          </a:p>
        </p:txBody>
      </p:sp>
      <p:sp>
        <p:nvSpPr>
          <p:cNvPr id="5" name="Content Placeholder 2"/>
          <p:cNvSpPr>
            <a:spLocks noGrp="1"/>
          </p:cNvSpPr>
          <p:nvPr>
            <p:ph idx="1"/>
          </p:nvPr>
        </p:nvSpPr>
        <p:spPr>
          <a:xfrm>
            <a:off x="1043608" y="1096156"/>
            <a:ext cx="4680520" cy="4050792"/>
          </a:xfrm>
        </p:spPr>
        <p:txBody>
          <a:bodyPr>
            <a:noAutofit/>
          </a:bodyPr>
          <a:lstStyle/>
          <a:p>
            <a:r>
              <a:rPr lang="en-US" sz="1400" dirty="0" smtClean="0"/>
              <a:t>Why storytelling?</a:t>
            </a:r>
          </a:p>
          <a:p>
            <a:pPr lvl="1"/>
            <a:r>
              <a:rPr lang="en-US" sz="1200" dirty="0" smtClean="0"/>
              <a:t>Theories of learning</a:t>
            </a:r>
          </a:p>
          <a:p>
            <a:r>
              <a:rPr lang="en-US" sz="1400" dirty="0" smtClean="0"/>
              <a:t>What is Tell Tales?</a:t>
            </a:r>
          </a:p>
          <a:p>
            <a:pPr lvl="1"/>
            <a:r>
              <a:rPr lang="en-US" sz="1200" dirty="0" smtClean="0"/>
              <a:t>Oral language and literacy learning</a:t>
            </a:r>
          </a:p>
          <a:p>
            <a:pPr lvl="1"/>
            <a:r>
              <a:rPr lang="en-US" sz="1200" dirty="0" smtClean="0"/>
              <a:t>Play and literacy learning</a:t>
            </a:r>
          </a:p>
          <a:p>
            <a:pPr lvl="1"/>
            <a:r>
              <a:rPr lang="en-US" sz="1200" dirty="0" smtClean="0"/>
              <a:t>Structure</a:t>
            </a:r>
          </a:p>
          <a:p>
            <a:r>
              <a:rPr lang="en-US" sz="1400" dirty="0" smtClean="0"/>
              <a:t>Key strategies</a:t>
            </a:r>
          </a:p>
          <a:p>
            <a:pPr lvl="1"/>
            <a:r>
              <a:rPr lang="en-US" sz="1200" dirty="0" smtClean="0"/>
              <a:t>Repetition</a:t>
            </a:r>
          </a:p>
          <a:p>
            <a:pPr lvl="1"/>
            <a:r>
              <a:rPr lang="en-US" sz="1200" dirty="0" smtClean="0"/>
              <a:t>Text connections</a:t>
            </a:r>
          </a:p>
          <a:p>
            <a:pPr lvl="1"/>
            <a:r>
              <a:rPr lang="en-US" sz="1200" dirty="0" smtClean="0"/>
              <a:t>Creative responses</a:t>
            </a:r>
          </a:p>
          <a:p>
            <a:r>
              <a:rPr lang="en-US" sz="1400" dirty="0" smtClean="0"/>
              <a:t>Choosing stories</a:t>
            </a:r>
          </a:p>
          <a:p>
            <a:r>
              <a:rPr lang="en-US" sz="1400" dirty="0" smtClean="0"/>
              <a:t>Interweaving language, literature </a:t>
            </a:r>
            <a:br>
              <a:rPr lang="en-US" sz="1400" dirty="0" smtClean="0"/>
            </a:br>
            <a:r>
              <a:rPr lang="en-US" sz="1400" dirty="0" smtClean="0"/>
              <a:t>and literacy</a:t>
            </a:r>
          </a:p>
          <a:p>
            <a:r>
              <a:rPr lang="en-US" sz="1400" dirty="0" smtClean="0"/>
              <a:t>Acknowledgements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875" y="2626372"/>
            <a:ext cx="3156612" cy="177559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226" y="972000"/>
            <a:ext cx="2002010" cy="2002010"/>
          </a:xfrm>
          <a:prstGeom prst="rect">
            <a:avLst/>
          </a:prstGeom>
        </p:spPr>
      </p:pic>
    </p:spTree>
    <p:extLst>
      <p:ext uri="{BB962C8B-B14F-4D97-AF65-F5344CB8AC3E}">
        <p14:creationId xmlns:p14="http://schemas.microsoft.com/office/powerpoint/2010/main" val="12269724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699542"/>
            <a:ext cx="7632848" cy="5538944"/>
          </a:xfrm>
        </p:spPr>
        <p:txBody>
          <a:bodyPr>
            <a:normAutofit/>
          </a:bodyPr>
          <a:lstStyle/>
          <a:p>
            <a:pPr marL="182880" lvl="1">
              <a:lnSpc>
                <a:spcPct val="100000"/>
              </a:lnSpc>
              <a:spcBef>
                <a:spcPts val="600"/>
              </a:spcBef>
              <a:spcAft>
                <a:spcPts val="600"/>
              </a:spcAft>
            </a:pPr>
            <a:r>
              <a:rPr lang="en-US" sz="1400" u="sng" dirty="0">
                <a:solidFill>
                  <a:srgbClr val="00B0F0"/>
                </a:solidFill>
              </a:rPr>
              <a:t>Session 3 Children and teacher retell the story using props created by the children</a:t>
            </a:r>
          </a:p>
          <a:p>
            <a:pPr marL="457200" lvl="2">
              <a:lnSpc>
                <a:spcPct val="100000"/>
              </a:lnSpc>
              <a:spcBef>
                <a:spcPts val="600"/>
              </a:spcBef>
              <a:spcAft>
                <a:spcPts val="600"/>
              </a:spcAft>
            </a:pPr>
            <a:r>
              <a:rPr lang="en-US" sz="1400" dirty="0"/>
              <a:t>Talking about and extending on concepts in the story (enriching understanding)</a:t>
            </a:r>
          </a:p>
          <a:p>
            <a:pPr marL="731520" lvl="3">
              <a:lnSpc>
                <a:spcPct val="100000"/>
              </a:lnSpc>
              <a:spcBef>
                <a:spcPts val="600"/>
              </a:spcBef>
              <a:spcAft>
                <a:spcPts val="600"/>
              </a:spcAft>
            </a:pPr>
            <a:r>
              <a:rPr lang="en-US" sz="1400" dirty="0" smtClean="0"/>
              <a:t>i.e. hibernate</a:t>
            </a:r>
            <a:endParaRPr lang="en-US" sz="1400" dirty="0"/>
          </a:p>
          <a:p>
            <a:pPr marL="457200" lvl="2">
              <a:lnSpc>
                <a:spcPct val="100000"/>
              </a:lnSpc>
              <a:spcBef>
                <a:spcPts val="600"/>
              </a:spcBef>
              <a:spcAft>
                <a:spcPts val="600"/>
              </a:spcAft>
            </a:pPr>
            <a:r>
              <a:rPr lang="en-US" sz="1400" dirty="0"/>
              <a:t>Innovating on the text (Growl Bear – Sleepy Bear)</a:t>
            </a:r>
          </a:p>
          <a:p>
            <a:pPr marL="457200" lvl="2">
              <a:lnSpc>
                <a:spcPct val="100000"/>
              </a:lnSpc>
              <a:spcBef>
                <a:spcPts val="600"/>
              </a:spcBef>
              <a:spcAft>
                <a:spcPts val="600"/>
              </a:spcAft>
            </a:pPr>
            <a:r>
              <a:rPr lang="en-US" sz="1400" dirty="0"/>
              <a:t>Creating props for text innovations </a:t>
            </a:r>
          </a:p>
          <a:p>
            <a:pPr marL="457200" lvl="2">
              <a:lnSpc>
                <a:spcPct val="100000"/>
              </a:lnSpc>
              <a:spcBef>
                <a:spcPts val="600"/>
              </a:spcBef>
              <a:spcAft>
                <a:spcPts val="600"/>
              </a:spcAft>
            </a:pPr>
            <a:r>
              <a:rPr lang="en-US" sz="1400" dirty="0"/>
              <a:t>Making comparisons– original and innovation (similarities and differences)</a:t>
            </a:r>
          </a:p>
          <a:p>
            <a:pPr marL="457200" lvl="2">
              <a:lnSpc>
                <a:spcPct val="100000"/>
              </a:lnSpc>
              <a:spcBef>
                <a:spcPts val="600"/>
              </a:spcBef>
              <a:spcAft>
                <a:spcPts val="600"/>
              </a:spcAft>
            </a:pPr>
            <a:r>
              <a:rPr lang="en-US" sz="1400" dirty="0"/>
              <a:t>Sharing ideas, experiences and learning </a:t>
            </a:r>
          </a:p>
          <a:p>
            <a:pPr marL="182880" lvl="1">
              <a:lnSpc>
                <a:spcPct val="100000"/>
              </a:lnSpc>
              <a:spcBef>
                <a:spcPts val="600"/>
              </a:spcBef>
              <a:spcAft>
                <a:spcPts val="600"/>
              </a:spcAft>
            </a:pPr>
            <a:r>
              <a:rPr lang="en-US" sz="1400" u="sng" dirty="0">
                <a:solidFill>
                  <a:srgbClr val="00B0F0"/>
                </a:solidFill>
              </a:rPr>
              <a:t>Session 4 Children retell the story and/or text innovation to an audience using props created by the children</a:t>
            </a:r>
          </a:p>
          <a:p>
            <a:pPr marL="457200" lvl="2">
              <a:lnSpc>
                <a:spcPct val="100000"/>
              </a:lnSpc>
              <a:spcBef>
                <a:spcPts val="600"/>
              </a:spcBef>
              <a:spcAft>
                <a:spcPts val="600"/>
              </a:spcAft>
            </a:pPr>
            <a:r>
              <a:rPr lang="en-US" sz="1400" dirty="0"/>
              <a:t>Children share their learning through creative response </a:t>
            </a:r>
          </a:p>
          <a:p>
            <a:pPr marL="731520" lvl="3">
              <a:lnSpc>
                <a:spcPct val="100000"/>
              </a:lnSpc>
              <a:spcBef>
                <a:spcPts val="600"/>
              </a:spcBef>
              <a:spcAft>
                <a:spcPts val="600"/>
              </a:spcAft>
            </a:pPr>
            <a:r>
              <a:rPr lang="en-US" sz="1400" dirty="0"/>
              <a:t>Dramatization of key concepts, pictorial representation, podcast report</a:t>
            </a:r>
            <a:r>
              <a:rPr lang="is-IS" sz="1400" dirty="0"/>
              <a:t>…</a:t>
            </a:r>
            <a:endParaRPr lang="en-US" sz="1400" dirty="0"/>
          </a:p>
        </p:txBody>
      </p:sp>
    </p:spTree>
    <p:extLst>
      <p:ext uri="{BB962C8B-B14F-4D97-AF65-F5344CB8AC3E}">
        <p14:creationId xmlns:p14="http://schemas.microsoft.com/office/powerpoint/2010/main" val="20057196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58" y="290506"/>
            <a:ext cx="10058400" cy="1609344"/>
          </a:xfrm>
        </p:spPr>
        <p:txBody>
          <a:bodyPr/>
          <a:lstStyle/>
          <a:p>
            <a:r>
              <a:rPr lang="en-US" sz="3600" dirty="0" smtClean="0">
                <a:solidFill>
                  <a:srgbClr val="92D050"/>
                </a:solidFill>
              </a:rPr>
              <a:t>Example of </a:t>
            </a:r>
            <a:r>
              <a:rPr lang="en-US" sz="3600" smtClean="0">
                <a:solidFill>
                  <a:srgbClr val="92D050"/>
                </a:solidFill>
              </a:rPr>
              <a:t>Creative </a:t>
            </a:r>
            <a:br>
              <a:rPr lang="en-US" sz="3600" smtClean="0">
                <a:solidFill>
                  <a:srgbClr val="92D050"/>
                </a:solidFill>
              </a:rPr>
            </a:br>
            <a:r>
              <a:rPr lang="en-US" sz="3600" smtClean="0">
                <a:solidFill>
                  <a:srgbClr val="92D050"/>
                </a:solidFill>
              </a:rPr>
              <a:t>response </a:t>
            </a:r>
            <a:r>
              <a:rPr lang="en-US" sz="3600" dirty="0" smtClean="0">
                <a:solidFill>
                  <a:srgbClr val="92D050"/>
                </a:solidFill>
              </a:rPr>
              <a:t>using collage</a:t>
            </a:r>
            <a:endParaRPr lang="en-US" sz="3600" dirty="0">
              <a:solidFill>
                <a:srgbClr val="92D050"/>
              </a:solidFill>
            </a:endParaRPr>
          </a:p>
        </p:txBody>
      </p:sp>
      <p:sp>
        <p:nvSpPr>
          <p:cNvPr id="3" name="Content Placeholder 2"/>
          <p:cNvSpPr>
            <a:spLocks noGrp="1"/>
          </p:cNvSpPr>
          <p:nvPr>
            <p:ph idx="1"/>
          </p:nvPr>
        </p:nvSpPr>
        <p:spPr>
          <a:xfrm>
            <a:off x="767739" y="1869300"/>
            <a:ext cx="4184409" cy="4050792"/>
          </a:xfrm>
        </p:spPr>
        <p:txBody>
          <a:bodyPr>
            <a:normAutofit/>
          </a:bodyPr>
          <a:lstStyle/>
          <a:p>
            <a:r>
              <a:rPr lang="en-US" sz="1200" dirty="0" smtClean="0"/>
              <a:t>Using only the materials provided create a collage to represent an event in the story</a:t>
            </a:r>
          </a:p>
          <a:p>
            <a:r>
              <a:rPr lang="en-US" sz="1200" dirty="0" smtClean="0"/>
              <a:t>Use the following techniques to make your collage</a:t>
            </a:r>
          </a:p>
          <a:p>
            <a:pPr lvl="1"/>
            <a:r>
              <a:rPr lang="en-US" sz="1200" dirty="0" smtClean="0"/>
              <a:t>Tearing</a:t>
            </a:r>
          </a:p>
          <a:p>
            <a:pPr lvl="1"/>
            <a:r>
              <a:rPr lang="en-US" sz="1200" dirty="0" smtClean="0"/>
              <a:t>Fringing</a:t>
            </a:r>
          </a:p>
          <a:p>
            <a:pPr lvl="1"/>
            <a:r>
              <a:rPr lang="en-US" sz="1200" dirty="0" smtClean="0"/>
              <a:t>Handprints</a:t>
            </a:r>
          </a:p>
          <a:p>
            <a:pPr lvl="1"/>
            <a:r>
              <a:rPr lang="en-US" sz="1200" dirty="0" smtClean="0"/>
              <a:t>Scrunching</a:t>
            </a:r>
          </a:p>
          <a:p>
            <a:pPr lvl="1"/>
            <a:r>
              <a:rPr lang="en-US" sz="1200" dirty="0" smtClean="0"/>
              <a:t>Twisting</a:t>
            </a:r>
          </a:p>
          <a:p>
            <a:pPr lvl="1"/>
            <a:r>
              <a:rPr lang="en-US" sz="1200" dirty="0" smtClean="0"/>
              <a:t>Weaving</a:t>
            </a:r>
          </a:p>
          <a:p>
            <a:pPr lvl="1"/>
            <a:r>
              <a:rPr lang="en-US" sz="1200" dirty="0" smtClean="0"/>
              <a:t>Curling</a:t>
            </a:r>
          </a:p>
          <a:p>
            <a:pPr lvl="1"/>
            <a:r>
              <a:rPr lang="en-US" sz="1200" dirty="0" smtClean="0"/>
              <a:t>Folding</a:t>
            </a:r>
          </a:p>
          <a:p>
            <a:pPr lvl="1"/>
            <a:r>
              <a:rPr lang="en-US" sz="1200" dirty="0" smtClean="0"/>
              <a:t>Painting</a:t>
            </a:r>
          </a:p>
          <a:p>
            <a:endParaRPr lang="en-US" sz="1200" dirty="0" smtClean="0"/>
          </a:p>
          <a:p>
            <a:endParaRPr lang="en-US" sz="12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670" y="1869300"/>
            <a:ext cx="2592549" cy="19444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787" y="2490796"/>
            <a:ext cx="2301766" cy="1726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891" y="3042034"/>
            <a:ext cx="2549354" cy="17660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939408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712" y="-97233"/>
            <a:ext cx="10058400" cy="1609344"/>
          </a:xfrm>
        </p:spPr>
        <p:txBody>
          <a:bodyPr/>
          <a:lstStyle/>
          <a:p>
            <a:r>
              <a:rPr lang="en-US" sz="3600" dirty="0" smtClean="0">
                <a:solidFill>
                  <a:srgbClr val="92D050"/>
                </a:solidFill>
              </a:rPr>
              <a:t>Engaging with the story</a:t>
            </a:r>
            <a:endParaRPr lang="en-US" sz="3600" dirty="0">
              <a:solidFill>
                <a:srgbClr val="92D050"/>
              </a:solidFill>
            </a:endParaRPr>
          </a:p>
        </p:txBody>
      </p:sp>
      <p:pic>
        <p:nvPicPr>
          <p:cNvPr id="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5966" y="3933908"/>
            <a:ext cx="2012300" cy="10553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561" y="896279"/>
            <a:ext cx="1334520" cy="12006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8612" y="3729923"/>
            <a:ext cx="1046032" cy="14632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7668" y="3195840"/>
            <a:ext cx="1488860" cy="14761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956" y="1906250"/>
            <a:ext cx="1368674" cy="14724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878" y="1469813"/>
            <a:ext cx="1092545" cy="15051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1339" y="1606957"/>
            <a:ext cx="1266185" cy="11697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Rectangular Callout 9"/>
          <p:cNvSpPr/>
          <p:nvPr/>
        </p:nvSpPr>
        <p:spPr>
          <a:xfrm>
            <a:off x="526697" y="1208893"/>
            <a:ext cx="1223020" cy="493179"/>
          </a:xfrm>
          <a:prstGeom prst="wedgeRectCallout">
            <a:avLst>
              <a:gd name="adj1" fmla="val -8167"/>
              <a:gd name="adj2" fmla="val 1300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t>Puppets</a:t>
            </a:r>
            <a:endParaRPr lang="en-US" sz="1400"/>
          </a:p>
        </p:txBody>
      </p:sp>
      <p:sp>
        <p:nvSpPr>
          <p:cNvPr id="11" name="Rectangular Callout 10"/>
          <p:cNvSpPr/>
          <p:nvPr/>
        </p:nvSpPr>
        <p:spPr>
          <a:xfrm>
            <a:off x="2304643" y="1018932"/>
            <a:ext cx="1223020" cy="493179"/>
          </a:xfrm>
          <a:prstGeom prst="wedgeRectCallout">
            <a:avLst>
              <a:gd name="adj1" fmla="val 32997"/>
              <a:gd name="adj2" fmla="val 125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Television</a:t>
            </a:r>
            <a:endParaRPr lang="en-US" sz="1400" dirty="0"/>
          </a:p>
        </p:txBody>
      </p:sp>
      <p:sp>
        <p:nvSpPr>
          <p:cNvPr id="12" name="Rectangular Callout 11"/>
          <p:cNvSpPr/>
          <p:nvPr/>
        </p:nvSpPr>
        <p:spPr>
          <a:xfrm>
            <a:off x="5069391" y="1018933"/>
            <a:ext cx="1223020" cy="525088"/>
          </a:xfrm>
          <a:prstGeom prst="wedgeRectCallout">
            <a:avLst>
              <a:gd name="adj1" fmla="val 45030"/>
              <a:gd name="adj2" fmla="val 1278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Shadow puppets</a:t>
            </a:r>
            <a:endParaRPr lang="en-US" sz="1400" dirty="0"/>
          </a:p>
        </p:txBody>
      </p:sp>
      <p:sp>
        <p:nvSpPr>
          <p:cNvPr id="13" name="Rectangular Callout 12"/>
          <p:cNvSpPr/>
          <p:nvPr/>
        </p:nvSpPr>
        <p:spPr>
          <a:xfrm>
            <a:off x="6163021" y="376643"/>
            <a:ext cx="1223020" cy="493179"/>
          </a:xfrm>
          <a:prstGeom prst="wedgeRectCallout">
            <a:avLst>
              <a:gd name="adj1" fmla="val 51363"/>
              <a:gd name="adj2" fmla="val 1316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Felt board</a:t>
            </a:r>
            <a:endParaRPr lang="en-US" sz="1400" dirty="0"/>
          </a:p>
        </p:txBody>
      </p:sp>
      <p:sp>
        <p:nvSpPr>
          <p:cNvPr id="14" name="Rectangular Callout 13"/>
          <p:cNvSpPr/>
          <p:nvPr/>
        </p:nvSpPr>
        <p:spPr>
          <a:xfrm>
            <a:off x="225047" y="3274102"/>
            <a:ext cx="1223020" cy="493179"/>
          </a:xfrm>
          <a:prstGeom prst="wedgeRectCallout">
            <a:avLst>
              <a:gd name="adj1" fmla="val -8167"/>
              <a:gd name="adj2" fmla="val 1300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Steamers for movement</a:t>
            </a:r>
            <a:endParaRPr lang="en-US" sz="1400" dirty="0"/>
          </a:p>
        </p:txBody>
      </p:sp>
      <p:sp>
        <p:nvSpPr>
          <p:cNvPr id="15" name="Rectangular Callout 14"/>
          <p:cNvSpPr/>
          <p:nvPr/>
        </p:nvSpPr>
        <p:spPr>
          <a:xfrm>
            <a:off x="2786865" y="2498688"/>
            <a:ext cx="1223020" cy="493179"/>
          </a:xfrm>
          <a:prstGeom prst="wedgeRectCallout">
            <a:avLst>
              <a:gd name="adj1" fmla="val -8167"/>
              <a:gd name="adj2" fmla="val 1300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Barrier games</a:t>
            </a:r>
            <a:endParaRPr lang="en-US" sz="1400" dirty="0"/>
          </a:p>
        </p:txBody>
      </p:sp>
      <p:sp>
        <p:nvSpPr>
          <p:cNvPr id="16" name="Rectangular Callout 15"/>
          <p:cNvSpPr/>
          <p:nvPr/>
        </p:nvSpPr>
        <p:spPr>
          <a:xfrm>
            <a:off x="5213541" y="2885493"/>
            <a:ext cx="1327242" cy="493179"/>
          </a:xfrm>
          <a:prstGeom prst="wedgeRectCallout">
            <a:avLst>
              <a:gd name="adj1" fmla="val -8167"/>
              <a:gd name="adj2" fmla="val 1300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3 dimensional mural</a:t>
            </a:r>
            <a:endParaRPr lang="en-US" sz="1400" dirty="0"/>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6041" y="3577060"/>
            <a:ext cx="1858742" cy="13593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8" name="Rectangular Callout 17"/>
          <p:cNvSpPr/>
          <p:nvPr/>
        </p:nvSpPr>
        <p:spPr>
          <a:xfrm>
            <a:off x="6924806" y="2930243"/>
            <a:ext cx="1223020" cy="493179"/>
          </a:xfrm>
          <a:prstGeom prst="wedgeRectCallout">
            <a:avLst>
              <a:gd name="adj1" fmla="val -8167"/>
              <a:gd name="adj2" fmla="val 1300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Sock puppets</a:t>
            </a:r>
            <a:endParaRPr lang="en-US" sz="1400" dirty="0"/>
          </a:p>
        </p:txBody>
      </p:sp>
    </p:spTree>
    <p:extLst>
      <p:ext uri="{BB962C8B-B14F-4D97-AF65-F5344CB8AC3E}">
        <p14:creationId xmlns:p14="http://schemas.microsoft.com/office/powerpoint/2010/main" val="11693042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921" y="3332454"/>
            <a:ext cx="1285875" cy="105886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672" y="2067088"/>
            <a:ext cx="709612" cy="111125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322" y="542574"/>
            <a:ext cx="1233488" cy="88423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4367" y="3425180"/>
            <a:ext cx="989012" cy="9620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4055" y="3261918"/>
            <a:ext cx="1447800" cy="8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9460" y="2408042"/>
            <a:ext cx="439738" cy="77787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7619" y="1883710"/>
            <a:ext cx="1127125" cy="101441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5891" y="3318287"/>
            <a:ext cx="1285875" cy="863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6118" y="628472"/>
            <a:ext cx="749300" cy="9525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56099" y="3359029"/>
            <a:ext cx="1049337" cy="54133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5876" y="1276621"/>
            <a:ext cx="760412" cy="6858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8829" y="160644"/>
            <a:ext cx="742950" cy="103981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1200457"/>
            <a:ext cx="914400" cy="77787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28"/>
          <p:cNvSpPr>
            <a:spLocks noChangeArrowheads="1"/>
          </p:cNvSpPr>
          <p:nvPr/>
        </p:nvSpPr>
        <p:spPr bwMode="auto">
          <a:xfrm>
            <a:off x="759471" y="647241"/>
            <a:ext cx="7389578" cy="2677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r>
              <a:rPr lang="en-GB" sz="1200" b="1" u="sng" dirty="0">
                <a:solidFill>
                  <a:srgbClr val="00B0F0"/>
                </a:solidFill>
              </a:rPr>
              <a:t>Play silks: Some play ideas</a:t>
            </a:r>
            <a:endParaRPr lang="en-US" sz="1200" dirty="0">
              <a:solidFill>
                <a:srgbClr val="00B0F0"/>
              </a:solidFill>
            </a:endParaRPr>
          </a:p>
          <a:p>
            <a:r>
              <a:rPr lang="en-GB" sz="1200" dirty="0"/>
              <a:t>Superhero or wizard cape </a:t>
            </a:r>
            <a:endParaRPr lang="en-US" sz="1200" dirty="0"/>
          </a:p>
          <a:p>
            <a:r>
              <a:rPr lang="en-GB" sz="1200" dirty="0"/>
              <a:t>Doll sling</a:t>
            </a:r>
            <a:endParaRPr lang="en-US" sz="1200" dirty="0"/>
          </a:p>
          <a:p>
            <a:r>
              <a:rPr lang="en-GB" sz="1200" dirty="0"/>
              <a:t>Magic carpet</a:t>
            </a:r>
            <a:endParaRPr lang="en-US" sz="1200" dirty="0"/>
          </a:p>
          <a:p>
            <a:r>
              <a:rPr lang="en-GB" sz="1200" dirty="0"/>
              <a:t>Meadow of grass for toy animals</a:t>
            </a:r>
            <a:endParaRPr lang="en-US" sz="1200" dirty="0"/>
          </a:p>
          <a:p>
            <a:r>
              <a:rPr lang="en-GB" sz="1200" dirty="0"/>
              <a:t>Princess dress or skirt</a:t>
            </a:r>
            <a:endParaRPr lang="en-US" sz="1200" dirty="0"/>
          </a:p>
          <a:p>
            <a:r>
              <a:rPr lang="en-GB" sz="1200" dirty="0"/>
              <a:t>Fairy wings</a:t>
            </a:r>
            <a:endParaRPr lang="en-US" sz="1200" dirty="0"/>
          </a:p>
          <a:p>
            <a:r>
              <a:rPr lang="en-GB" sz="1200" dirty="0"/>
              <a:t>Covers for sleeping toys</a:t>
            </a:r>
            <a:endParaRPr lang="en-US" sz="1200" dirty="0"/>
          </a:p>
          <a:p>
            <a:r>
              <a:rPr lang="en-GB" sz="1200" dirty="0"/>
              <a:t>A veil</a:t>
            </a:r>
            <a:endParaRPr lang="en-US" sz="1200" dirty="0"/>
          </a:p>
          <a:p>
            <a:r>
              <a:rPr lang="en-GB" sz="1200" dirty="0"/>
              <a:t>Pirate scarf</a:t>
            </a:r>
            <a:endParaRPr lang="en-US" sz="1200" dirty="0"/>
          </a:p>
          <a:p>
            <a:r>
              <a:rPr lang="en-GB" sz="1200" dirty="0"/>
              <a:t>Belt for a sword</a:t>
            </a:r>
            <a:endParaRPr lang="en-US" sz="1200" dirty="0"/>
          </a:p>
          <a:p>
            <a:r>
              <a:rPr lang="en-GB" sz="1200" dirty="0" smtClean="0"/>
              <a:t>Toga</a:t>
            </a:r>
            <a:endParaRPr lang="en-US" sz="1200" dirty="0"/>
          </a:p>
          <a:p>
            <a:r>
              <a:rPr lang="en-GB" sz="1200" dirty="0"/>
              <a:t>Puppet show backdrop</a:t>
            </a:r>
            <a:endParaRPr lang="en-US" sz="1200" dirty="0"/>
          </a:p>
          <a:p>
            <a:r>
              <a:rPr lang="en-GB" sz="1200" dirty="0"/>
              <a:t>Scarf for magic </a:t>
            </a:r>
            <a:r>
              <a:rPr lang="en-GB" sz="1200" dirty="0" smtClean="0"/>
              <a:t>tricks</a:t>
            </a:r>
            <a:endParaRPr lang="en-US" sz="1200" dirty="0"/>
          </a:p>
        </p:txBody>
      </p:sp>
      <p:pic>
        <p:nvPicPr>
          <p:cNvPr id="16"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06777" y="2141882"/>
            <a:ext cx="958850" cy="1049337"/>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3039105" y="828602"/>
            <a:ext cx="4572000" cy="2308324"/>
          </a:xfrm>
          <a:prstGeom prst="rect">
            <a:avLst/>
          </a:prstGeom>
        </p:spPr>
        <p:txBody>
          <a:bodyPr>
            <a:spAutoFit/>
          </a:bodyPr>
          <a:lstStyle/>
          <a:p>
            <a:r>
              <a:rPr lang="en-GB" sz="1200" dirty="0"/>
              <a:t>Lake, river, waterfall or sea</a:t>
            </a:r>
            <a:endParaRPr lang="en-US" sz="1200" dirty="0"/>
          </a:p>
          <a:p>
            <a:r>
              <a:rPr lang="en-GB" sz="1200" dirty="0"/>
              <a:t>Fort, tent or canopy</a:t>
            </a:r>
            <a:endParaRPr lang="en-US" sz="1200" dirty="0"/>
          </a:p>
          <a:p>
            <a:r>
              <a:rPr lang="en-GB" sz="1200" dirty="0"/>
              <a:t>Tea party table cloth</a:t>
            </a:r>
            <a:endParaRPr lang="en-US" sz="1200" dirty="0"/>
          </a:p>
          <a:p>
            <a:r>
              <a:rPr lang="en-GB" sz="1200" dirty="0"/>
              <a:t>Swirl it around in time to music</a:t>
            </a:r>
            <a:endParaRPr lang="en-US" sz="1200" dirty="0"/>
          </a:p>
          <a:p>
            <a:r>
              <a:rPr lang="en-GB" sz="1200" dirty="0"/>
              <a:t>Wet washing </a:t>
            </a:r>
            <a:endParaRPr lang="en-US" sz="1200" dirty="0"/>
          </a:p>
          <a:p>
            <a:r>
              <a:rPr lang="en-GB" sz="1200" dirty="0"/>
              <a:t>Peek a boo games</a:t>
            </a:r>
            <a:endParaRPr lang="en-US" sz="1200" dirty="0"/>
          </a:p>
          <a:p>
            <a:r>
              <a:rPr lang="en-GB" sz="1200" dirty="0"/>
              <a:t>Wrapping paper for pretend presents</a:t>
            </a:r>
            <a:endParaRPr lang="en-US" sz="1200" dirty="0"/>
          </a:p>
          <a:p>
            <a:r>
              <a:rPr lang="en-GB" sz="1200" dirty="0"/>
              <a:t>Teddy bear parachute</a:t>
            </a:r>
            <a:endParaRPr lang="en-US" sz="1200" dirty="0"/>
          </a:p>
          <a:p>
            <a:r>
              <a:rPr lang="en-GB" sz="1200" dirty="0"/>
              <a:t>Bandage or arm sling</a:t>
            </a:r>
            <a:endParaRPr lang="en-US" sz="1200" dirty="0"/>
          </a:p>
          <a:p>
            <a:r>
              <a:rPr lang="en-GB" sz="1200" dirty="0"/>
              <a:t>Toy picnic rug</a:t>
            </a:r>
            <a:endParaRPr lang="en-US" sz="1200" dirty="0"/>
          </a:p>
          <a:p>
            <a:r>
              <a:rPr lang="en-GB" sz="1200" dirty="0"/>
              <a:t>A puddle</a:t>
            </a:r>
            <a:endParaRPr lang="en-US" sz="1200" dirty="0"/>
          </a:p>
          <a:p>
            <a:r>
              <a:rPr lang="en-GB" sz="1200" dirty="0"/>
              <a:t>Wet </a:t>
            </a:r>
            <a:r>
              <a:rPr lang="en-GB" sz="1200" dirty="0" smtClean="0"/>
              <a:t>washing</a:t>
            </a:r>
            <a:endParaRPr lang="en-US" sz="1200" dirty="0"/>
          </a:p>
        </p:txBody>
      </p:sp>
      <p:sp>
        <p:nvSpPr>
          <p:cNvPr id="18" name="Rectangle 17"/>
          <p:cNvSpPr/>
          <p:nvPr/>
        </p:nvSpPr>
        <p:spPr>
          <a:xfrm>
            <a:off x="1001921" y="4460333"/>
            <a:ext cx="7344825" cy="253916"/>
          </a:xfrm>
          <a:prstGeom prst="rect">
            <a:avLst/>
          </a:prstGeom>
        </p:spPr>
        <p:txBody>
          <a:bodyPr wrap="square">
            <a:spAutoFit/>
          </a:bodyPr>
          <a:lstStyle/>
          <a:p>
            <a:r>
              <a:rPr lang="en-GB" sz="1050" dirty="0"/>
              <a:t>For more idea visit </a:t>
            </a:r>
            <a:r>
              <a:rPr lang="en-GB" sz="1050" dirty="0" smtClean="0">
                <a:hlinkClick r:id="rId16"/>
              </a:rPr>
              <a:t>www.</a:t>
            </a:r>
            <a:r>
              <a:rPr lang="en-GB" sz="1050" b="1" dirty="0" smtClean="0">
                <a:effectLst>
                  <a:outerShdw blurRad="25502" dist="23000" dir="7020000" algn="tl">
                    <a:srgbClr val="000000">
                      <a:alpha val="50000"/>
                    </a:srgbClr>
                  </a:outerShdw>
                </a:effectLst>
                <a:hlinkClick r:id="rId16"/>
              </a:rPr>
              <a:t>silkplayground</a:t>
            </a:r>
            <a:r>
              <a:rPr lang="en-GB" sz="1050" dirty="0" smtClean="0">
                <a:hlinkClick r:id="rId16"/>
              </a:rPr>
              <a:t>-play-ideas.blogspot.com</a:t>
            </a:r>
            <a:r>
              <a:rPr lang="en-GB" sz="1050" dirty="0" smtClean="0"/>
              <a:t> | Images </a:t>
            </a:r>
            <a:r>
              <a:rPr lang="en-GB" sz="1050" dirty="0"/>
              <a:t>retrieved from clipart, 2011</a:t>
            </a:r>
            <a:endParaRPr lang="en-US" sz="1050" dirty="0"/>
          </a:p>
        </p:txBody>
      </p:sp>
    </p:spTree>
    <p:extLst>
      <p:ext uri="{BB962C8B-B14F-4D97-AF65-F5344CB8AC3E}">
        <p14:creationId xmlns:p14="http://schemas.microsoft.com/office/powerpoint/2010/main" val="873592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0" y="-28757"/>
            <a:ext cx="10058400" cy="1609344"/>
          </a:xfrm>
        </p:spPr>
        <p:txBody>
          <a:bodyPr>
            <a:normAutofit/>
          </a:bodyPr>
          <a:lstStyle/>
          <a:p>
            <a:r>
              <a:rPr lang="en-US" sz="3600" dirty="0">
                <a:solidFill>
                  <a:srgbClr val="92D050"/>
                </a:solidFill>
              </a:rPr>
              <a:t>Key </a:t>
            </a:r>
            <a:r>
              <a:rPr lang="en-US" sz="3600" dirty="0" smtClean="0">
                <a:solidFill>
                  <a:srgbClr val="92D050"/>
                </a:solidFill>
              </a:rPr>
              <a:t>strategies</a:t>
            </a:r>
            <a:endParaRPr lang="en-US" sz="3600" dirty="0">
              <a:solidFill>
                <a:srgbClr val="92D050"/>
              </a:solidFill>
            </a:endParaRPr>
          </a:p>
        </p:txBody>
      </p:sp>
      <p:sp>
        <p:nvSpPr>
          <p:cNvPr id="3" name="Content Placeholder 2"/>
          <p:cNvSpPr>
            <a:spLocks noGrp="1"/>
          </p:cNvSpPr>
          <p:nvPr>
            <p:ph idx="1"/>
          </p:nvPr>
        </p:nvSpPr>
        <p:spPr>
          <a:xfrm>
            <a:off x="354606" y="1103778"/>
            <a:ext cx="8033818" cy="4050792"/>
          </a:xfrm>
        </p:spPr>
        <p:txBody>
          <a:bodyPr>
            <a:normAutofit/>
          </a:bodyPr>
          <a:lstStyle/>
          <a:p>
            <a:pPr lvl="1"/>
            <a:r>
              <a:rPr lang="en-US" sz="1600" dirty="0" smtClean="0">
                <a:solidFill>
                  <a:srgbClr val="00B0F0"/>
                </a:solidFill>
              </a:rPr>
              <a:t>Repetition and retelling</a:t>
            </a:r>
          </a:p>
          <a:p>
            <a:pPr lvl="2"/>
            <a:r>
              <a:rPr lang="en-US" sz="1400" dirty="0" smtClean="0"/>
              <a:t>Sock puppets, paper </a:t>
            </a:r>
            <a:r>
              <a:rPr lang="en-US" sz="1400" dirty="0" err="1" smtClean="0"/>
              <a:t>mache</a:t>
            </a:r>
            <a:r>
              <a:rPr lang="en-US" sz="1400" dirty="0" smtClean="0"/>
              <a:t> puppets, shadow puppets, felt boards</a:t>
            </a:r>
            <a:r>
              <a:rPr lang="en-US" sz="1400" dirty="0"/>
              <a:t>, story </a:t>
            </a:r>
            <a:r>
              <a:rPr lang="en-US" sz="1400" dirty="0" smtClean="0"/>
              <a:t>sack, costumes</a:t>
            </a:r>
            <a:endParaRPr lang="en-US" sz="1400" dirty="0"/>
          </a:p>
          <a:p>
            <a:pPr lvl="1"/>
            <a:r>
              <a:rPr lang="en-US" sz="1600" dirty="0">
                <a:solidFill>
                  <a:srgbClr val="00B0F0"/>
                </a:solidFill>
              </a:rPr>
              <a:t>Text </a:t>
            </a:r>
            <a:r>
              <a:rPr lang="en-US" sz="1600" dirty="0" smtClean="0">
                <a:solidFill>
                  <a:srgbClr val="00B0F0"/>
                </a:solidFill>
              </a:rPr>
              <a:t>connections</a:t>
            </a:r>
          </a:p>
          <a:p>
            <a:pPr lvl="2"/>
            <a:r>
              <a:rPr lang="en-US" sz="1400" b="1" i="1" dirty="0" smtClean="0"/>
              <a:t>Text to self</a:t>
            </a:r>
          </a:p>
          <a:p>
            <a:pPr lvl="2"/>
            <a:r>
              <a:rPr lang="en-AU" sz="1400" dirty="0" smtClean="0"/>
              <a:t>“When </a:t>
            </a:r>
            <a:r>
              <a:rPr lang="en-AU" sz="1400" dirty="0"/>
              <a:t>the animals were waiting to see if Growl Bear would come out of his cave it made me think about when I play hide and seek with my little sister and she waits for me to come out of my hiding </a:t>
            </a:r>
            <a:r>
              <a:rPr lang="en-AU" sz="1400" dirty="0" smtClean="0"/>
              <a:t>place.”</a:t>
            </a:r>
            <a:endParaRPr lang="en-US" sz="1400" dirty="0" smtClean="0"/>
          </a:p>
          <a:p>
            <a:pPr lvl="2"/>
            <a:r>
              <a:rPr lang="en-US" sz="1400" b="1" i="1" dirty="0" smtClean="0"/>
              <a:t>Text to text</a:t>
            </a:r>
          </a:p>
          <a:p>
            <a:pPr lvl="2"/>
            <a:r>
              <a:rPr lang="is-IS" sz="1400" dirty="0"/>
              <a:t>“That story reminds me of the my favourite chant.  The one where the children are going on a bear </a:t>
            </a:r>
            <a:r>
              <a:rPr lang="is-IS" sz="1400" dirty="0" smtClean="0"/>
              <a:t>hunt”</a:t>
            </a:r>
            <a:endParaRPr lang="en-US" sz="1400" dirty="0" smtClean="0"/>
          </a:p>
          <a:p>
            <a:pPr lvl="2"/>
            <a:r>
              <a:rPr lang="en-US" sz="1400" b="1" i="1" dirty="0" smtClean="0"/>
              <a:t>Text to world </a:t>
            </a:r>
          </a:p>
          <a:p>
            <a:pPr lvl="2"/>
            <a:r>
              <a:rPr lang="is-IS" sz="1400" dirty="0"/>
              <a:t>“Growl bear was in the cave eating honey but in Canada grizzly bears go into the cave in winter to </a:t>
            </a:r>
            <a:r>
              <a:rPr lang="is-IS" sz="1400" dirty="0" smtClean="0"/>
              <a:t>hibernate.”</a:t>
            </a:r>
            <a:endParaRPr lang="en-US" sz="1400" dirty="0" smtClean="0"/>
          </a:p>
        </p:txBody>
      </p:sp>
    </p:spTree>
    <p:extLst>
      <p:ext uri="{BB962C8B-B14F-4D97-AF65-F5344CB8AC3E}">
        <p14:creationId xmlns:p14="http://schemas.microsoft.com/office/powerpoint/2010/main" val="1153519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0" y="-28757"/>
            <a:ext cx="10058400" cy="1609344"/>
          </a:xfrm>
        </p:spPr>
        <p:txBody>
          <a:bodyPr>
            <a:normAutofit/>
          </a:bodyPr>
          <a:lstStyle/>
          <a:p>
            <a:r>
              <a:rPr lang="en-US" sz="3600" dirty="0">
                <a:solidFill>
                  <a:srgbClr val="92D050"/>
                </a:solidFill>
              </a:rPr>
              <a:t>Key </a:t>
            </a:r>
            <a:r>
              <a:rPr lang="en-US" sz="3600" dirty="0" smtClean="0">
                <a:solidFill>
                  <a:srgbClr val="92D050"/>
                </a:solidFill>
              </a:rPr>
              <a:t>strategies</a:t>
            </a:r>
            <a:endParaRPr lang="en-US" sz="3600" dirty="0">
              <a:solidFill>
                <a:srgbClr val="92D050"/>
              </a:solidFill>
            </a:endParaRPr>
          </a:p>
        </p:txBody>
      </p:sp>
      <p:sp>
        <p:nvSpPr>
          <p:cNvPr id="3" name="Content Placeholder 2"/>
          <p:cNvSpPr>
            <a:spLocks noGrp="1"/>
          </p:cNvSpPr>
          <p:nvPr>
            <p:ph idx="1"/>
          </p:nvPr>
        </p:nvSpPr>
        <p:spPr>
          <a:xfrm>
            <a:off x="323527" y="1092708"/>
            <a:ext cx="3993107" cy="4050792"/>
          </a:xfrm>
        </p:spPr>
        <p:txBody>
          <a:bodyPr>
            <a:normAutofit/>
          </a:bodyPr>
          <a:lstStyle/>
          <a:p>
            <a:pPr lvl="1"/>
            <a:r>
              <a:rPr lang="en-US" sz="1600" dirty="0">
                <a:solidFill>
                  <a:srgbClr val="00B0F0"/>
                </a:solidFill>
              </a:rPr>
              <a:t>Sequencing </a:t>
            </a:r>
          </a:p>
          <a:p>
            <a:pPr lvl="2"/>
            <a:r>
              <a:rPr lang="en-US" sz="1400" dirty="0" err="1"/>
              <a:t>E.g</a:t>
            </a:r>
            <a:r>
              <a:rPr lang="en-US" sz="1400" dirty="0"/>
              <a:t>: </a:t>
            </a:r>
            <a:r>
              <a:rPr lang="en-US" sz="1400" dirty="0" err="1"/>
              <a:t>storymaps</a:t>
            </a:r>
            <a:r>
              <a:rPr lang="en-US" sz="1400" dirty="0"/>
              <a:t>  felt boards, dioramas depicting each event in the story, </a:t>
            </a:r>
            <a:r>
              <a:rPr lang="en-US" sz="1400" dirty="0" err="1"/>
              <a:t>ipad</a:t>
            </a:r>
            <a:r>
              <a:rPr lang="en-US" sz="1400" dirty="0"/>
              <a:t> apps for creating scenes from the story, animations, cartoon software, concertina books, digital photography, drama</a:t>
            </a:r>
            <a:r>
              <a:rPr lang="is-IS" sz="1400" dirty="0"/>
              <a:t>…</a:t>
            </a:r>
            <a:endParaRPr lang="en-US" sz="1400" dirty="0"/>
          </a:p>
          <a:p>
            <a:pPr lvl="1"/>
            <a:r>
              <a:rPr lang="en-US" sz="1600" dirty="0">
                <a:solidFill>
                  <a:srgbClr val="00B0F0"/>
                </a:solidFill>
              </a:rPr>
              <a:t>Creative responses</a:t>
            </a:r>
          </a:p>
          <a:p>
            <a:pPr lvl="2"/>
            <a:r>
              <a:rPr lang="en-US" sz="1400" dirty="0"/>
              <a:t>E.g.: Movement, drama, collage work, painting, silk scarves,  construction, play dough &amp; modelling clay </a:t>
            </a:r>
            <a:r>
              <a:rPr lang="is-IS" sz="1400" dirty="0"/>
              <a:t>…</a:t>
            </a:r>
            <a:endParaRPr lang="en-US" sz="1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0979" y="1106325"/>
            <a:ext cx="3207834" cy="21614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3118846"/>
            <a:ext cx="3384517" cy="1895329"/>
          </a:xfrm>
          <a:prstGeom prst="rect">
            <a:avLst/>
          </a:prstGeom>
        </p:spPr>
      </p:pic>
    </p:spTree>
    <p:extLst>
      <p:ext uri="{BB962C8B-B14F-4D97-AF65-F5344CB8AC3E}">
        <p14:creationId xmlns:p14="http://schemas.microsoft.com/office/powerpoint/2010/main" val="954263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10058400" cy="1609344"/>
          </a:xfrm>
        </p:spPr>
        <p:txBody>
          <a:bodyPr/>
          <a:lstStyle/>
          <a:p>
            <a:r>
              <a:rPr lang="en-US" sz="3600" dirty="0" smtClean="0">
                <a:solidFill>
                  <a:srgbClr val="92D050"/>
                </a:solidFill>
              </a:rPr>
              <a:t>Choosing a story</a:t>
            </a:r>
            <a:endParaRPr lang="en-US" sz="3600" dirty="0">
              <a:solidFill>
                <a:srgbClr val="92D050"/>
              </a:solidFill>
            </a:endParaRPr>
          </a:p>
        </p:txBody>
      </p:sp>
      <p:sp>
        <p:nvSpPr>
          <p:cNvPr id="3" name="Content Placeholder 2"/>
          <p:cNvSpPr>
            <a:spLocks noGrp="1"/>
          </p:cNvSpPr>
          <p:nvPr>
            <p:ph idx="1"/>
          </p:nvPr>
        </p:nvSpPr>
        <p:spPr>
          <a:xfrm>
            <a:off x="704912" y="1275606"/>
            <a:ext cx="7681416" cy="4050792"/>
          </a:xfrm>
        </p:spPr>
        <p:txBody>
          <a:bodyPr>
            <a:normAutofit/>
          </a:bodyPr>
          <a:lstStyle/>
          <a:p>
            <a:r>
              <a:rPr lang="en-US" sz="2000" dirty="0" smtClean="0"/>
              <a:t>Commercial books and compilations of stories for telling are available</a:t>
            </a:r>
          </a:p>
          <a:p>
            <a:r>
              <a:rPr lang="en-US" sz="2000" dirty="0" smtClean="0"/>
              <a:t>Choose a story you enjoy yourself </a:t>
            </a:r>
          </a:p>
          <a:p>
            <a:r>
              <a:rPr lang="en-US" sz="2000" dirty="0" smtClean="0"/>
              <a:t>Repeated parts, clear structure</a:t>
            </a:r>
          </a:p>
          <a:p>
            <a:r>
              <a:rPr lang="en-US" sz="2000" dirty="0" smtClean="0"/>
              <a:t>Action and/or series of events</a:t>
            </a:r>
          </a:p>
          <a:p>
            <a:endParaRPr lang="en-US" sz="2000" dirty="0"/>
          </a:p>
        </p:txBody>
      </p:sp>
      <p:pic>
        <p:nvPicPr>
          <p:cNvPr id="5" name="Picture 4"/>
          <p:cNvPicPr>
            <a:picLocks noChangeAspect="1"/>
          </p:cNvPicPr>
          <p:nvPr/>
        </p:nvPicPr>
        <p:blipFill>
          <a:blip r:embed="rId2"/>
          <a:stretch>
            <a:fillRect/>
          </a:stretch>
        </p:blipFill>
        <p:spPr>
          <a:xfrm>
            <a:off x="2483768" y="2884950"/>
            <a:ext cx="4801096" cy="1703615"/>
          </a:xfrm>
          <a:prstGeom prst="rect">
            <a:avLst/>
          </a:prstGeom>
        </p:spPr>
      </p:pic>
    </p:spTree>
    <p:extLst>
      <p:ext uri="{BB962C8B-B14F-4D97-AF65-F5344CB8AC3E}">
        <p14:creationId xmlns:p14="http://schemas.microsoft.com/office/powerpoint/2010/main" val="4354924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p:cNvGraphicFramePr>
            <a:graphicFrameLocks noGrp="1"/>
          </p:cNvGraphicFramePr>
          <p:nvPr>
            <p:ph idx="1"/>
            <p:extLst>
              <p:ext uri="{D42A27DB-BD31-4B8C-83A1-F6EECF244321}">
                <p14:modId xmlns:p14="http://schemas.microsoft.com/office/powerpoint/2010/main" val="1097102568"/>
              </p:ext>
            </p:extLst>
          </p:nvPr>
        </p:nvGraphicFramePr>
        <p:xfrm>
          <a:off x="-31428" y="0"/>
          <a:ext cx="9175428" cy="5143498"/>
        </p:xfrm>
        <a:graphic>
          <a:graphicData uri="http://schemas.openxmlformats.org/drawingml/2006/table">
            <a:tbl>
              <a:tblPr firstRow="1" bandRow="1">
                <a:tableStyleId>{5C22544A-7EE6-4342-B048-85BDC9FD1C3A}</a:tableStyleId>
              </a:tblPr>
              <a:tblGrid>
                <a:gridCol w="3752454"/>
                <a:gridCol w="5422974"/>
              </a:tblGrid>
              <a:tr h="369533">
                <a:tc>
                  <a:txBody>
                    <a:bodyPr/>
                    <a:lstStyle/>
                    <a:p>
                      <a:r>
                        <a:rPr lang="en-US" sz="1400" dirty="0" smtClean="0"/>
                        <a:t>Growl</a:t>
                      </a:r>
                      <a:r>
                        <a:rPr lang="en-US" sz="1400" baseline="0" dirty="0" smtClean="0"/>
                        <a:t> Bear</a:t>
                      </a:r>
                      <a:endParaRPr lang="en-US" sz="1400" dirty="0"/>
                    </a:p>
                  </a:txBody>
                  <a:tcPr/>
                </a:tc>
                <a:tc>
                  <a:txBody>
                    <a:bodyPr/>
                    <a:lstStyle/>
                    <a:p>
                      <a:r>
                        <a:rPr lang="en-US" sz="1400" dirty="0" smtClean="0"/>
                        <a:t>Australian Curriculum</a:t>
                      </a:r>
                      <a:r>
                        <a:rPr lang="en-US" sz="1400" baseline="0" dirty="0" smtClean="0"/>
                        <a:t> Foundation Descriptor</a:t>
                      </a:r>
                      <a:endParaRPr lang="en-US" sz="1400" dirty="0"/>
                    </a:p>
                  </a:txBody>
                  <a:tcPr/>
                </a:tc>
              </a:tr>
              <a:tr h="1049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Explore the use of descriptive words in the oral text such as </a:t>
                      </a:r>
                      <a:r>
                        <a:rPr lang="en-US" sz="1400" i="1" kern="1200" dirty="0" smtClean="0">
                          <a:solidFill>
                            <a:schemeClr val="dk1"/>
                          </a:solidFill>
                          <a:effectLst/>
                          <a:latin typeface="+mn-lt"/>
                          <a:ea typeface="+mn-ea"/>
                          <a:cs typeface="+mn-cs"/>
                        </a:rPr>
                        <a:t>Growl</a:t>
                      </a:r>
                      <a:r>
                        <a:rPr lang="en-US" sz="1400" kern="1200" dirty="0" smtClean="0">
                          <a:solidFill>
                            <a:schemeClr val="dk1"/>
                          </a:solidFill>
                          <a:effectLst/>
                          <a:latin typeface="+mn-lt"/>
                          <a:ea typeface="+mn-ea"/>
                          <a:cs typeface="+mn-cs"/>
                        </a:rPr>
                        <a:t> – discuss synonyms</a:t>
                      </a:r>
                    </a:p>
                  </a:txBody>
                  <a:tcPr/>
                </a:tc>
                <a:tc>
                  <a:txBody>
                    <a:bodyPr/>
                    <a:lstStyle/>
                    <a:p>
                      <a:r>
                        <a:rPr lang="en-US" sz="1400" i="1" u="sng" kern="1200" dirty="0" smtClean="0">
                          <a:solidFill>
                            <a:schemeClr val="dk1"/>
                          </a:solidFill>
                          <a:effectLst/>
                          <a:latin typeface="+mn-lt"/>
                          <a:ea typeface="+mn-ea"/>
                          <a:cs typeface="+mn-cs"/>
                        </a:rPr>
                        <a:t>Language</a:t>
                      </a:r>
                      <a:r>
                        <a:rPr lang="en-US" sz="1400" i="1" kern="1200" dirty="0" smtClean="0">
                          <a:solidFill>
                            <a:schemeClr val="dk1"/>
                          </a:solidFill>
                          <a:effectLst/>
                          <a:latin typeface="+mn-lt"/>
                          <a:ea typeface="+mn-ea"/>
                          <a:cs typeface="+mn-cs"/>
                        </a:rPr>
                        <a:t> </a:t>
                      </a:r>
                    </a:p>
                    <a:p>
                      <a:r>
                        <a:rPr lang="en-US" sz="1400" i="1" kern="1200" dirty="0" smtClean="0">
                          <a:solidFill>
                            <a:schemeClr val="dk1"/>
                          </a:solidFill>
                          <a:effectLst/>
                          <a:latin typeface="+mn-lt"/>
                          <a:ea typeface="+mn-ea"/>
                          <a:cs typeface="+mn-cs"/>
                        </a:rPr>
                        <a:t>Expressing and developing ideas</a:t>
                      </a:r>
                      <a:endParaRPr lang="en-US" sz="1400" kern="1200" dirty="0" smtClean="0">
                        <a:solidFill>
                          <a:schemeClr val="dk1"/>
                        </a:solidFill>
                        <a:effectLst/>
                        <a:latin typeface="+mn-lt"/>
                        <a:ea typeface="+mn-ea"/>
                        <a:cs typeface="+mn-cs"/>
                      </a:endParaRPr>
                    </a:p>
                    <a:p>
                      <a:r>
                        <a:rPr lang="en-US" sz="1400" kern="1200" dirty="0" smtClean="0">
                          <a:solidFill>
                            <a:schemeClr val="dk1"/>
                          </a:solidFill>
                          <a:effectLst/>
                          <a:latin typeface="+mn-lt"/>
                          <a:ea typeface="+mn-ea"/>
                          <a:cs typeface="+mn-cs"/>
                        </a:rPr>
                        <a:t>Explore the different contribution of words and images to meaning in stories and informative texts</a:t>
                      </a:r>
                    </a:p>
                  </a:txBody>
                  <a:tcPr/>
                </a:tc>
              </a:tr>
              <a:tr h="812590">
                <a:tc>
                  <a:txBody>
                    <a:bodyPr/>
                    <a:lstStyle/>
                    <a:p>
                      <a:r>
                        <a:rPr lang="en-US" sz="1400" dirty="0" smtClean="0"/>
                        <a:t>Share</a:t>
                      </a:r>
                      <a:r>
                        <a:rPr lang="en-US" sz="1400" baseline="0" dirty="0" smtClean="0"/>
                        <a:t> ideas and feelings about the characters in Growl Bear, and use these ideas to create a growl bear puppet/mask for use in retelling</a:t>
                      </a:r>
                      <a:endParaRPr lang="en-US" sz="1400" dirty="0"/>
                    </a:p>
                  </a:txBody>
                  <a:tcPr/>
                </a:tc>
                <a:tc>
                  <a:txBody>
                    <a:bodyPr/>
                    <a:lstStyle/>
                    <a:p>
                      <a:r>
                        <a:rPr lang="en-US" sz="1400" i="1" u="sng" dirty="0" smtClean="0"/>
                        <a:t>Literature</a:t>
                      </a:r>
                    </a:p>
                    <a:p>
                      <a:pPr lvl="0"/>
                      <a:r>
                        <a:rPr lang="en-US" sz="1400" i="1" kern="1200" dirty="0" smtClean="0">
                          <a:solidFill>
                            <a:schemeClr val="dk1"/>
                          </a:solidFill>
                          <a:effectLst/>
                          <a:latin typeface="+mn-lt"/>
                          <a:ea typeface="+mn-ea"/>
                          <a:cs typeface="+mn-cs"/>
                        </a:rPr>
                        <a:t>Responding to literature</a:t>
                      </a:r>
                      <a:endParaRPr lang="en-US" sz="1400" kern="1200" dirty="0" smtClean="0">
                        <a:solidFill>
                          <a:schemeClr val="dk1"/>
                        </a:solidFill>
                        <a:effectLst/>
                        <a:latin typeface="+mn-lt"/>
                        <a:ea typeface="+mn-ea"/>
                        <a:cs typeface="+mn-cs"/>
                      </a:endParaRPr>
                    </a:p>
                    <a:p>
                      <a:pPr lvl="0"/>
                      <a:r>
                        <a:rPr lang="en-US" sz="1400" kern="1200" dirty="0" smtClean="0">
                          <a:solidFill>
                            <a:schemeClr val="dk1"/>
                          </a:solidFill>
                          <a:effectLst/>
                          <a:latin typeface="+mn-lt"/>
                          <a:ea typeface="+mn-ea"/>
                          <a:cs typeface="+mn-cs"/>
                        </a:rPr>
                        <a:t>Share feelings and thoughts about the events and characters in texts </a:t>
                      </a:r>
                    </a:p>
                  </a:txBody>
                  <a:tcPr/>
                </a:tc>
              </a:tr>
              <a:tr h="1049595">
                <a:tc>
                  <a:txBody>
                    <a:bodyPr/>
                    <a:lstStyle/>
                    <a:p>
                      <a:r>
                        <a:rPr lang="en-US" sz="1400" dirty="0" smtClean="0"/>
                        <a:t>Children respond to the initial storytelling</a:t>
                      </a:r>
                      <a:r>
                        <a:rPr lang="en-US" sz="1400" baseline="0" dirty="0" smtClean="0"/>
                        <a:t> expressing ideas about presentation. During share time children podcast their responses to the storytelling</a:t>
                      </a:r>
                      <a:endParaRPr lang="en-US" sz="1400" dirty="0"/>
                    </a:p>
                  </a:txBody>
                  <a:tcPr/>
                </a:tc>
                <a:tc>
                  <a:txBody>
                    <a:bodyPr/>
                    <a:lstStyle/>
                    <a:p>
                      <a:r>
                        <a:rPr lang="en-US" sz="1400" i="1" u="sng" dirty="0" smtClean="0"/>
                        <a:t>Literacy</a:t>
                      </a:r>
                    </a:p>
                    <a:p>
                      <a:r>
                        <a:rPr lang="en-US" sz="1400" i="1" dirty="0" smtClean="0"/>
                        <a:t>Texts</a:t>
                      </a:r>
                      <a:r>
                        <a:rPr lang="en-US" sz="1400" i="1" baseline="0" dirty="0" smtClean="0"/>
                        <a:t> in context</a:t>
                      </a:r>
                    </a:p>
                    <a:p>
                      <a:r>
                        <a:rPr lang="en-US" sz="1400" dirty="0" smtClean="0"/>
                        <a:t>Listen</a:t>
                      </a:r>
                      <a:r>
                        <a:rPr lang="en-US" sz="1400" baseline="0" dirty="0" smtClean="0"/>
                        <a:t> t</a:t>
                      </a:r>
                      <a:r>
                        <a:rPr lang="en-US" sz="1400" dirty="0" smtClean="0"/>
                        <a:t>o and respond orally to texts and to the communication of others in informal and structured classroom situations</a:t>
                      </a:r>
                      <a:endParaRPr lang="en-US" sz="1400" dirty="0"/>
                    </a:p>
                  </a:txBody>
                  <a:tcPr/>
                </a:tc>
              </a:tr>
              <a:tr h="812590">
                <a:tc>
                  <a:txBody>
                    <a:bodyPr/>
                    <a:lstStyle/>
                    <a:p>
                      <a:r>
                        <a:rPr lang="en-US" sz="1400" dirty="0" smtClean="0"/>
                        <a:t>Children retell the story</a:t>
                      </a:r>
                      <a:r>
                        <a:rPr lang="en-US" sz="1400" baseline="0" dirty="0" smtClean="0"/>
                        <a:t> to an audience using their own props </a:t>
                      </a:r>
                      <a:endParaRPr lang="en-US" sz="1400" dirty="0"/>
                    </a:p>
                  </a:txBody>
                  <a:tcPr/>
                </a:tc>
                <a:tc>
                  <a:txBody>
                    <a:bodyPr/>
                    <a:lstStyle/>
                    <a:p>
                      <a:r>
                        <a:rPr lang="en-US" sz="1400" i="1" u="sng" dirty="0" smtClean="0"/>
                        <a:t>Literacy</a:t>
                      </a:r>
                    </a:p>
                    <a:p>
                      <a:r>
                        <a:rPr lang="en-US" sz="1400" i="1" dirty="0" smtClean="0"/>
                        <a:t>Texts</a:t>
                      </a:r>
                      <a:r>
                        <a:rPr lang="en-US" sz="1400" i="1" baseline="0" dirty="0" smtClean="0"/>
                        <a:t> in context</a:t>
                      </a:r>
                      <a:endParaRPr lang="en-US" sz="1400" dirty="0" smtClean="0"/>
                    </a:p>
                    <a:p>
                      <a:r>
                        <a:rPr lang="en-US" sz="1400" dirty="0" smtClean="0"/>
                        <a:t>Deliver short oral presentations to peers </a:t>
                      </a:r>
                      <a:endParaRPr lang="en-US" sz="1400" dirty="0"/>
                    </a:p>
                  </a:txBody>
                  <a:tcPr/>
                </a:tc>
              </a:tr>
              <a:tr h="1049595">
                <a:tc>
                  <a:txBody>
                    <a:bodyPr/>
                    <a:lstStyle/>
                    <a:p>
                      <a:r>
                        <a:rPr lang="en-US" sz="1400" dirty="0" smtClean="0"/>
                        <a:t>Children</a:t>
                      </a:r>
                      <a:r>
                        <a:rPr lang="en-US" sz="1400" baseline="0" dirty="0" smtClean="0"/>
                        <a:t> will be engaged in various story mapping activities such as sing felt boars to sequence and retell events from the text</a:t>
                      </a:r>
                      <a:endParaRPr lang="en-US" sz="1400" dirty="0"/>
                    </a:p>
                  </a:txBody>
                  <a:tcPr/>
                </a:tc>
                <a:tc>
                  <a:txBody>
                    <a:bodyPr/>
                    <a:lstStyle/>
                    <a:p>
                      <a:r>
                        <a:rPr lang="en-US" sz="1400" i="1" u="sng" dirty="0" smtClean="0"/>
                        <a:t>Literature</a:t>
                      </a:r>
                    </a:p>
                    <a:p>
                      <a:r>
                        <a:rPr lang="en-US" sz="1400" i="1" dirty="0" smtClean="0"/>
                        <a:t>Examining literature</a:t>
                      </a:r>
                    </a:p>
                    <a:p>
                      <a:r>
                        <a:rPr lang="en-US" sz="1400" dirty="0" smtClean="0"/>
                        <a:t>Identify some features of texts including events and characters and retell events from a</a:t>
                      </a:r>
                      <a:r>
                        <a:rPr lang="en-US" sz="1400" baseline="0" dirty="0" smtClean="0"/>
                        <a:t> text</a:t>
                      </a:r>
                      <a:endParaRPr lang="en-US" sz="1400" dirty="0"/>
                    </a:p>
                  </a:txBody>
                  <a:tcPr/>
                </a:tc>
              </a:tr>
            </a:tbl>
          </a:graphicData>
        </a:graphic>
      </p:graphicFrame>
    </p:spTree>
    <p:extLst>
      <p:ext uri="{BB962C8B-B14F-4D97-AF65-F5344CB8AC3E}">
        <p14:creationId xmlns:p14="http://schemas.microsoft.com/office/powerpoint/2010/main" val="6093213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p:cNvGraphicFramePr>
            <a:graphicFrameLocks noGrp="1"/>
          </p:cNvGraphicFramePr>
          <p:nvPr>
            <p:ph idx="1"/>
            <p:extLst>
              <p:ext uri="{D42A27DB-BD31-4B8C-83A1-F6EECF244321}">
                <p14:modId xmlns:p14="http://schemas.microsoft.com/office/powerpoint/2010/main" val="1053484945"/>
              </p:ext>
            </p:extLst>
          </p:nvPr>
        </p:nvGraphicFramePr>
        <p:xfrm>
          <a:off x="-24011" y="0"/>
          <a:ext cx="9168011" cy="5347029"/>
        </p:xfrm>
        <a:graphic>
          <a:graphicData uri="http://schemas.openxmlformats.org/drawingml/2006/table">
            <a:tbl>
              <a:tblPr firstRow="1" bandRow="1">
                <a:tableStyleId>{5C22544A-7EE6-4342-B048-85BDC9FD1C3A}</a:tableStyleId>
              </a:tblPr>
              <a:tblGrid>
                <a:gridCol w="3749420"/>
                <a:gridCol w="5418591"/>
              </a:tblGrid>
              <a:tr h="276532">
                <a:tc>
                  <a:txBody>
                    <a:bodyPr/>
                    <a:lstStyle/>
                    <a:p>
                      <a:r>
                        <a:rPr lang="en-US" sz="1400" dirty="0" smtClean="0"/>
                        <a:t>Growl</a:t>
                      </a:r>
                      <a:r>
                        <a:rPr lang="en-US" sz="1400" baseline="0" dirty="0" smtClean="0"/>
                        <a:t> Bear</a:t>
                      </a:r>
                      <a:endParaRPr lang="en-US" sz="1400" dirty="0"/>
                    </a:p>
                  </a:txBody>
                  <a:tcPr/>
                </a:tc>
                <a:tc>
                  <a:txBody>
                    <a:bodyPr/>
                    <a:lstStyle/>
                    <a:p>
                      <a:r>
                        <a:rPr lang="en-US" sz="1400" dirty="0" smtClean="0"/>
                        <a:t>Australian Curriculum</a:t>
                      </a:r>
                      <a:r>
                        <a:rPr lang="en-US" sz="1400" baseline="0" dirty="0" smtClean="0"/>
                        <a:t> Foundation Descriptor</a:t>
                      </a:r>
                      <a:endParaRPr lang="en-US" sz="1400" dirty="0"/>
                    </a:p>
                  </a:txBody>
                  <a:tcPr/>
                </a:tc>
              </a:tr>
              <a:tr h="1050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Identifying</a:t>
                      </a:r>
                      <a:r>
                        <a:rPr lang="en-US" sz="1400" kern="1200" baseline="0" dirty="0" smtClean="0">
                          <a:solidFill>
                            <a:schemeClr val="dk1"/>
                          </a:solidFill>
                          <a:effectLst/>
                          <a:latin typeface="+mn-lt"/>
                          <a:ea typeface="+mn-ea"/>
                          <a:cs typeface="+mn-cs"/>
                        </a:rPr>
                        <a:t> spoken words in the oral text such as ‘growl’ and share rhyming words and /or create word lists including other two letter blends such as ‘</a:t>
                      </a:r>
                      <a:r>
                        <a:rPr lang="en-US" sz="1400" kern="1200" baseline="0" dirty="0" err="1" smtClean="0">
                          <a:solidFill>
                            <a:schemeClr val="dk1"/>
                          </a:solidFill>
                          <a:effectLst/>
                          <a:latin typeface="+mn-lt"/>
                          <a:ea typeface="+mn-ea"/>
                          <a:cs typeface="+mn-cs"/>
                        </a:rPr>
                        <a:t>grizzle’‘grumpy</a:t>
                      </a:r>
                      <a:r>
                        <a:rPr lang="en-US" sz="1400" kern="1200" baseline="0" dirty="0" smtClean="0">
                          <a:solidFill>
                            <a:schemeClr val="dk1"/>
                          </a:solidFill>
                          <a:effectLst/>
                          <a:latin typeface="+mn-lt"/>
                          <a:ea typeface="+mn-ea"/>
                          <a:cs typeface="+mn-cs"/>
                        </a:rPr>
                        <a:t>’</a:t>
                      </a:r>
                      <a:endParaRPr lang="en-US" sz="1400" kern="1200" dirty="0" smtClean="0">
                        <a:solidFill>
                          <a:schemeClr val="dk1"/>
                        </a:solidFill>
                        <a:effectLst/>
                        <a:latin typeface="+mn-lt"/>
                        <a:ea typeface="+mn-ea"/>
                        <a:cs typeface="+mn-cs"/>
                      </a:endParaRPr>
                    </a:p>
                  </a:txBody>
                  <a:tcPr/>
                </a:tc>
                <a:tc>
                  <a:txBody>
                    <a:bodyPr/>
                    <a:lstStyle/>
                    <a:p>
                      <a:r>
                        <a:rPr lang="en-US" sz="1400" i="1" u="sng" kern="1200" dirty="0" smtClean="0">
                          <a:solidFill>
                            <a:schemeClr val="dk1"/>
                          </a:solidFill>
                          <a:effectLst/>
                          <a:latin typeface="+mn-lt"/>
                          <a:ea typeface="+mn-ea"/>
                          <a:cs typeface="+mn-cs"/>
                        </a:rPr>
                        <a:t>Language</a:t>
                      </a:r>
                      <a:r>
                        <a:rPr lang="en-US" sz="1400" i="1" kern="1200" dirty="0" smtClean="0">
                          <a:solidFill>
                            <a:schemeClr val="dk1"/>
                          </a:solidFill>
                          <a:effectLst/>
                          <a:latin typeface="+mn-lt"/>
                          <a:ea typeface="+mn-ea"/>
                          <a:cs typeface="+mn-cs"/>
                        </a:rPr>
                        <a:t> </a:t>
                      </a:r>
                    </a:p>
                    <a:p>
                      <a:r>
                        <a:rPr lang="en-US" sz="1400" i="1" kern="1200" dirty="0" smtClean="0">
                          <a:solidFill>
                            <a:schemeClr val="dk1"/>
                          </a:solidFill>
                          <a:effectLst/>
                          <a:latin typeface="+mn-lt"/>
                          <a:ea typeface="+mn-ea"/>
                          <a:cs typeface="+mn-cs"/>
                        </a:rPr>
                        <a:t>Phonics</a:t>
                      </a:r>
                      <a:r>
                        <a:rPr lang="en-US" sz="1400" i="1" kern="1200" baseline="0" dirty="0" smtClean="0">
                          <a:solidFill>
                            <a:schemeClr val="dk1"/>
                          </a:solidFill>
                          <a:effectLst/>
                          <a:latin typeface="+mn-lt"/>
                          <a:ea typeface="+mn-ea"/>
                          <a:cs typeface="+mn-cs"/>
                        </a:rPr>
                        <a:t> and word knowledge</a:t>
                      </a:r>
                      <a:endParaRPr lang="en-US" sz="1400" b="1" dirty="0" smtClean="0"/>
                    </a:p>
                    <a:p>
                      <a:r>
                        <a:rPr lang="en-US" sz="1400" dirty="0" err="1" smtClean="0"/>
                        <a:t>Recognise</a:t>
                      </a:r>
                      <a:r>
                        <a:rPr lang="en-US" sz="1400" dirty="0" smtClean="0"/>
                        <a:t> and generate rhyming words, alliteration</a:t>
                      </a:r>
                      <a:r>
                        <a:rPr lang="en-US" sz="1400" baseline="0" dirty="0" smtClean="0"/>
                        <a:t> </a:t>
                      </a:r>
                      <a:r>
                        <a:rPr lang="en-US" sz="1400" dirty="0" smtClean="0"/>
                        <a:t>patterns, syllables and sounds (phonemes) in spoken words</a:t>
                      </a:r>
                    </a:p>
                  </a:txBody>
                  <a:tcPr/>
                </a:tc>
              </a:tr>
              <a:tr h="1050823">
                <a:tc>
                  <a:txBody>
                    <a:bodyPr/>
                    <a:lstStyle/>
                    <a:p>
                      <a:r>
                        <a:rPr lang="en-US" sz="1400" dirty="0" smtClean="0"/>
                        <a:t>Building</a:t>
                      </a:r>
                      <a:r>
                        <a:rPr lang="en-US" sz="1400" baseline="0" dirty="0" smtClean="0"/>
                        <a:t> vocabulary through speaking and listening – New vocabulary –hibernation; exploring synonyms – growl, grump; making text connections</a:t>
                      </a:r>
                      <a:endParaRPr lang="en-US" sz="1400" dirty="0"/>
                    </a:p>
                  </a:txBody>
                  <a:tcPr/>
                </a:tc>
                <a:tc>
                  <a:txBody>
                    <a:bodyPr/>
                    <a:lstStyle/>
                    <a:p>
                      <a:r>
                        <a:rPr lang="en-US" sz="1400" i="1" u="sng" dirty="0" smtClean="0"/>
                        <a:t>Language</a:t>
                      </a:r>
                      <a:r>
                        <a:rPr lang="en-US" sz="1400" i="1" u="sng" baseline="0" dirty="0" smtClean="0"/>
                        <a:t> </a:t>
                      </a:r>
                      <a:endParaRPr lang="en-US" sz="1400" i="1" u="sng" dirty="0" smtClean="0"/>
                    </a:p>
                    <a:p>
                      <a:pPr lvl="0"/>
                      <a:r>
                        <a:rPr lang="en-US" sz="1400" i="1" kern="1200" dirty="0" smtClean="0">
                          <a:solidFill>
                            <a:schemeClr val="dk1"/>
                          </a:solidFill>
                          <a:effectLst/>
                          <a:latin typeface="+mn-lt"/>
                          <a:ea typeface="+mn-ea"/>
                          <a:cs typeface="+mn-cs"/>
                        </a:rPr>
                        <a:t>Expressing and developing ideas</a:t>
                      </a:r>
                    </a:p>
                    <a:p>
                      <a:pPr lvl="0"/>
                      <a:r>
                        <a:rPr lang="en-US" sz="1400" dirty="0" smtClean="0"/>
                        <a:t>Understand the use of vocabulary in familiar contexts related to everyday experiences, personal interests and topics taught at school </a:t>
                      </a:r>
                      <a:endParaRPr lang="en-US" sz="1400" kern="1200" dirty="0" smtClean="0">
                        <a:solidFill>
                          <a:schemeClr val="dk1"/>
                        </a:solidFill>
                        <a:effectLst/>
                        <a:latin typeface="+mn-lt"/>
                        <a:ea typeface="+mn-ea"/>
                        <a:cs typeface="+mn-cs"/>
                      </a:endParaRPr>
                    </a:p>
                  </a:txBody>
                  <a:tcPr/>
                </a:tc>
              </a:tr>
              <a:tr h="857250">
                <a:tc>
                  <a:txBody>
                    <a:bodyPr/>
                    <a:lstStyle/>
                    <a:p>
                      <a:r>
                        <a:rPr lang="en-US" sz="1400" dirty="0" smtClean="0"/>
                        <a:t>Responding</a:t>
                      </a:r>
                      <a:r>
                        <a:rPr lang="en-US" sz="1400" baseline="0" dirty="0" smtClean="0"/>
                        <a:t> to initial storytelling using the initial, inferential and evaluative questioning framework. </a:t>
                      </a:r>
                      <a:endParaRPr lang="en-US" sz="1400" dirty="0"/>
                    </a:p>
                  </a:txBody>
                  <a:tcPr/>
                </a:tc>
                <a:tc>
                  <a:txBody>
                    <a:bodyPr/>
                    <a:lstStyle/>
                    <a:p>
                      <a:r>
                        <a:rPr lang="en-US" sz="1400" i="1" u="sng" dirty="0" smtClean="0"/>
                        <a:t>Literacy</a:t>
                      </a:r>
                    </a:p>
                    <a:p>
                      <a:r>
                        <a:rPr lang="en-US" sz="1400" i="1" dirty="0" smtClean="0"/>
                        <a:t>Interpreting</a:t>
                      </a:r>
                      <a:r>
                        <a:rPr lang="en-US" sz="1400" i="1" baseline="0" dirty="0" smtClean="0"/>
                        <a:t>, </a:t>
                      </a:r>
                      <a:r>
                        <a:rPr lang="en-US" sz="1400" i="1" baseline="0" dirty="0" err="1" smtClean="0"/>
                        <a:t>analysing</a:t>
                      </a:r>
                      <a:r>
                        <a:rPr lang="en-US" sz="1400" i="1" baseline="0" dirty="0" smtClean="0"/>
                        <a:t>, evaluating</a:t>
                      </a:r>
                      <a:endParaRPr lang="en-US" sz="1400" i="1" dirty="0" smtClean="0"/>
                    </a:p>
                    <a:p>
                      <a:r>
                        <a:rPr lang="en-US" sz="1400" dirty="0" smtClean="0"/>
                        <a:t>Use comprehension strategies to understand and discuss texts listened to, viewed or read independently </a:t>
                      </a:r>
                      <a:endParaRPr lang="en-US" sz="1400" i="1" baseline="0" dirty="0" smtClean="0"/>
                    </a:p>
                  </a:txBody>
                  <a:tcPr/>
                </a:tc>
              </a:tr>
              <a:tr h="1050823">
                <a:tc>
                  <a:txBody>
                    <a:bodyPr/>
                    <a:lstStyle/>
                    <a:p>
                      <a:r>
                        <a:rPr lang="en-US" sz="1400" dirty="0" smtClean="0"/>
                        <a:t>Joint construction</a:t>
                      </a:r>
                      <a:r>
                        <a:rPr lang="en-US" sz="1400" baseline="0" dirty="0" smtClean="0"/>
                        <a:t> of a text innovation of Growl Bear for performance to an audience.</a:t>
                      </a:r>
                      <a:endParaRPr lang="en-US" sz="1400" dirty="0"/>
                    </a:p>
                  </a:txBody>
                  <a:tcPr/>
                </a:tc>
                <a:tc>
                  <a:txBody>
                    <a:bodyPr/>
                    <a:lstStyle/>
                    <a:p>
                      <a:r>
                        <a:rPr lang="en-US" sz="1400" i="1" u="sng" dirty="0" smtClean="0"/>
                        <a:t>Literacy</a:t>
                      </a:r>
                    </a:p>
                    <a:p>
                      <a:r>
                        <a:rPr lang="en-US" sz="1400" i="1" dirty="0" smtClean="0"/>
                        <a:t>Creating texts</a:t>
                      </a:r>
                    </a:p>
                    <a:p>
                      <a:r>
                        <a:rPr lang="en-US" sz="1400" dirty="0" smtClean="0"/>
                        <a:t>Create</a:t>
                      </a:r>
                      <a:r>
                        <a:rPr lang="en-US" sz="1400" baseline="0" dirty="0" smtClean="0"/>
                        <a:t> </a:t>
                      </a:r>
                      <a:r>
                        <a:rPr lang="en-US" sz="1400" dirty="0" smtClean="0"/>
                        <a:t>short texts to explore, record and report ideas and events using familiar words and beginning writing knowledge</a:t>
                      </a:r>
                    </a:p>
                  </a:txBody>
                  <a:tcPr/>
                </a:tc>
              </a:tr>
              <a:tr h="857250">
                <a:tc>
                  <a:txBody>
                    <a:bodyPr/>
                    <a:lstStyle/>
                    <a:p>
                      <a:r>
                        <a:rPr lang="en-US" sz="1400" dirty="0" smtClean="0"/>
                        <a:t>Retell the story of Growl Bear</a:t>
                      </a:r>
                      <a:r>
                        <a:rPr lang="en-US" sz="1400" baseline="0" dirty="0" smtClean="0"/>
                        <a:t> using performance including props (i.e. puppets and /or music and movement)</a:t>
                      </a:r>
                      <a:endParaRPr lang="en-US" sz="1400" dirty="0"/>
                    </a:p>
                  </a:txBody>
                  <a:tcPr/>
                </a:tc>
                <a:tc>
                  <a:txBody>
                    <a:bodyPr/>
                    <a:lstStyle/>
                    <a:p>
                      <a:r>
                        <a:rPr lang="en-US" sz="1400" i="1" u="sng" dirty="0" smtClean="0"/>
                        <a:t>Literature</a:t>
                      </a:r>
                    </a:p>
                    <a:p>
                      <a:r>
                        <a:rPr lang="en-US" sz="1400" i="1" dirty="0" smtClean="0"/>
                        <a:t>Examining literature</a:t>
                      </a:r>
                    </a:p>
                    <a:p>
                      <a:r>
                        <a:rPr lang="en-US" sz="1400" dirty="0" smtClean="0"/>
                        <a:t>Retell familiar literary texts through performance, use of illustrations and images</a:t>
                      </a:r>
                      <a:endParaRPr lang="en-US" sz="1400" i="1" dirty="0" smtClean="0"/>
                    </a:p>
                  </a:txBody>
                  <a:tcPr/>
                </a:tc>
              </a:tr>
            </a:tbl>
          </a:graphicData>
        </a:graphic>
      </p:graphicFrame>
    </p:spTree>
    <p:extLst>
      <p:ext uri="{BB962C8B-B14F-4D97-AF65-F5344CB8AC3E}">
        <p14:creationId xmlns:p14="http://schemas.microsoft.com/office/powerpoint/2010/main" val="20130872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76" y="0"/>
            <a:ext cx="10058400" cy="1609344"/>
          </a:xfrm>
        </p:spPr>
        <p:txBody>
          <a:bodyPr/>
          <a:lstStyle/>
          <a:p>
            <a:r>
              <a:rPr lang="en-US" sz="3600" dirty="0" smtClean="0">
                <a:solidFill>
                  <a:srgbClr val="92D050"/>
                </a:solidFill>
              </a:rPr>
              <a:t>Imagination</a:t>
            </a:r>
            <a:endParaRPr lang="en-US" sz="3600" dirty="0">
              <a:solidFill>
                <a:srgbClr val="92D050"/>
              </a:solidFill>
            </a:endParaRPr>
          </a:p>
        </p:txBody>
      </p:sp>
      <p:sp>
        <p:nvSpPr>
          <p:cNvPr id="3" name="Content Placeholder 2"/>
          <p:cNvSpPr>
            <a:spLocks noGrp="1"/>
          </p:cNvSpPr>
          <p:nvPr>
            <p:ph idx="1"/>
          </p:nvPr>
        </p:nvSpPr>
        <p:spPr>
          <a:xfrm>
            <a:off x="864178" y="1347614"/>
            <a:ext cx="4571918" cy="4050792"/>
          </a:xfrm>
        </p:spPr>
        <p:txBody>
          <a:bodyPr>
            <a:normAutofit/>
          </a:bodyPr>
          <a:lstStyle/>
          <a:p>
            <a:r>
              <a:rPr lang="en-US" sz="1800" dirty="0" smtClean="0"/>
              <a:t>Imagination is more important than knowledge. For knowledge is limited to all we know and understand, while imagination embraces the entire world, and all there ever will be to know and understand. – Albert Einstein</a:t>
            </a:r>
          </a:p>
          <a:p>
            <a:r>
              <a:rPr lang="en-US" sz="1800" dirty="0" smtClean="0"/>
              <a:t>Creativity is intelligence having fun </a:t>
            </a:r>
            <a:br>
              <a:rPr lang="en-US" sz="1800" dirty="0" smtClean="0"/>
            </a:br>
            <a:r>
              <a:rPr lang="en-US" sz="1800" dirty="0" smtClean="0"/>
              <a:t>- </a:t>
            </a:r>
            <a:r>
              <a:rPr lang="en-US" sz="1800" dirty="0"/>
              <a:t>Albert </a:t>
            </a:r>
            <a:r>
              <a:rPr lang="en-US" sz="1800" dirty="0" smtClean="0"/>
              <a:t>Einstein</a:t>
            </a:r>
          </a:p>
          <a:p>
            <a:endParaRPr lang="en-US" sz="1800" dirty="0"/>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030" y="1203598"/>
            <a:ext cx="2953525" cy="27157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159" y="2812942"/>
            <a:ext cx="1875533" cy="207638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07236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696500" y="771550"/>
            <a:ext cx="4406280" cy="4050792"/>
          </a:xfrm>
        </p:spPr>
        <p:txBody>
          <a:bodyPr>
            <a:normAutofit/>
          </a:bodyPr>
          <a:lstStyle/>
          <a:p>
            <a:r>
              <a:rPr lang="en-US" sz="2000" i="1" dirty="0" smtClean="0"/>
              <a:t>“If </a:t>
            </a:r>
            <a:r>
              <a:rPr lang="en-US" sz="2000" i="1" dirty="0"/>
              <a:t>you want your children to be intelligent, read them fairy tales. If you want them to be more intelligent, read them more fairy tales</a:t>
            </a:r>
            <a:r>
              <a:rPr lang="en-US" sz="2000" i="1" dirty="0" smtClean="0"/>
              <a:t>.” </a:t>
            </a:r>
            <a:br>
              <a:rPr lang="en-US" sz="2000" i="1" dirty="0" smtClean="0"/>
            </a:br>
            <a:r>
              <a:rPr lang="en-US" sz="2000" dirty="0" smtClean="0"/>
              <a:t>(Albert Einstein)</a:t>
            </a:r>
            <a:br>
              <a:rPr lang="en-US" sz="2000" dirty="0" smtClean="0"/>
            </a:br>
            <a:endParaRPr lang="en-US" sz="2000" dirty="0" smtClean="0"/>
          </a:p>
          <a:p>
            <a:r>
              <a:rPr lang="en-US" sz="2000" dirty="0"/>
              <a:t>Creativity and imagination </a:t>
            </a:r>
            <a:r>
              <a:rPr lang="en-US" sz="2000" b="1" i="1" dirty="0"/>
              <a:t>do</a:t>
            </a:r>
            <a:r>
              <a:rPr lang="en-US" sz="2000" dirty="0"/>
              <a:t> matter and indeed may be more critical than ever in preparing children to be active citizens in a changing world</a:t>
            </a:r>
            <a:r>
              <a:rPr lang="en-US" sz="2000" dirty="0" smtClean="0"/>
              <a:t>.</a:t>
            </a: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419622"/>
            <a:ext cx="2840056" cy="1999055"/>
          </a:xfrm>
          <a:prstGeom prst="round2DiagRect">
            <a:avLst>
              <a:gd name="adj1" fmla="val 16667"/>
              <a:gd name="adj2" fmla="val 50000"/>
            </a:avLst>
          </a:prstGeom>
          <a:ln w="88900" cap="sq">
            <a:solidFill>
              <a:srgbClr val="FFFFFF"/>
            </a:solidFill>
            <a:miter lim="800000"/>
          </a:ln>
          <a:effectLst>
            <a:outerShdw blurRad="254000" algn="tl" rotWithShape="0">
              <a:srgbClr val="000000">
                <a:alpha val="43000"/>
              </a:srgbClr>
            </a:outerShdw>
          </a:effectLst>
        </p:spPr>
      </p:pic>
      <p:sp>
        <p:nvSpPr>
          <p:cNvPr id="9" name="Rectangle 8"/>
          <p:cNvSpPr/>
          <p:nvPr/>
        </p:nvSpPr>
        <p:spPr>
          <a:xfrm>
            <a:off x="1259632" y="4083918"/>
            <a:ext cx="7686296" cy="530915"/>
          </a:xfrm>
          <a:prstGeom prst="rect">
            <a:avLst/>
          </a:prstGeom>
        </p:spPr>
        <p:txBody>
          <a:bodyPr wrap="square">
            <a:spAutoFit/>
          </a:bodyPr>
          <a:lstStyle/>
          <a:p>
            <a:r>
              <a:rPr lang="en-US" sz="1200" dirty="0" err="1"/>
              <a:t>Margulis</a:t>
            </a:r>
            <a:r>
              <a:rPr lang="en-US" sz="1200" dirty="0"/>
              <a:t>, E.  (January 1958). Fairy Tales and More Fairy Tales. </a:t>
            </a:r>
            <a:r>
              <a:rPr lang="en-US" sz="1200" i="1" dirty="0"/>
              <a:t>New Mexico Library Bulletin</a:t>
            </a:r>
            <a:r>
              <a:rPr lang="en-US" dirty="0"/>
              <a:t>.</a:t>
            </a:r>
          </a:p>
          <a:p>
            <a:r>
              <a:rPr lang="en-US" sz="1050" dirty="0"/>
              <a:t>Retrieved from https://</a:t>
            </a:r>
            <a:r>
              <a:rPr lang="en-US" sz="1050" dirty="0" err="1"/>
              <a:t>blogs.loc.gov</a:t>
            </a:r>
            <a:r>
              <a:rPr lang="en-US" sz="1050" dirty="0"/>
              <a:t>/</a:t>
            </a:r>
            <a:r>
              <a:rPr lang="en-US" sz="1050" dirty="0" err="1"/>
              <a:t>folklife</a:t>
            </a:r>
            <a:r>
              <a:rPr lang="en-US" sz="1050" dirty="0"/>
              <a:t>/2013/12/</a:t>
            </a:r>
            <a:r>
              <a:rPr lang="en-US" sz="1050" dirty="0" err="1"/>
              <a:t>einsteins</a:t>
            </a:r>
            <a:r>
              <a:rPr lang="en-US" sz="1050" dirty="0"/>
              <a:t>-folklore/</a:t>
            </a:r>
          </a:p>
        </p:txBody>
      </p:sp>
    </p:spTree>
    <p:extLst>
      <p:ext uri="{BB962C8B-B14F-4D97-AF65-F5344CB8AC3E}">
        <p14:creationId xmlns:p14="http://schemas.microsoft.com/office/powerpoint/2010/main" val="33305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0"/>
            <a:ext cx="10058400" cy="1609344"/>
          </a:xfrm>
        </p:spPr>
        <p:txBody>
          <a:bodyPr/>
          <a:lstStyle/>
          <a:p>
            <a:r>
              <a:rPr lang="en-US" sz="3600" dirty="0">
                <a:solidFill>
                  <a:srgbClr val="92D050"/>
                </a:solidFill>
              </a:rPr>
              <a:t>Acknowledgements</a:t>
            </a:r>
          </a:p>
        </p:txBody>
      </p:sp>
      <p:sp>
        <p:nvSpPr>
          <p:cNvPr id="3" name="Content Placeholder 2"/>
          <p:cNvSpPr>
            <a:spLocks noGrp="1"/>
          </p:cNvSpPr>
          <p:nvPr>
            <p:ph idx="1"/>
          </p:nvPr>
        </p:nvSpPr>
        <p:spPr>
          <a:xfrm>
            <a:off x="827584" y="1275606"/>
            <a:ext cx="7704856" cy="4050792"/>
          </a:xfrm>
        </p:spPr>
        <p:txBody>
          <a:bodyPr>
            <a:noAutofit/>
          </a:bodyPr>
          <a:lstStyle/>
          <a:p>
            <a:r>
              <a:rPr lang="en-US" sz="1700" dirty="0" smtClean="0"/>
              <a:t>the Smith Family in regional Victoria for their support of the Tell Tales program</a:t>
            </a:r>
            <a:br>
              <a:rPr lang="en-US" sz="1700" dirty="0" smtClean="0"/>
            </a:br>
            <a:endParaRPr lang="en-US" sz="1700" dirty="0"/>
          </a:p>
          <a:p>
            <a:r>
              <a:rPr lang="en-GB" sz="1700" dirty="0"/>
              <a:t>t</a:t>
            </a:r>
            <a:r>
              <a:rPr lang="en-GB" sz="1700" dirty="0" smtClean="0"/>
              <a:t>he local storytellers’ </a:t>
            </a:r>
            <a:r>
              <a:rPr lang="en-GB" sz="1700" dirty="0"/>
              <a:t>group for </a:t>
            </a:r>
            <a:r>
              <a:rPr lang="en-GB" sz="1700" dirty="0" smtClean="0"/>
              <a:t>volunteering their time each year to share the storytelling craft with pre-service teacher education students</a:t>
            </a:r>
            <a:br>
              <a:rPr lang="en-GB" sz="1700" dirty="0" smtClean="0"/>
            </a:br>
            <a:endParaRPr lang="en-GB" sz="1700" dirty="0" smtClean="0"/>
          </a:p>
          <a:p>
            <a:r>
              <a:rPr lang="en-GB" sz="1700" dirty="0"/>
              <a:t>s</a:t>
            </a:r>
            <a:r>
              <a:rPr lang="en-GB" sz="1700" dirty="0" smtClean="0"/>
              <a:t>chools who been involved in the Tell Tales program</a:t>
            </a:r>
            <a:br>
              <a:rPr lang="en-GB" sz="1700" dirty="0" smtClean="0"/>
            </a:br>
            <a:endParaRPr lang="en-GB" sz="1700" dirty="0" smtClean="0"/>
          </a:p>
          <a:p>
            <a:r>
              <a:rPr lang="en-GB" sz="1700" dirty="0"/>
              <a:t>t</a:t>
            </a:r>
            <a:r>
              <a:rPr lang="en-GB" sz="1700" dirty="0" smtClean="0"/>
              <a:t>he wonderful children and families for their support of Tell Tales year after year</a:t>
            </a:r>
            <a:br>
              <a:rPr lang="en-GB" sz="1700" dirty="0" smtClean="0"/>
            </a:br>
            <a:endParaRPr lang="en-GB" sz="1700" dirty="0" smtClean="0"/>
          </a:p>
          <a:p>
            <a:r>
              <a:rPr lang="en-AU" sz="1700" dirty="0"/>
              <a:t>t</a:t>
            </a:r>
            <a:r>
              <a:rPr lang="en-AU" sz="1700" dirty="0" smtClean="0"/>
              <a:t>he pre-service teacher education students who always exceed my expectations in the delivery of this program through their wonderful and creative work</a:t>
            </a:r>
          </a:p>
          <a:p>
            <a:endParaRPr lang="en-US" sz="1800" dirty="0"/>
          </a:p>
          <a:p>
            <a:endParaRPr lang="en-US" sz="1800" dirty="0"/>
          </a:p>
        </p:txBody>
      </p:sp>
    </p:spTree>
    <p:extLst>
      <p:ext uri="{BB962C8B-B14F-4D97-AF65-F5344CB8AC3E}">
        <p14:creationId xmlns:p14="http://schemas.microsoft.com/office/powerpoint/2010/main" val="10464572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2576" y="170318"/>
            <a:ext cx="10058400" cy="1609344"/>
          </a:xfrm>
        </p:spPr>
        <p:txBody>
          <a:bodyPr>
            <a:normAutofit/>
          </a:bodyPr>
          <a:lstStyle/>
          <a:p>
            <a:r>
              <a:rPr lang="en-US" sz="3600" dirty="0" smtClean="0">
                <a:solidFill>
                  <a:srgbClr val="92D050"/>
                </a:solidFill>
              </a:rPr>
              <a:t>References</a:t>
            </a:r>
            <a:endParaRPr lang="en-US" sz="3600" dirty="0">
              <a:solidFill>
                <a:srgbClr val="92D050"/>
              </a:solidFill>
            </a:endParaRPr>
          </a:p>
        </p:txBody>
      </p:sp>
      <p:sp>
        <p:nvSpPr>
          <p:cNvPr id="11" name="Content Placeholder 2"/>
          <p:cNvSpPr>
            <a:spLocks noGrp="1"/>
          </p:cNvSpPr>
          <p:nvPr>
            <p:ph idx="1"/>
          </p:nvPr>
        </p:nvSpPr>
        <p:spPr>
          <a:xfrm>
            <a:off x="611560" y="1635646"/>
            <a:ext cx="7992888" cy="4050792"/>
          </a:xfrm>
        </p:spPr>
        <p:txBody>
          <a:bodyPr>
            <a:normAutofit/>
          </a:bodyPr>
          <a:lstStyle/>
          <a:p>
            <a:r>
              <a:rPr lang="en-US" sz="1200" dirty="0" smtClean="0"/>
              <a:t>ACARA (2016) The Australian Curriculum. Retrieved from http</a:t>
            </a:r>
            <a:r>
              <a:rPr lang="en-US" sz="1200" dirty="0"/>
              <a:t>://</a:t>
            </a:r>
            <a:r>
              <a:rPr lang="en-US" sz="1200" dirty="0" err="1"/>
              <a:t>www.australiancurriculum.edu.au</a:t>
            </a:r>
            <a:r>
              <a:rPr lang="en-US" sz="1200" dirty="0"/>
              <a:t>/</a:t>
            </a:r>
          </a:p>
          <a:p>
            <a:r>
              <a:rPr lang="en-US" sz="1200" dirty="0" smtClean="0"/>
              <a:t>Batt</a:t>
            </a:r>
            <a:r>
              <a:rPr lang="en-US" sz="1200" dirty="0"/>
              <a:t>, T. (2006) </a:t>
            </a:r>
            <a:r>
              <a:rPr lang="en-US" sz="1200" i="1" dirty="0"/>
              <a:t>The story sack: Storytelling and story making with young children</a:t>
            </a:r>
            <a:r>
              <a:rPr lang="en-US" sz="1200" dirty="0"/>
              <a:t>. Auckland, NZ: Play Centre Publications. </a:t>
            </a:r>
            <a:endParaRPr lang="en-US" sz="1200" b="1" dirty="0"/>
          </a:p>
          <a:p>
            <a:r>
              <a:rPr lang="en-US" sz="1200" dirty="0"/>
              <a:t>Batt, T. (2004). </a:t>
            </a:r>
            <a:r>
              <a:rPr lang="en-US" sz="1200" i="1" dirty="0"/>
              <a:t>Dance upon a time: Movement stories for feet and tongue</a:t>
            </a:r>
            <a:r>
              <a:rPr lang="en-US" sz="1200" dirty="0"/>
              <a:t>. Auckland, NZ: Play Centre Publications</a:t>
            </a:r>
            <a:r>
              <a:rPr lang="en-US" sz="1200" dirty="0" smtClean="0"/>
              <a:t>.</a:t>
            </a:r>
          </a:p>
          <a:p>
            <a:r>
              <a:rPr lang="en-AU" sz="1200" dirty="0" err="1" smtClean="0"/>
              <a:t>Bransford</a:t>
            </a:r>
            <a:r>
              <a:rPr lang="en-AU" sz="1200" dirty="0" smtClean="0"/>
              <a:t>, J.D. Brown, A.L. &amp; Cocking, R.R (Eds.). (2000). </a:t>
            </a:r>
            <a:r>
              <a:rPr lang="en-AU" sz="1200" i="1" dirty="0" smtClean="0"/>
              <a:t>How people learn. </a:t>
            </a:r>
            <a:r>
              <a:rPr lang="en-AU" sz="1200" dirty="0" smtClean="0"/>
              <a:t>Washington: National Academic Press.</a:t>
            </a:r>
          </a:p>
          <a:p>
            <a:r>
              <a:rPr lang="en-AU" sz="1200" dirty="0" smtClean="0"/>
              <a:t>Fellowes</a:t>
            </a:r>
            <a:r>
              <a:rPr lang="en-AU" sz="1200" dirty="0"/>
              <a:t>, J., &amp; Oakley G. (2010) </a:t>
            </a:r>
            <a:r>
              <a:rPr lang="en-AU" sz="1200" i="1" dirty="0"/>
              <a:t>Language, Literacy and Early Childhood Education</a:t>
            </a:r>
            <a:r>
              <a:rPr lang="en-AU" sz="1200" dirty="0"/>
              <a:t>.  Melbourne, Victoria: Oxford University Press</a:t>
            </a:r>
            <a:r>
              <a:rPr lang="en-AU" sz="1200" dirty="0" smtClean="0"/>
              <a:t>.</a:t>
            </a:r>
            <a:endParaRPr lang="en-US" sz="1200" dirty="0" smtClean="0"/>
          </a:p>
          <a:p>
            <a:r>
              <a:rPr lang="en-AU" sz="1200" dirty="0"/>
              <a:t>Hill, S. (2012). </a:t>
            </a:r>
            <a:r>
              <a:rPr lang="en-AU" sz="1200" i="1" dirty="0"/>
              <a:t>Developing early literacy: Assessment and teaching (2</a:t>
            </a:r>
            <a:r>
              <a:rPr lang="en-AU" sz="1200" i="1" baseline="30000" dirty="0"/>
              <a:t>nd</a:t>
            </a:r>
            <a:r>
              <a:rPr lang="en-AU" sz="1200" i="1" dirty="0"/>
              <a:t> ed.).</a:t>
            </a:r>
            <a:r>
              <a:rPr lang="en-AU" sz="1200" dirty="0"/>
              <a:t> Melbourne: Eleanor Curtain Publishing</a:t>
            </a:r>
            <a:r>
              <a:rPr lang="en-AU" sz="1200" dirty="0" smtClean="0"/>
              <a:t>.</a:t>
            </a:r>
          </a:p>
          <a:p>
            <a:r>
              <a:rPr lang="en-AU" sz="1200" dirty="0" smtClean="0"/>
              <a:t>McLeod,, S., &amp; McCormack. J. (2015). Introduction to speech, language and literacy. Melbourne, VIC: Oxford University Press.</a:t>
            </a:r>
          </a:p>
          <a:p>
            <a:r>
              <a:rPr lang="en-AU" sz="1200" dirty="0" smtClean="0"/>
              <a:t>Medina, J. (2014). Brain rules. </a:t>
            </a:r>
            <a:r>
              <a:rPr lang="en-AU" sz="1200" dirty="0" err="1" smtClean="0"/>
              <a:t>Melb</a:t>
            </a:r>
            <a:r>
              <a:rPr lang="en-AU" sz="1200" dirty="0" smtClean="0"/>
              <a:t>, VIC: Scribe.</a:t>
            </a:r>
          </a:p>
          <a:p>
            <a:r>
              <a:rPr lang="en-US" sz="1200" dirty="0"/>
              <a:t>Winer, Y. (2005). </a:t>
            </a:r>
            <a:r>
              <a:rPr lang="en-US" sz="1200" i="1" dirty="0"/>
              <a:t>Stories for telling</a:t>
            </a:r>
            <a:r>
              <a:rPr lang="en-US" sz="1200" dirty="0"/>
              <a:t>. Castle Hill, NSW: </a:t>
            </a:r>
            <a:r>
              <a:rPr lang="en-US" sz="1200" dirty="0" err="1"/>
              <a:t>Pademelon</a:t>
            </a:r>
            <a:r>
              <a:rPr lang="en-US" sz="1200" dirty="0"/>
              <a:t> </a:t>
            </a:r>
            <a:r>
              <a:rPr lang="en-US" sz="1200" dirty="0" smtClean="0"/>
              <a:t>Press.</a:t>
            </a:r>
            <a:endParaRPr lang="en-US" sz="1200" b="1" dirty="0"/>
          </a:p>
          <a:p>
            <a:endParaRPr lang="en-US" sz="1200" dirty="0"/>
          </a:p>
          <a:p>
            <a:endParaRPr lang="en-US" sz="1200" b="1" dirty="0"/>
          </a:p>
          <a:p>
            <a:endParaRPr lang="en-US" sz="1200" dirty="0"/>
          </a:p>
        </p:txBody>
      </p:sp>
    </p:spTree>
    <p:extLst>
      <p:ext uri="{BB962C8B-B14F-4D97-AF65-F5344CB8AC3E}">
        <p14:creationId xmlns:p14="http://schemas.microsoft.com/office/powerpoint/2010/main" val="1224724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2067694"/>
            <a:ext cx="7139136" cy="1944217"/>
          </a:xfrm>
        </p:spPr>
        <p:txBody>
          <a:bodyPr>
            <a:normAutofit/>
          </a:bodyPr>
          <a:lstStyle/>
          <a:p>
            <a:pPr marL="0" indent="0" algn="ctr">
              <a:buNone/>
            </a:pPr>
            <a:r>
              <a:rPr lang="en-US" sz="2800" dirty="0"/>
              <a:t>If you are not a subscriber yet, register for a 30 day free trial of Ziptales at </a:t>
            </a:r>
            <a:r>
              <a:rPr lang="en-US" sz="2800" dirty="0">
                <a:hlinkClick r:id="rId2"/>
              </a:rPr>
              <a:t>www.ziptales.com</a:t>
            </a:r>
            <a:r>
              <a:rPr lang="en-US" sz="2800" dirty="0"/>
              <a:t> </a:t>
            </a:r>
          </a:p>
        </p:txBody>
      </p:sp>
    </p:spTree>
    <p:extLst>
      <p:ext uri="{BB962C8B-B14F-4D97-AF65-F5344CB8AC3E}">
        <p14:creationId xmlns:p14="http://schemas.microsoft.com/office/powerpoint/2010/main" val="42086392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0" y="123478"/>
            <a:ext cx="10058400" cy="1609344"/>
          </a:xfrm>
        </p:spPr>
        <p:txBody>
          <a:bodyPr/>
          <a:lstStyle/>
          <a:p>
            <a:r>
              <a:rPr lang="en-US" sz="3600" dirty="0" smtClean="0">
                <a:solidFill>
                  <a:srgbClr val="92D050"/>
                </a:solidFill>
              </a:rPr>
              <a:t>Why storytelling?</a:t>
            </a:r>
            <a:endParaRPr lang="en-US" sz="3600" dirty="0">
              <a:solidFill>
                <a:srgbClr val="92D050"/>
              </a:solidFill>
            </a:endParaRPr>
          </a:p>
        </p:txBody>
      </p:sp>
      <p:sp>
        <p:nvSpPr>
          <p:cNvPr id="3" name="Content Placeholder 2"/>
          <p:cNvSpPr>
            <a:spLocks noGrp="1"/>
          </p:cNvSpPr>
          <p:nvPr>
            <p:ph idx="1"/>
          </p:nvPr>
        </p:nvSpPr>
        <p:spPr>
          <a:xfrm>
            <a:off x="827584" y="1401278"/>
            <a:ext cx="4104456" cy="4050792"/>
          </a:xfrm>
        </p:spPr>
        <p:txBody>
          <a:bodyPr>
            <a:normAutofit/>
          </a:bodyPr>
          <a:lstStyle/>
          <a:p>
            <a:r>
              <a:rPr lang="en-AU" sz="1800" dirty="0"/>
              <a:t>develops language and </a:t>
            </a:r>
            <a:r>
              <a:rPr lang="en-AU" sz="1800" dirty="0" smtClean="0"/>
              <a:t>understanding of narrative</a:t>
            </a:r>
            <a:endParaRPr lang="en-AU" sz="1800" dirty="0"/>
          </a:p>
          <a:p>
            <a:r>
              <a:rPr lang="en-AU" sz="1800" dirty="0"/>
              <a:t>c</a:t>
            </a:r>
            <a:r>
              <a:rPr lang="en-AU" sz="1800" dirty="0" smtClean="0"/>
              <a:t>ontributes to a </a:t>
            </a:r>
            <a:r>
              <a:rPr lang="en-AU" sz="1800" dirty="0"/>
              <a:t>sense of self</a:t>
            </a:r>
          </a:p>
          <a:p>
            <a:r>
              <a:rPr lang="en-AU" sz="1800" dirty="0"/>
              <a:t>provides opportunities to engage and emphasise with other perspectives</a:t>
            </a:r>
          </a:p>
          <a:p>
            <a:r>
              <a:rPr lang="en-AU" sz="1800" dirty="0"/>
              <a:t>encourages problem solving skills</a:t>
            </a:r>
          </a:p>
          <a:p>
            <a:r>
              <a:rPr lang="en-AU" sz="1800" dirty="0"/>
              <a:t>builds and strengthens </a:t>
            </a:r>
            <a:r>
              <a:rPr lang="en-AU" sz="1800" dirty="0" smtClean="0"/>
              <a:t>classroom relationships </a:t>
            </a:r>
            <a:endParaRPr lang="en-AU" sz="1800" dirty="0"/>
          </a:p>
          <a:p>
            <a:r>
              <a:rPr lang="en-AU" sz="1800" dirty="0"/>
              <a:t>exercises alternative ways of knowing </a:t>
            </a:r>
          </a:p>
          <a:p>
            <a:endParaRPr lang="en-US"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393" r="7193"/>
          <a:stretch/>
        </p:blipFill>
        <p:spPr>
          <a:xfrm>
            <a:off x="5148064" y="1563638"/>
            <a:ext cx="3168352" cy="2669530"/>
          </a:xfrm>
          <a:prstGeom prst="rect">
            <a:avLst/>
          </a:prstGeom>
        </p:spPr>
      </p:pic>
    </p:spTree>
    <p:extLst>
      <p:ext uri="{BB962C8B-B14F-4D97-AF65-F5344CB8AC3E}">
        <p14:creationId xmlns:p14="http://schemas.microsoft.com/office/powerpoint/2010/main" val="1884628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52" y="26318"/>
            <a:ext cx="10058400" cy="1609344"/>
          </a:xfrm>
        </p:spPr>
        <p:txBody>
          <a:bodyPr/>
          <a:lstStyle/>
          <a:p>
            <a:r>
              <a:rPr lang="en-US" sz="3600" dirty="0" smtClean="0">
                <a:solidFill>
                  <a:srgbClr val="92D050"/>
                </a:solidFill>
              </a:rPr>
              <a:t>Storytelling &amp; oral language</a:t>
            </a:r>
            <a:endParaRPr lang="en-US" sz="3600" dirty="0">
              <a:solidFill>
                <a:srgbClr val="92D050"/>
              </a:solidFill>
            </a:endParaRPr>
          </a:p>
        </p:txBody>
      </p:sp>
      <p:sp>
        <p:nvSpPr>
          <p:cNvPr id="3" name="Content Placeholder 2"/>
          <p:cNvSpPr>
            <a:spLocks noGrp="1"/>
          </p:cNvSpPr>
          <p:nvPr>
            <p:ph idx="1"/>
          </p:nvPr>
        </p:nvSpPr>
        <p:spPr>
          <a:xfrm>
            <a:off x="899592" y="1347614"/>
            <a:ext cx="4231928" cy="3485539"/>
          </a:xfrm>
        </p:spPr>
        <p:txBody>
          <a:bodyPr>
            <a:normAutofit/>
          </a:bodyPr>
          <a:lstStyle/>
          <a:p>
            <a:r>
              <a:rPr lang="en-US" sz="1800" dirty="0" smtClean="0"/>
              <a:t>Oral language provides the foundations for early literacy learning.</a:t>
            </a:r>
          </a:p>
          <a:p>
            <a:r>
              <a:rPr lang="en-US" sz="1800" dirty="0" smtClean="0"/>
              <a:t>Halliday (2004) describes language as fundamental for learning, communicating and thinking</a:t>
            </a:r>
          </a:p>
          <a:p>
            <a:r>
              <a:rPr lang="en-AU" sz="1800" b="1" dirty="0" smtClean="0"/>
              <a:t>Learn</a:t>
            </a:r>
            <a:r>
              <a:rPr lang="en-AU" sz="1800" dirty="0" smtClean="0"/>
              <a:t> </a:t>
            </a:r>
            <a:r>
              <a:rPr lang="en-AU" sz="1800" dirty="0"/>
              <a:t>language</a:t>
            </a:r>
          </a:p>
          <a:p>
            <a:r>
              <a:rPr lang="en-AU" sz="1800" b="1" dirty="0" smtClean="0"/>
              <a:t>Learn </a:t>
            </a:r>
            <a:r>
              <a:rPr lang="en-AU" sz="1800" b="1" dirty="0"/>
              <a:t>through </a:t>
            </a:r>
            <a:r>
              <a:rPr lang="en-AU" sz="1800" dirty="0" smtClean="0"/>
              <a:t>language</a:t>
            </a:r>
          </a:p>
          <a:p>
            <a:r>
              <a:rPr lang="en-AU" sz="1800" b="1" dirty="0" smtClean="0"/>
              <a:t>Learn </a:t>
            </a:r>
            <a:r>
              <a:rPr lang="en-AU" sz="1800" b="1" dirty="0"/>
              <a:t>about</a:t>
            </a:r>
            <a:r>
              <a:rPr lang="en-AU" sz="1800" dirty="0"/>
              <a:t> language</a:t>
            </a:r>
          </a:p>
          <a:p>
            <a:endParaRPr lang="en-US" sz="2400" dirty="0" smtClean="0"/>
          </a:p>
          <a:p>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351607"/>
            <a:ext cx="2893066" cy="2893066"/>
          </a:xfrm>
          <a:prstGeom prst="rect">
            <a:avLst/>
          </a:prstGeom>
        </p:spPr>
      </p:pic>
    </p:spTree>
    <p:extLst>
      <p:ext uri="{BB962C8B-B14F-4D97-AF65-F5344CB8AC3E}">
        <p14:creationId xmlns:p14="http://schemas.microsoft.com/office/powerpoint/2010/main" val="9775977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0" y="123478"/>
            <a:ext cx="10058400" cy="1609344"/>
          </a:xfrm>
        </p:spPr>
        <p:txBody>
          <a:bodyPr/>
          <a:lstStyle/>
          <a:p>
            <a:r>
              <a:rPr lang="en-US" sz="3600" dirty="0">
                <a:solidFill>
                  <a:srgbClr val="92D050"/>
                </a:solidFill>
              </a:rPr>
              <a:t>Some personal examples:</a:t>
            </a:r>
          </a:p>
        </p:txBody>
      </p:sp>
      <p:sp>
        <p:nvSpPr>
          <p:cNvPr id="3" name="Content Placeholder 2"/>
          <p:cNvSpPr>
            <a:spLocks noGrp="1"/>
          </p:cNvSpPr>
          <p:nvPr>
            <p:ph idx="1"/>
          </p:nvPr>
        </p:nvSpPr>
        <p:spPr>
          <a:xfrm>
            <a:off x="971600" y="1734319"/>
            <a:ext cx="4248472" cy="4050792"/>
          </a:xfrm>
        </p:spPr>
        <p:txBody>
          <a:bodyPr>
            <a:normAutofit/>
          </a:bodyPr>
          <a:lstStyle/>
          <a:p>
            <a:pPr marL="0" indent="0">
              <a:buNone/>
            </a:pPr>
            <a:r>
              <a:rPr lang="en-US" sz="1800" b="1" dirty="0" smtClean="0"/>
              <a:t>1</a:t>
            </a:r>
            <a:r>
              <a:rPr lang="en-US" sz="1800" dirty="0"/>
              <a:t> </a:t>
            </a:r>
            <a:r>
              <a:rPr lang="en-US" sz="1800" dirty="0" smtClean="0"/>
              <a:t>“</a:t>
            </a:r>
            <a:r>
              <a:rPr lang="en-US" sz="1800" dirty="0"/>
              <a:t>Look mum a porcupine”. </a:t>
            </a:r>
          </a:p>
          <a:p>
            <a:pPr marL="0" indent="0">
              <a:buNone/>
            </a:pPr>
            <a:r>
              <a:rPr lang="en-US" sz="1800" dirty="0"/>
              <a:t> </a:t>
            </a:r>
            <a:r>
              <a:rPr lang="en-US" sz="1800" dirty="0" smtClean="0"/>
              <a:t> </a:t>
            </a:r>
            <a:r>
              <a:rPr lang="en-US" sz="1800" dirty="0"/>
              <a:t>“That’s not a porcupine, it’s a pinecone</a:t>
            </a:r>
            <a:r>
              <a:rPr lang="en-US" sz="1800" dirty="0" smtClean="0"/>
              <a:t>”.</a:t>
            </a:r>
            <a:endParaRPr lang="en-US" sz="1800" dirty="0"/>
          </a:p>
          <a:p>
            <a:pPr marL="0" indent="0">
              <a:buNone/>
            </a:pPr>
            <a:r>
              <a:rPr lang="en-US" sz="1800" dirty="0"/>
              <a:t> </a:t>
            </a:r>
            <a:endParaRPr lang="en-US" sz="1800" dirty="0" smtClean="0"/>
          </a:p>
          <a:p>
            <a:pPr marL="0" indent="0">
              <a:buNone/>
            </a:pPr>
            <a:endParaRPr lang="en-US" sz="1800" dirty="0"/>
          </a:p>
          <a:p>
            <a:pPr marL="0" indent="0">
              <a:buNone/>
            </a:pPr>
            <a:r>
              <a:rPr lang="en-US" sz="1800" b="1" dirty="0" smtClean="0"/>
              <a:t>2</a:t>
            </a:r>
            <a:r>
              <a:rPr lang="en-US" sz="1800" dirty="0"/>
              <a:t> </a:t>
            </a:r>
            <a:r>
              <a:rPr lang="en-US" sz="1800" dirty="0" smtClean="0"/>
              <a:t>“Do </a:t>
            </a:r>
            <a:r>
              <a:rPr lang="en-US" sz="1800" dirty="0"/>
              <a:t>you think the Gulf of Mexico looks like that golf course</a:t>
            </a:r>
            <a:r>
              <a:rPr lang="en-US" sz="1800" dirty="0" smtClean="0"/>
              <a:t>?”</a:t>
            </a:r>
            <a:r>
              <a:rPr lang="en-US" sz="1800" dirty="0"/>
              <a:t/>
            </a:r>
            <a:br>
              <a:rPr lang="en-US" sz="1800" dirty="0"/>
            </a:b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465974"/>
            <a:ext cx="2546711" cy="16983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793" y="2958858"/>
            <a:ext cx="2535560" cy="1609817"/>
          </a:xfrm>
          <a:prstGeom prst="rect">
            <a:avLst/>
          </a:prstGeom>
        </p:spPr>
      </p:pic>
    </p:spTree>
    <p:extLst>
      <p:ext uri="{BB962C8B-B14F-4D97-AF65-F5344CB8AC3E}">
        <p14:creationId xmlns:p14="http://schemas.microsoft.com/office/powerpoint/2010/main" val="1147967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627534"/>
            <a:ext cx="4824536" cy="4050792"/>
          </a:xfrm>
        </p:spPr>
        <p:txBody>
          <a:bodyPr>
            <a:normAutofit fontScale="92500" lnSpcReduction="10000"/>
          </a:bodyPr>
          <a:lstStyle/>
          <a:p>
            <a:pPr marL="0" indent="0">
              <a:buNone/>
            </a:pPr>
            <a:r>
              <a:rPr lang="en-US" sz="1800" dirty="0"/>
              <a:t>Halliday (2004) describes language as fundamental for learning, communicating and thinking and highlights three aspects of learning language that are important for oral language development</a:t>
            </a:r>
            <a:r>
              <a:rPr lang="en-US" sz="1800" dirty="0" smtClean="0"/>
              <a:t>.</a:t>
            </a:r>
            <a:br>
              <a:rPr lang="en-US" sz="1800" dirty="0" smtClean="0"/>
            </a:br>
            <a:endParaRPr lang="en-US" sz="1800" dirty="0"/>
          </a:p>
          <a:p>
            <a:pPr lvl="0"/>
            <a:r>
              <a:rPr lang="en-US" sz="1800" dirty="0"/>
              <a:t>Children </a:t>
            </a:r>
            <a:r>
              <a:rPr lang="en-US" sz="1800" b="1" i="1" dirty="0"/>
              <a:t>learn language </a:t>
            </a:r>
            <a:r>
              <a:rPr lang="en-US" sz="1800" dirty="0"/>
              <a:t>in speech rich communities and most children will effortlessly acquire </a:t>
            </a:r>
            <a:r>
              <a:rPr lang="en-US" sz="1800" dirty="0" smtClean="0"/>
              <a:t>language through </a:t>
            </a:r>
            <a:r>
              <a:rPr lang="en-US" sz="1800" dirty="0"/>
              <a:t>being immersed in speech rich communities. </a:t>
            </a:r>
          </a:p>
          <a:p>
            <a:pPr lvl="0"/>
            <a:r>
              <a:rPr lang="en-US" sz="1800" dirty="0"/>
              <a:t>Children </a:t>
            </a:r>
            <a:r>
              <a:rPr lang="en-US" sz="1800" b="1" i="1" dirty="0"/>
              <a:t>learn through language </a:t>
            </a:r>
            <a:r>
              <a:rPr lang="en-US" sz="1800" dirty="0"/>
              <a:t>through their interactions with others, at first through directing their language to an adult and later by </a:t>
            </a:r>
            <a:r>
              <a:rPr lang="en-US" sz="1800" dirty="0" err="1"/>
              <a:t>internalising</a:t>
            </a:r>
            <a:r>
              <a:rPr lang="en-US" sz="1800" dirty="0"/>
              <a:t> it to become thinking.</a:t>
            </a:r>
          </a:p>
          <a:p>
            <a:pPr lvl="0"/>
            <a:r>
              <a:rPr lang="en-US" sz="1800" dirty="0"/>
              <a:t>Children </a:t>
            </a:r>
            <a:r>
              <a:rPr lang="en-US" sz="1800" b="1" i="1" dirty="0"/>
              <a:t>learn about language </a:t>
            </a:r>
            <a:r>
              <a:rPr lang="en-US" sz="1800" dirty="0"/>
              <a:t>when they learn how language works.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7632" r="23684"/>
          <a:stretch/>
        </p:blipFill>
        <p:spPr>
          <a:xfrm>
            <a:off x="5796136" y="1275606"/>
            <a:ext cx="2664296" cy="2736304"/>
          </a:xfrm>
          <a:prstGeom prst="rect">
            <a:avLst/>
          </a:prstGeom>
        </p:spPr>
      </p:pic>
    </p:spTree>
    <p:extLst>
      <p:ext uri="{BB962C8B-B14F-4D97-AF65-F5344CB8AC3E}">
        <p14:creationId xmlns:p14="http://schemas.microsoft.com/office/powerpoint/2010/main" val="8187756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627534"/>
            <a:ext cx="7128792" cy="4050792"/>
          </a:xfrm>
        </p:spPr>
        <p:txBody>
          <a:bodyPr>
            <a:normAutofit lnSpcReduction="10000"/>
          </a:bodyPr>
          <a:lstStyle/>
          <a:p>
            <a:pPr marL="0" indent="0">
              <a:buNone/>
            </a:pPr>
            <a:r>
              <a:rPr lang="en-US" sz="1800" dirty="0"/>
              <a:t>Being able to hear language, perceive differences (porcupine and pinecone) in meaning and articulate and approximate language (as in the Gulf of Mexico) is essential for learning to read and write.</a:t>
            </a:r>
          </a:p>
          <a:p>
            <a:pPr marL="0" indent="0">
              <a:buNone/>
            </a:pPr>
            <a:r>
              <a:rPr lang="en-US" sz="1800" dirty="0"/>
              <a:t> </a:t>
            </a:r>
          </a:p>
          <a:p>
            <a:pPr marL="0" indent="0">
              <a:buNone/>
            </a:pPr>
            <a:r>
              <a:rPr lang="en-US" sz="1800" dirty="0"/>
              <a:t>We know that oral language provides the foundation for writing because it is the beginning of using symbol for meaning. However as modes of communication these two systems are different.</a:t>
            </a:r>
          </a:p>
          <a:p>
            <a:pPr marL="0" indent="0">
              <a:buNone/>
            </a:pPr>
            <a:r>
              <a:rPr lang="en-US" sz="1800" dirty="0"/>
              <a:t> </a:t>
            </a:r>
          </a:p>
          <a:p>
            <a:pPr marL="0" indent="0">
              <a:buNone/>
            </a:pPr>
            <a:r>
              <a:rPr lang="en-US" sz="1800" dirty="0"/>
              <a:t>Oral language relies on context. For example </a:t>
            </a:r>
            <a:r>
              <a:rPr lang="en-US" sz="1800" b="1" i="1" dirty="0"/>
              <a:t>here and now </a:t>
            </a:r>
            <a:r>
              <a:rPr lang="en-US" sz="1800" dirty="0"/>
              <a:t>when a child points to an apple and says “Look at this one”.</a:t>
            </a:r>
          </a:p>
          <a:p>
            <a:pPr marL="0" indent="0">
              <a:buNone/>
            </a:pPr>
            <a:r>
              <a:rPr lang="en-US" sz="1800" dirty="0"/>
              <a:t> </a:t>
            </a:r>
          </a:p>
          <a:p>
            <a:pPr marL="0" indent="0">
              <a:buNone/>
            </a:pPr>
            <a:r>
              <a:rPr lang="en-US" sz="1800" dirty="0"/>
              <a:t>Written language is removed from this context. It is </a:t>
            </a:r>
            <a:r>
              <a:rPr lang="en-US" sz="1800" dirty="0" err="1"/>
              <a:t>decontextualised</a:t>
            </a:r>
            <a:r>
              <a:rPr lang="en-US" sz="1800" dirty="0"/>
              <a:t> and the writer has to provide additional information for meaning to occur. For example, “Look, here is a red apple.”</a:t>
            </a:r>
          </a:p>
        </p:txBody>
      </p:sp>
    </p:spTree>
    <p:extLst>
      <p:ext uri="{BB962C8B-B14F-4D97-AF65-F5344CB8AC3E}">
        <p14:creationId xmlns:p14="http://schemas.microsoft.com/office/powerpoint/2010/main" val="13198973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743010" y="1304435"/>
            <a:ext cx="3121477" cy="3168352"/>
          </a:xfrm>
        </p:spPr>
        <p:txBody>
          <a:bodyPr>
            <a:normAutofit/>
          </a:bodyPr>
          <a:lstStyle/>
          <a:p>
            <a:r>
              <a:rPr lang="en-US" sz="1800" dirty="0" smtClean="0"/>
              <a:t>Telling stories provides a way for children to </a:t>
            </a:r>
            <a:r>
              <a:rPr lang="en-US" sz="1800" dirty="0" err="1" smtClean="0"/>
              <a:t>organise</a:t>
            </a:r>
            <a:r>
              <a:rPr lang="en-US" sz="1800" dirty="0" smtClean="0"/>
              <a:t> their experiences</a:t>
            </a:r>
          </a:p>
          <a:p>
            <a:r>
              <a:rPr lang="en-US" sz="1800" dirty="0" smtClean="0"/>
              <a:t>Children as young as three can tell stories</a:t>
            </a:r>
          </a:p>
          <a:p>
            <a:r>
              <a:rPr lang="en-US" sz="1800" dirty="0" smtClean="0"/>
              <a:t>Story telling as a vehicle for  literacy learning and nurturing creativity and imagination</a:t>
            </a:r>
          </a:p>
          <a:p>
            <a:endParaRPr lang="en-US" sz="2400" dirty="0"/>
          </a:p>
        </p:txBody>
      </p:sp>
      <p:sp>
        <p:nvSpPr>
          <p:cNvPr id="4" name="Title 1"/>
          <p:cNvSpPr>
            <a:spLocks noGrp="1"/>
          </p:cNvSpPr>
          <p:nvPr>
            <p:ph type="title"/>
          </p:nvPr>
        </p:nvSpPr>
        <p:spPr>
          <a:xfrm>
            <a:off x="-396552" y="26318"/>
            <a:ext cx="10058400" cy="1609344"/>
          </a:xfrm>
        </p:spPr>
        <p:txBody>
          <a:bodyPr/>
          <a:lstStyle/>
          <a:p>
            <a:r>
              <a:rPr lang="en-US" sz="3600" dirty="0" smtClean="0">
                <a:solidFill>
                  <a:srgbClr val="92D050"/>
                </a:solidFill>
              </a:rPr>
              <a:t>Telling Tales</a:t>
            </a:r>
            <a:endParaRPr lang="en-US" sz="3600" dirty="0">
              <a:solidFill>
                <a:srgbClr val="92D05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1304435"/>
            <a:ext cx="4106869" cy="2740071"/>
          </a:xfrm>
          <a:prstGeom prst="rect">
            <a:avLst/>
          </a:prstGeom>
        </p:spPr>
      </p:pic>
    </p:spTree>
    <p:extLst>
      <p:ext uri="{BB962C8B-B14F-4D97-AF65-F5344CB8AC3E}">
        <p14:creationId xmlns:p14="http://schemas.microsoft.com/office/powerpoint/2010/main" val="1377155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18857</TotalTime>
  <Words>1792</Words>
  <Application>Microsoft Macintosh PowerPoint</Application>
  <PresentationFormat>On-screen Show (16:9)</PresentationFormat>
  <Paragraphs>271</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PowerPoint Presentation</vt:lpstr>
      <vt:lpstr>Overview</vt:lpstr>
      <vt:lpstr>PowerPoint Presentation</vt:lpstr>
      <vt:lpstr>Why storytelling?</vt:lpstr>
      <vt:lpstr>Storytelling &amp; oral language</vt:lpstr>
      <vt:lpstr>Some personal examples:</vt:lpstr>
      <vt:lpstr>PowerPoint Presentation</vt:lpstr>
      <vt:lpstr>PowerPoint Presentation</vt:lpstr>
      <vt:lpstr>Telling Tales</vt:lpstr>
      <vt:lpstr>PowerPoint Presentation</vt:lpstr>
      <vt:lpstr>PowerPoint Presentation</vt:lpstr>
      <vt:lpstr>PowerPoint Presentation</vt:lpstr>
      <vt:lpstr>Finding your inner storyteller</vt:lpstr>
      <vt:lpstr>Finding your inner storyteller</vt:lpstr>
      <vt:lpstr>Finding your inner storyteller</vt:lpstr>
      <vt:lpstr>What is Tell Tales?</vt:lpstr>
      <vt:lpstr>PowerPoint Presentation</vt:lpstr>
      <vt:lpstr>PowerPoint Presentation</vt:lpstr>
      <vt:lpstr>A typical tell tales program</vt:lpstr>
      <vt:lpstr>PowerPoint Presentation</vt:lpstr>
      <vt:lpstr>Example of Creative  response using collage</vt:lpstr>
      <vt:lpstr>Engaging with the story</vt:lpstr>
      <vt:lpstr>PowerPoint Presentation</vt:lpstr>
      <vt:lpstr>Key strategies</vt:lpstr>
      <vt:lpstr>Key strategies</vt:lpstr>
      <vt:lpstr>Choosing a story</vt:lpstr>
      <vt:lpstr>PowerPoint Presentation</vt:lpstr>
      <vt:lpstr>PowerPoint Presentation</vt:lpstr>
      <vt:lpstr>Imagination</vt:lpstr>
      <vt:lpstr>Acknowledgements</vt:lpstr>
      <vt:lpstr>References</vt:lpstr>
      <vt:lpstr>PowerPoint Presentation</vt:lpstr>
    </vt:vector>
  </TitlesOfParts>
  <Company>Microsoft</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Steve Auchettl</cp:lastModifiedBy>
  <cp:revision>245</cp:revision>
  <cp:lastPrinted>2016-02-11T00:14:24Z</cp:lastPrinted>
  <dcterms:created xsi:type="dcterms:W3CDTF">2014-03-02T23:10:02Z</dcterms:created>
  <dcterms:modified xsi:type="dcterms:W3CDTF">2016-08-19T10:13:00Z</dcterms:modified>
</cp:coreProperties>
</file>