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64" r:id="rId2"/>
    <p:sldId id="366" r:id="rId3"/>
    <p:sldId id="367" r:id="rId4"/>
    <p:sldId id="368" r:id="rId5"/>
    <p:sldId id="369" r:id="rId6"/>
    <p:sldId id="370" r:id="rId7"/>
    <p:sldId id="371" r:id="rId8"/>
    <p:sldId id="372" r:id="rId9"/>
    <p:sldId id="373" r:id="rId10"/>
    <p:sldId id="374" r:id="rId11"/>
    <p:sldId id="375" r:id="rId12"/>
    <p:sldId id="376" r:id="rId13"/>
    <p:sldId id="378" r:id="rId14"/>
    <p:sldId id="377"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5" r:id="rId31"/>
    <p:sldId id="396" r:id="rId32"/>
    <p:sldId id="394" r:id="rId33"/>
    <p:sldId id="397" r:id="rId34"/>
    <p:sldId id="398" r:id="rId35"/>
    <p:sldId id="399" r:id="rId36"/>
    <p:sldId id="400" r:id="rId37"/>
    <p:sldId id="401" r:id="rId38"/>
    <p:sldId id="402" r:id="rId39"/>
    <p:sldId id="307" r:id="rId40"/>
    <p:sldId id="363"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8" autoAdjust="0"/>
    <p:restoredTop sz="94971" autoAdjust="0"/>
  </p:normalViewPr>
  <p:slideViewPr>
    <p:cSldViewPr>
      <p:cViewPr varScale="1">
        <p:scale>
          <a:sx n="115" d="100"/>
          <a:sy n="115" d="100"/>
        </p:scale>
        <p:origin x="540" y="108"/>
      </p:cViewPr>
      <p:guideLst>
        <p:guide orient="horz" pos="1620"/>
        <p:guide pos="2880"/>
      </p:guideLst>
    </p:cSldViewPr>
  </p:slideViewPr>
  <p:outlineViewPr>
    <p:cViewPr>
      <p:scale>
        <a:sx n="33" d="100"/>
        <a:sy n="33" d="100"/>
      </p:scale>
      <p:origin x="0" y="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04DE7-15B4-6144-AD59-780D931E7DAC}" type="datetimeFigureOut">
              <a:rPr lang="en-US" smtClean="0"/>
              <a:t>29-Oct-15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91498-726C-AD42-95A7-2A48B0AECB19}" type="slidenum">
              <a:rPr lang="en-US" smtClean="0"/>
              <a:t>‹#›</a:t>
            </a:fld>
            <a:endParaRPr lang="en-US"/>
          </a:p>
        </p:txBody>
      </p:sp>
    </p:spTree>
    <p:extLst>
      <p:ext uri="{BB962C8B-B14F-4D97-AF65-F5344CB8AC3E}">
        <p14:creationId xmlns:p14="http://schemas.microsoft.com/office/powerpoint/2010/main" val="2267638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29/10/2015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8133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29/10/2015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19829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29/10/2015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2362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29/10/2015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857610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t>29/10/2015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42154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t>29/10/2015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511285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t>29/10/2015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05585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t>29/10/2015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65945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t>29/10/2015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959628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29/10/2015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01579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29/10/2015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074183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t>29/10/2015</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t>‹#›</a:t>
            </a:fld>
            <a:endParaRPr lang="en-AU"/>
          </a:p>
        </p:txBody>
      </p:sp>
    </p:spTree>
    <p:extLst>
      <p:ext uri="{BB962C8B-B14F-4D97-AF65-F5344CB8AC3E}">
        <p14:creationId xmlns:p14="http://schemas.microsoft.com/office/powerpoint/2010/main"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ziptal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5976" y="1383508"/>
            <a:ext cx="3758981" cy="2431435"/>
          </a:xfrm>
          <a:prstGeom prst="rect">
            <a:avLst/>
          </a:prstGeom>
          <a:noFill/>
        </p:spPr>
        <p:txBody>
          <a:bodyPr wrap="square" rtlCol="0">
            <a:spAutoFit/>
          </a:bodyPr>
          <a:lstStyle/>
          <a:p>
            <a:pPr algn="ctr"/>
            <a:r>
              <a:rPr lang="en-US" sz="4400" dirty="0">
                <a:solidFill>
                  <a:srgbClr val="92D050"/>
                </a:solidFill>
              </a:rPr>
              <a:t>USING GAMES TO TEACH </a:t>
            </a:r>
            <a:r>
              <a:rPr lang="en-US" sz="4400" dirty="0" smtClean="0">
                <a:solidFill>
                  <a:srgbClr val="92D050"/>
                </a:solidFill>
              </a:rPr>
              <a:t>GRAMMAR</a:t>
            </a:r>
            <a:endParaRPr lang="en-AU" sz="2000" dirty="0" smtClean="0"/>
          </a:p>
          <a:p>
            <a:pPr algn="ctr"/>
            <a:r>
              <a:rPr lang="en-AU" sz="2000" dirty="0" smtClean="0">
                <a:solidFill>
                  <a:schemeClr val="tx1">
                    <a:lumMod val="50000"/>
                    <a:lumOff val="50000"/>
                  </a:schemeClr>
                </a:solidFill>
              </a:rPr>
              <a:t>Webinar by Ziptales.com</a:t>
            </a:r>
            <a:endParaRPr lang="en-US" sz="2000" dirty="0">
              <a:solidFill>
                <a:schemeClr val="tx1">
                  <a:lumMod val="50000"/>
                  <a:lumOff val="50000"/>
                </a:schemeClr>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475656" y="771550"/>
            <a:ext cx="2592288" cy="3655353"/>
          </a:xfrm>
          <a:prstGeom prst="rect">
            <a:avLst/>
          </a:prstGeom>
        </p:spPr>
      </p:pic>
    </p:spTree>
    <p:extLst>
      <p:ext uri="{BB962C8B-B14F-4D97-AF65-F5344CB8AC3E}">
        <p14:creationId xmlns:p14="http://schemas.microsoft.com/office/powerpoint/2010/main" val="163944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7488832" cy="1323439"/>
          </a:xfrm>
          <a:prstGeom prst="rect">
            <a:avLst/>
          </a:prstGeom>
          <a:noFill/>
        </p:spPr>
        <p:txBody>
          <a:bodyPr wrap="square" rtlCol="0">
            <a:spAutoFit/>
          </a:bodyPr>
          <a:lstStyle/>
          <a:p>
            <a:r>
              <a:rPr lang="en-AU" sz="1600" dirty="0"/>
              <a:t>This shows all the major classes of words - the “parts of speech” - in action.</a:t>
            </a:r>
            <a:endParaRPr lang="en-GB" sz="1600" dirty="0"/>
          </a:p>
          <a:p>
            <a:r>
              <a:rPr lang="en-AU" sz="1600" dirty="0"/>
              <a:t>A first game? It’s called </a:t>
            </a:r>
            <a:r>
              <a:rPr lang="en-AU" sz="1600" b="1" dirty="0"/>
              <a:t>“</a:t>
            </a:r>
            <a:r>
              <a:rPr lang="en-AU" sz="1600" b="1" dirty="0">
                <a:solidFill>
                  <a:srgbClr val="92D050"/>
                </a:solidFill>
              </a:rPr>
              <a:t>Mix and Match</a:t>
            </a:r>
            <a:r>
              <a:rPr lang="en-AU" sz="1600" b="1" dirty="0" smtClean="0"/>
              <a:t>”</a:t>
            </a:r>
            <a:r>
              <a:rPr lang="en-AU" sz="1600" dirty="0" smtClean="0"/>
              <a:t>.</a:t>
            </a:r>
          </a:p>
          <a:p>
            <a:endParaRPr lang="en-GB" sz="1600" dirty="0"/>
          </a:p>
          <a:p>
            <a:r>
              <a:rPr lang="en-AU" sz="1600" dirty="0"/>
              <a:t>You take the eight words, and brainstorm as many options as you can for each word. </a:t>
            </a:r>
            <a:endParaRPr lang="en-GB" sz="1600" dirty="0"/>
          </a:p>
          <a:p>
            <a:endParaRPr lang="en-GB" sz="1600" dirty="0"/>
          </a:p>
        </p:txBody>
      </p:sp>
      <p:graphicFrame>
        <p:nvGraphicFramePr>
          <p:cNvPr id="3" name="Table 2"/>
          <p:cNvGraphicFramePr>
            <a:graphicFrameLocks noGrp="1"/>
          </p:cNvGraphicFramePr>
          <p:nvPr>
            <p:extLst>
              <p:ext uri="{D42A27DB-BD31-4B8C-83A1-F6EECF244321}">
                <p14:modId xmlns:p14="http://schemas.microsoft.com/office/powerpoint/2010/main" val="3284165072"/>
              </p:ext>
            </p:extLst>
          </p:nvPr>
        </p:nvGraphicFramePr>
        <p:xfrm>
          <a:off x="971596" y="1995686"/>
          <a:ext cx="7272816" cy="2122064"/>
        </p:xfrm>
        <a:graphic>
          <a:graphicData uri="http://schemas.openxmlformats.org/drawingml/2006/table">
            <a:tbl>
              <a:tblPr firstRow="1" firstCol="1" bandRow="1">
                <a:tableStyleId>{FABFCF23-3B69-468F-B69F-88F6DE6A72F2}</a:tableStyleId>
              </a:tblPr>
              <a:tblGrid>
                <a:gridCol w="909102"/>
                <a:gridCol w="909102"/>
                <a:gridCol w="909102"/>
                <a:gridCol w="909102"/>
                <a:gridCol w="909102"/>
                <a:gridCol w="909102"/>
                <a:gridCol w="909102"/>
                <a:gridCol w="909102"/>
              </a:tblGrid>
              <a:tr h="324943">
                <a:tc>
                  <a:txBody>
                    <a:bodyPr/>
                    <a:lstStyle/>
                    <a:p>
                      <a:pPr marL="0" marR="0">
                        <a:lnSpc>
                          <a:spcPct val="107000"/>
                        </a:lnSpc>
                        <a:spcBef>
                          <a:spcPts val="0"/>
                        </a:spcBef>
                        <a:spcAft>
                          <a:spcPts val="0"/>
                        </a:spcAft>
                      </a:pPr>
                      <a:r>
                        <a:rPr lang="en-AU" sz="1100" b="0" dirty="0">
                          <a:effectLst/>
                          <a:latin typeface="+mn-lt"/>
                        </a:rPr>
                        <a:t>Article</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100" b="0">
                          <a:effectLst/>
                          <a:latin typeface="+mn-lt"/>
                        </a:rPr>
                        <a:t>adjective</a:t>
                      </a: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100" b="0">
                          <a:effectLst/>
                          <a:latin typeface="+mn-lt"/>
                        </a:rPr>
                        <a:t>common noun</a:t>
                      </a: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100" b="0">
                          <a:effectLst/>
                          <a:latin typeface="+mn-lt"/>
                        </a:rPr>
                        <a:t>verb</a:t>
                      </a: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100" b="0">
                          <a:effectLst/>
                          <a:latin typeface="+mn-lt"/>
                        </a:rPr>
                        <a:t>adverb</a:t>
                      </a: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100" b="0">
                          <a:effectLst/>
                          <a:latin typeface="+mn-lt"/>
                        </a:rPr>
                        <a:t>preposition   </a:t>
                      </a: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100" b="0">
                          <a:effectLst/>
                          <a:latin typeface="+mn-lt"/>
                        </a:rPr>
                        <a:t>pronoun</a:t>
                      </a:r>
                      <a:endParaRPr lang="en-GB"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100" b="0" dirty="0">
                          <a:effectLst/>
                          <a:latin typeface="+mn-lt"/>
                        </a:rPr>
                        <a:t>noun</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tc>
              </a:tr>
              <a:tr h="216660">
                <a:tc>
                  <a:txBody>
                    <a:bodyPr/>
                    <a:lstStyle/>
                    <a:p>
                      <a:pPr marL="0" marR="0">
                        <a:lnSpc>
                          <a:spcPct val="107000"/>
                        </a:lnSpc>
                        <a:spcBef>
                          <a:spcPts val="0"/>
                        </a:spcBef>
                        <a:spcAft>
                          <a:spcPts val="0"/>
                        </a:spcAft>
                      </a:pPr>
                      <a:r>
                        <a:rPr lang="en-AU"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little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girl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played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happily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in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garden.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323">
                <a:tc>
                  <a:txBody>
                    <a:bodyPr/>
                    <a:lstStyle/>
                    <a:p>
                      <a:pPr marL="0" marR="0">
                        <a:lnSpc>
                          <a:spcPct val="107000"/>
                        </a:lnSpc>
                        <a:spcBef>
                          <a:spcPts val="0"/>
                        </a:spcBef>
                        <a:spcAft>
                          <a:spcPts val="0"/>
                        </a:spcAft>
                      </a:pPr>
                      <a:r>
                        <a:rPr lang="en-AU" sz="1200" dirty="0">
                          <a:effectLst/>
                        </a:rPr>
                        <a:t>The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big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boy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jumped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noisily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around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his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dirty="0">
                          <a:effectLst/>
                        </a:rPr>
                        <a:t>bedroom.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323">
                <a:tc>
                  <a:txBody>
                    <a:bodyPr/>
                    <a:lstStyle/>
                    <a:p>
                      <a:pPr marL="0" marR="0">
                        <a:lnSpc>
                          <a:spcPct val="107000"/>
                        </a:lnSpc>
                        <a:spcBef>
                          <a:spcPts val="0"/>
                        </a:spcBef>
                        <a:spcAft>
                          <a:spcPts val="0"/>
                        </a:spcAft>
                      </a:pPr>
                      <a:r>
                        <a:rPr lang="en-AU" sz="1200">
                          <a:effectLst/>
                        </a:rPr>
                        <a:t>The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silly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dog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barked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incessantly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outside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its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kennel.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323">
                <a:tc>
                  <a:txBody>
                    <a:bodyPr/>
                    <a:lstStyle/>
                    <a:p>
                      <a:pPr marL="0" marR="0">
                        <a:lnSpc>
                          <a:spcPct val="107000"/>
                        </a:lnSpc>
                        <a:spcBef>
                          <a:spcPts val="0"/>
                        </a:spcBef>
                        <a:spcAft>
                          <a:spcPts val="0"/>
                        </a:spcAft>
                      </a:pPr>
                      <a:r>
                        <a:rPr lang="en-AU" sz="1200">
                          <a:effectLst/>
                        </a:rPr>
                        <a:t>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angry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bird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perched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precariously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atop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tree.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660">
                <a:tc>
                  <a:txBody>
                    <a:bodyPr/>
                    <a:lstStyle/>
                    <a:p>
                      <a:pPr marL="0" marR="0">
                        <a:lnSpc>
                          <a:spcPct val="107000"/>
                        </a:lnSpc>
                        <a:spcBef>
                          <a:spcPts val="0"/>
                        </a:spcBef>
                        <a:spcAft>
                          <a:spcPts val="0"/>
                        </a:spcAft>
                      </a:pPr>
                      <a:r>
                        <a:rPr lang="en-AU" sz="1200">
                          <a:effectLst/>
                        </a:rPr>
                        <a:t>etc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43072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27584" y="919968"/>
            <a:ext cx="7776864" cy="4524315"/>
          </a:xfrm>
          <a:prstGeom prst="rect">
            <a:avLst/>
          </a:prstGeom>
          <a:noFill/>
        </p:spPr>
        <p:txBody>
          <a:bodyPr wrap="square" rtlCol="0">
            <a:spAutoFit/>
          </a:bodyPr>
          <a:lstStyle/>
          <a:p>
            <a:r>
              <a:rPr lang="en-AU" sz="1600" dirty="0"/>
              <a:t>A variation on this exercise, which we might call “Mix and Match Advanced”, has the essential elements varied more creatively. These could be done on the board, again with everyone participating and suggesting options. So it might </a:t>
            </a:r>
            <a:r>
              <a:rPr lang="en-AU" sz="1600" dirty="0" smtClean="0"/>
              <a:t>be</a:t>
            </a:r>
          </a:p>
          <a:p>
            <a:endParaRPr lang="en-AU" sz="1600" dirty="0"/>
          </a:p>
          <a:p>
            <a:r>
              <a:rPr lang="en-AU" sz="1600" b="1" dirty="0" smtClean="0"/>
              <a:t>Maisy			danced		in	her	room</a:t>
            </a:r>
            <a:r>
              <a:rPr lang="en-AU" sz="1600" b="1" dirty="0"/>
              <a:t>.</a:t>
            </a:r>
            <a:endParaRPr lang="en-GB" sz="1600" dirty="0"/>
          </a:p>
          <a:p>
            <a:r>
              <a:rPr lang="en-AU" sz="1600" dirty="0"/>
              <a:t>(proper noun)		</a:t>
            </a:r>
            <a:endParaRPr lang="en-GB" sz="1600" dirty="0"/>
          </a:p>
          <a:p>
            <a:endParaRPr lang="en-AU" sz="1600" dirty="0" smtClean="0"/>
          </a:p>
          <a:p>
            <a:r>
              <a:rPr lang="en-AU" sz="1600" dirty="0" smtClean="0"/>
              <a:t>Or</a:t>
            </a:r>
            <a:endParaRPr lang="en-GB" sz="1600" dirty="0"/>
          </a:p>
          <a:p>
            <a:r>
              <a:rPr lang="en-AU" sz="1600" b="1" dirty="0"/>
              <a:t>A little girl called Maisy	</a:t>
            </a:r>
            <a:r>
              <a:rPr lang="en-AU" sz="1600" b="1" dirty="0" smtClean="0"/>
              <a:t>sang loudly	in</a:t>
            </a:r>
            <a:r>
              <a:rPr lang="en-AU" sz="1600" b="1" dirty="0"/>
              <a:t>	the   </a:t>
            </a:r>
            <a:r>
              <a:rPr lang="en-AU" sz="1600" b="1" dirty="0" smtClean="0"/>
              <a:t>	treehouse</a:t>
            </a:r>
            <a:r>
              <a:rPr lang="en-AU" sz="1600" b="1" dirty="0"/>
              <a:t>.</a:t>
            </a:r>
            <a:endParaRPr lang="en-GB" sz="1600" dirty="0"/>
          </a:p>
          <a:p>
            <a:r>
              <a:rPr lang="en-AU" sz="1600" dirty="0"/>
              <a:t>(noun phrase</a:t>
            </a:r>
            <a:r>
              <a:rPr lang="en-AU" sz="1600" dirty="0" smtClean="0"/>
              <a:t>)</a:t>
            </a:r>
          </a:p>
          <a:p>
            <a:endParaRPr lang="en-GB" sz="1600" dirty="0"/>
          </a:p>
          <a:p>
            <a:r>
              <a:rPr lang="en-AU" sz="1600" b="1" dirty="0"/>
              <a:t>Maisy, a nice little girl I know	</a:t>
            </a:r>
            <a:r>
              <a:rPr lang="en-AU" sz="1600" b="1" dirty="0" smtClean="0"/>
              <a:t>glumly </a:t>
            </a:r>
            <a:r>
              <a:rPr lang="en-AU" sz="1600" b="1" dirty="0"/>
              <a:t>did 	</a:t>
            </a:r>
            <a:r>
              <a:rPr lang="en-AU" sz="1600" b="1" dirty="0" smtClean="0"/>
              <a:t>her </a:t>
            </a:r>
            <a:r>
              <a:rPr lang="en-AU" sz="1600" b="1" dirty="0"/>
              <a:t>homework.</a:t>
            </a:r>
            <a:endParaRPr lang="en-GB" sz="1600" dirty="0"/>
          </a:p>
          <a:p>
            <a:endParaRPr lang="en-AU" sz="1600" dirty="0" smtClean="0"/>
          </a:p>
          <a:p>
            <a:endParaRPr lang="en-AU" sz="1600" dirty="0"/>
          </a:p>
          <a:p>
            <a:endParaRPr lang="en-AU" sz="1600" dirty="0" smtClean="0"/>
          </a:p>
          <a:p>
            <a:endParaRPr lang="en-AU" sz="1600" dirty="0"/>
          </a:p>
          <a:p>
            <a:endParaRPr lang="en-AU" sz="1600" dirty="0" smtClean="0"/>
          </a:p>
          <a:p>
            <a:endParaRPr lang="en-GB" sz="1600" dirty="0"/>
          </a:p>
        </p:txBody>
      </p:sp>
    </p:spTree>
    <p:extLst>
      <p:ext uri="{BB962C8B-B14F-4D97-AF65-F5344CB8AC3E}">
        <p14:creationId xmlns:p14="http://schemas.microsoft.com/office/powerpoint/2010/main" val="192266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3"/>
            <a:ext cx="7488832" cy="584775"/>
          </a:xfrm>
          <a:prstGeom prst="rect">
            <a:avLst/>
          </a:prstGeom>
          <a:noFill/>
        </p:spPr>
        <p:txBody>
          <a:bodyPr wrap="square" rtlCol="0">
            <a:spAutoFit/>
          </a:bodyPr>
          <a:lstStyle/>
          <a:p>
            <a:r>
              <a:rPr lang="en-AU" sz="1600" dirty="0"/>
              <a:t>Let’s remember that the many sections of the “parts of speech” of English can be confusing. </a:t>
            </a:r>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987824" y="1284318"/>
            <a:ext cx="3048000" cy="1544955"/>
          </a:xfrm>
          <a:prstGeom prst="rect">
            <a:avLst/>
          </a:prstGeom>
        </p:spPr>
      </p:pic>
      <p:sp>
        <p:nvSpPr>
          <p:cNvPr id="6" name="TextBox 5"/>
          <p:cNvSpPr txBox="1"/>
          <p:nvPr/>
        </p:nvSpPr>
        <p:spPr>
          <a:xfrm>
            <a:off x="914052" y="3075495"/>
            <a:ext cx="7488832" cy="584775"/>
          </a:xfrm>
          <a:prstGeom prst="rect">
            <a:avLst/>
          </a:prstGeom>
          <a:noFill/>
        </p:spPr>
        <p:txBody>
          <a:bodyPr wrap="square" rtlCol="0">
            <a:spAutoFit/>
          </a:bodyPr>
          <a:lstStyle/>
          <a:p>
            <a:r>
              <a:rPr lang="en-AU" sz="1600" dirty="0"/>
              <a:t>Let’s remember that the many sections of the “parts of speech” of English can be confusing. </a:t>
            </a:r>
            <a:endParaRPr lang="en-GB" sz="1600" dirty="0"/>
          </a:p>
        </p:txBody>
      </p:sp>
    </p:spTree>
    <p:extLst>
      <p:ext uri="{BB962C8B-B14F-4D97-AF65-F5344CB8AC3E}">
        <p14:creationId xmlns:p14="http://schemas.microsoft.com/office/powerpoint/2010/main" val="2327372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755576" y="555526"/>
            <a:ext cx="5976664" cy="3847207"/>
          </a:xfrm>
          <a:prstGeom prst="rect">
            <a:avLst/>
          </a:prstGeom>
          <a:noFill/>
        </p:spPr>
        <p:txBody>
          <a:bodyPr wrap="square" rtlCol="0">
            <a:spAutoFit/>
          </a:bodyPr>
          <a:lstStyle/>
          <a:p>
            <a:r>
              <a:rPr lang="en-AU" sz="2400" b="1" i="1" dirty="0" smtClean="0">
                <a:solidFill>
                  <a:srgbClr val="92D050"/>
                </a:solidFill>
              </a:rPr>
              <a:t>Activities</a:t>
            </a:r>
            <a:endParaRPr lang="en-GB" sz="2400" dirty="0">
              <a:solidFill>
                <a:srgbClr val="92D050"/>
              </a:solidFill>
            </a:endParaRPr>
          </a:p>
          <a:p>
            <a:pPr lvl="0"/>
            <a:r>
              <a:rPr lang="en-AU" sz="1600" b="1" dirty="0">
                <a:solidFill>
                  <a:srgbClr val="00B0F0"/>
                </a:solidFill>
              </a:rPr>
              <a:t>Go Fishing</a:t>
            </a:r>
            <a:r>
              <a:rPr lang="en-AU" sz="1600" dirty="0">
                <a:solidFill>
                  <a:srgbClr val="00B0F0"/>
                </a:solidFill>
              </a:rPr>
              <a:t> </a:t>
            </a:r>
            <a:r>
              <a:rPr lang="en-AU" sz="1600" dirty="0"/>
              <a:t>(EASY): students generate a set of words under the headings “Nouns”, “Verbs”, “Adjectives” and “Adverbs”. When finished they play “GO FISH”. </a:t>
            </a:r>
            <a:r>
              <a:rPr lang="en-AU" sz="1600" i="1" dirty="0"/>
              <a:t>(See detailed instructions in separate handout</a:t>
            </a:r>
            <a:r>
              <a:rPr lang="en-AU" sz="1600" i="1" dirty="0" smtClean="0"/>
              <a:t>.)</a:t>
            </a:r>
          </a:p>
          <a:p>
            <a:pPr lvl="0"/>
            <a:endParaRPr lang="en-GB" sz="600" dirty="0"/>
          </a:p>
          <a:p>
            <a:pPr lvl="0"/>
            <a:r>
              <a:rPr lang="en-AU" sz="1600" b="1" dirty="0">
                <a:solidFill>
                  <a:srgbClr val="00B0F0"/>
                </a:solidFill>
              </a:rPr>
              <a:t>Speech Bag </a:t>
            </a:r>
            <a:r>
              <a:rPr lang="en-AU" sz="1600" dirty="0"/>
              <a:t>(EASY): students help in the creation of eight labelled bags, for the major parts of speech (nouns, pronouns, verbs, adverbs, adjectives, adverbs, prepositions, articles). Each of these is filled with word cards. The cards are pulled out, and students make sentences of out them. </a:t>
            </a:r>
            <a:r>
              <a:rPr lang="en-AU" sz="1600" i="1" dirty="0"/>
              <a:t>(See detailed instructions.)</a:t>
            </a:r>
            <a:r>
              <a:rPr lang="en-AU" sz="1600" dirty="0"/>
              <a:t>   </a:t>
            </a:r>
            <a:endParaRPr lang="en-AU" sz="1600" dirty="0" smtClean="0"/>
          </a:p>
          <a:p>
            <a:pPr lvl="0"/>
            <a:endParaRPr lang="en-GB" sz="600" dirty="0"/>
          </a:p>
          <a:p>
            <a:pPr lvl="0"/>
            <a:r>
              <a:rPr lang="en-AU" sz="1600" b="1" dirty="0">
                <a:solidFill>
                  <a:srgbClr val="00B0F0"/>
                </a:solidFill>
              </a:rPr>
              <a:t>Grammar Scrabble</a:t>
            </a:r>
            <a:r>
              <a:rPr lang="en-AU" sz="1600" dirty="0">
                <a:solidFill>
                  <a:srgbClr val="00B0F0"/>
                </a:solidFill>
              </a:rPr>
              <a:t> </a:t>
            </a:r>
            <a:r>
              <a:rPr lang="en-AU" sz="1600" dirty="0"/>
              <a:t>(EASY): students generate sentences, then put the words onto cards and pool them. A separate group takes the cards, and two players make up sentences out of them. The winner is the one who creates four sensible sentences first. </a:t>
            </a:r>
            <a:r>
              <a:rPr lang="en-AU" sz="1600" i="1" dirty="0"/>
              <a:t>(See detailed instructions.)</a:t>
            </a:r>
            <a:r>
              <a:rPr lang="en-AU" sz="1600" dirty="0"/>
              <a:t>    </a:t>
            </a:r>
            <a:endParaRPr lang="en-GB"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7056276" y="1491630"/>
            <a:ext cx="1800200" cy="2269311"/>
          </a:xfrm>
          <a:prstGeom prst="rect">
            <a:avLst/>
          </a:prstGeom>
        </p:spPr>
      </p:pic>
    </p:spTree>
    <p:extLst>
      <p:ext uri="{BB962C8B-B14F-4D97-AF65-F5344CB8AC3E}">
        <p14:creationId xmlns:p14="http://schemas.microsoft.com/office/powerpoint/2010/main" val="13820969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27821"/>
            <a:ext cx="4464496" cy="4031873"/>
          </a:xfrm>
          <a:prstGeom prst="rect">
            <a:avLst/>
          </a:prstGeom>
          <a:noFill/>
        </p:spPr>
        <p:txBody>
          <a:bodyPr wrap="square" rtlCol="0">
            <a:spAutoFit/>
          </a:bodyPr>
          <a:lstStyle/>
          <a:p>
            <a:pPr lvl="0"/>
            <a:r>
              <a:rPr lang="en-AU" sz="1600" b="1" dirty="0">
                <a:solidFill>
                  <a:srgbClr val="00B0F0"/>
                </a:solidFill>
              </a:rPr>
              <a:t>The Jabberwocky Game</a:t>
            </a:r>
            <a:r>
              <a:rPr lang="en-AU" sz="1600" dirty="0">
                <a:solidFill>
                  <a:srgbClr val="00B0F0"/>
                </a:solidFill>
              </a:rPr>
              <a:t> </a:t>
            </a:r>
            <a:r>
              <a:rPr lang="en-AU" sz="1600" dirty="0"/>
              <a:t>(MEDIUM): This is a game based on Lewis Carroll’s famous poem </a:t>
            </a:r>
            <a:r>
              <a:rPr lang="en-AU" sz="1600" i="1" dirty="0"/>
              <a:t>Jabberwocky</a:t>
            </a:r>
            <a:r>
              <a:rPr lang="en-AU" sz="1600" dirty="0"/>
              <a:t>. It involves isolating the 28 new words he created for the poem, analysing them one by one, and then creating other variants for each. A game that unites meta-analysis and creativity, and which will open up the pleasures of language. </a:t>
            </a:r>
            <a:r>
              <a:rPr lang="en-AU" sz="1600" i="1" dirty="0"/>
              <a:t>(See detailed instructions.)</a:t>
            </a:r>
            <a:r>
              <a:rPr lang="en-AU" sz="1600" dirty="0"/>
              <a:t>   </a:t>
            </a:r>
            <a:endParaRPr lang="en-AU" sz="1600" dirty="0" smtClean="0"/>
          </a:p>
          <a:p>
            <a:pPr lvl="0"/>
            <a:endParaRPr lang="en-GB" sz="800" dirty="0"/>
          </a:p>
          <a:p>
            <a:pPr lvl="0"/>
            <a:r>
              <a:rPr lang="en-AU" sz="1600" b="1" dirty="0">
                <a:solidFill>
                  <a:srgbClr val="00B0F0"/>
                </a:solidFill>
              </a:rPr>
              <a:t>Scrambled Sentences</a:t>
            </a:r>
            <a:r>
              <a:rPr lang="en-AU" sz="1600" dirty="0">
                <a:solidFill>
                  <a:srgbClr val="00B0F0"/>
                </a:solidFill>
              </a:rPr>
              <a:t> </a:t>
            </a:r>
            <a:r>
              <a:rPr lang="en-AU" sz="1600" dirty="0"/>
              <a:t>(CHALLENGING): In groups, children create sentences of up to 14 words, </a:t>
            </a:r>
            <a:r>
              <a:rPr lang="en-AU" sz="1600" dirty="0" err="1"/>
              <a:t>eg</a:t>
            </a:r>
            <a:r>
              <a:rPr lang="en-AU" sz="1600" dirty="0"/>
              <a:t> </a:t>
            </a:r>
            <a:r>
              <a:rPr lang="en-AU" sz="1600" i="1" dirty="0"/>
              <a:t>That is one small step for a man, one giant leap for mankind.</a:t>
            </a:r>
            <a:r>
              <a:rPr lang="en-AU" sz="1600" dirty="0"/>
              <a:t> These sentences are then broken down onto cards, shuffled and handed to another group to be reconstructed and labelled. </a:t>
            </a:r>
            <a:r>
              <a:rPr lang="en-AU" sz="1600" i="1" dirty="0"/>
              <a:t>(See detailed instructions.)</a:t>
            </a:r>
            <a:r>
              <a:rPr lang="en-AU" sz="1600" dirty="0"/>
              <a:t>   </a:t>
            </a:r>
            <a:endParaRPr lang="en-GB" sz="1600" dirty="0"/>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15197" t="10812" r="14892" b="2703"/>
          <a:stretch/>
        </p:blipFill>
        <p:spPr>
          <a:xfrm>
            <a:off x="5508104" y="1491630"/>
            <a:ext cx="3312368" cy="2304256"/>
          </a:xfrm>
          <a:prstGeom prst="rect">
            <a:avLst/>
          </a:prstGeom>
        </p:spPr>
      </p:pic>
    </p:spTree>
    <p:extLst>
      <p:ext uri="{BB962C8B-B14F-4D97-AF65-F5344CB8AC3E}">
        <p14:creationId xmlns:p14="http://schemas.microsoft.com/office/powerpoint/2010/main" val="1392694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27584" y="555526"/>
            <a:ext cx="7555734" cy="2246769"/>
          </a:xfrm>
          <a:prstGeom prst="rect">
            <a:avLst/>
          </a:prstGeom>
          <a:noFill/>
        </p:spPr>
        <p:txBody>
          <a:bodyPr wrap="square" rtlCol="0">
            <a:spAutoFit/>
          </a:bodyPr>
          <a:lstStyle/>
          <a:p>
            <a:pPr lvl="0"/>
            <a:r>
              <a:rPr lang="en-AU" sz="1600" b="1" dirty="0">
                <a:solidFill>
                  <a:srgbClr val="00B0F0"/>
                </a:solidFill>
              </a:rPr>
              <a:t>Cartoons for Classifying</a:t>
            </a:r>
            <a:r>
              <a:rPr lang="en-AU" sz="1600" dirty="0">
                <a:solidFill>
                  <a:srgbClr val="00B0F0"/>
                </a:solidFill>
              </a:rPr>
              <a:t> </a:t>
            </a:r>
            <a:r>
              <a:rPr lang="en-AU" sz="1600" dirty="0"/>
              <a:t>(CHALLENGING): This game uses cartoons as the source material, and analyses the parts of speech in the cartoon. This exercise requires a little private research, but is a very agreeable, and memorable activity. </a:t>
            </a:r>
            <a:r>
              <a:rPr lang="en-AU" sz="1600" i="1" dirty="0"/>
              <a:t>(See detailed instructions.)</a:t>
            </a:r>
            <a:r>
              <a:rPr lang="en-AU" sz="1600" dirty="0"/>
              <a:t>   </a:t>
            </a:r>
            <a:r>
              <a:rPr lang="en-AU" sz="1600" dirty="0" smtClean="0"/>
              <a:t/>
            </a:r>
            <a:br>
              <a:rPr lang="en-AU" sz="1600" dirty="0" smtClean="0"/>
            </a:br>
            <a:endParaRPr lang="en-GB" sz="600" dirty="0"/>
          </a:p>
          <a:p>
            <a:pPr lvl="0"/>
            <a:r>
              <a:rPr lang="en-AU" sz="1600" b="1" dirty="0">
                <a:solidFill>
                  <a:srgbClr val="00B0F0"/>
                </a:solidFill>
              </a:rPr>
              <a:t>Skill Builders</a:t>
            </a:r>
            <a:r>
              <a:rPr lang="en-AU" sz="1600" dirty="0">
                <a:solidFill>
                  <a:srgbClr val="00B0F0"/>
                </a:solidFill>
              </a:rPr>
              <a:t> </a:t>
            </a:r>
            <a:r>
              <a:rPr lang="en-AU" sz="1600" dirty="0"/>
              <a:t>- there are special lessons on </a:t>
            </a:r>
            <a:r>
              <a:rPr lang="en-AU" sz="1600" dirty="0" err="1"/>
              <a:t>Ziptales</a:t>
            </a:r>
            <a:r>
              <a:rPr lang="en-AU" sz="1600" dirty="0"/>
              <a:t> for each of the following: nouns, pronouns, verbs, adverbs, adjectives, prepositions and sentences. These lessons are ideal “boot camp” material. You can just sit back and work through the basics before beginning a staged series of games</a:t>
            </a:r>
            <a:r>
              <a:rPr lang="en-AU" sz="1600" dirty="0" smtClean="0"/>
              <a:t>.</a:t>
            </a:r>
            <a:br>
              <a:rPr lang="en-AU" sz="1600" dirty="0" smtClean="0"/>
            </a:br>
            <a:endParaRPr lang="en-GB" sz="6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52441" y="2499742"/>
            <a:ext cx="2392087" cy="2112239"/>
          </a:xfrm>
          <a:prstGeom prst="rect">
            <a:avLst/>
          </a:prstGeom>
        </p:spPr>
      </p:pic>
      <p:sp>
        <p:nvSpPr>
          <p:cNvPr id="2" name="Rectangle 1"/>
          <p:cNvSpPr/>
          <p:nvPr/>
        </p:nvSpPr>
        <p:spPr>
          <a:xfrm>
            <a:off x="827584" y="2692780"/>
            <a:ext cx="5256584" cy="1815882"/>
          </a:xfrm>
          <a:prstGeom prst="rect">
            <a:avLst/>
          </a:prstGeom>
        </p:spPr>
        <p:txBody>
          <a:bodyPr wrap="square">
            <a:spAutoFit/>
          </a:bodyPr>
          <a:lstStyle/>
          <a:p>
            <a:pPr lvl="0"/>
            <a:r>
              <a:rPr lang="en-AU" sz="1600" b="1" dirty="0">
                <a:solidFill>
                  <a:srgbClr val="00B0F0"/>
                </a:solidFill>
              </a:rPr>
              <a:t>Specialised English Lessons</a:t>
            </a:r>
            <a:r>
              <a:rPr lang="en-AU" sz="1600" dirty="0">
                <a:solidFill>
                  <a:srgbClr val="00B0F0"/>
                </a:solidFill>
              </a:rPr>
              <a:t> </a:t>
            </a:r>
            <a:r>
              <a:rPr lang="en-AU" sz="1600" dirty="0"/>
              <a:t>(SEL) - the following units are devoted to the key parts of speech: </a:t>
            </a:r>
            <a:r>
              <a:rPr lang="en-AU" sz="1600" i="1" dirty="0"/>
              <a:t>What are nouns for? What are verbs for? What are relating verbs? What are adverbs for? What are personal pronouns? What is a Simple Sentence? Expanding Simple Sentences</a:t>
            </a:r>
            <a:r>
              <a:rPr lang="en-AU" sz="1600" dirty="0"/>
              <a:t> (Years 3-4); </a:t>
            </a:r>
            <a:r>
              <a:rPr lang="en-AU" sz="1600" i="1" dirty="0"/>
              <a:t>What are noun phrases? How to use verbs; What time is it? Adding descriptors; How to join sentences.</a:t>
            </a:r>
            <a:r>
              <a:rPr lang="en-AU" sz="1600" dirty="0"/>
              <a:t> (Years 5-6)</a:t>
            </a:r>
            <a:endParaRPr lang="en-GB" sz="1600" dirty="0"/>
          </a:p>
        </p:txBody>
      </p:sp>
    </p:spTree>
    <p:extLst>
      <p:ext uri="{BB962C8B-B14F-4D97-AF65-F5344CB8AC3E}">
        <p14:creationId xmlns:p14="http://schemas.microsoft.com/office/powerpoint/2010/main" val="1790132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27584" y="483518"/>
            <a:ext cx="7704856" cy="4154984"/>
          </a:xfrm>
          <a:prstGeom prst="rect">
            <a:avLst/>
          </a:prstGeom>
          <a:noFill/>
        </p:spPr>
        <p:txBody>
          <a:bodyPr wrap="square" rtlCol="0">
            <a:spAutoFit/>
          </a:bodyPr>
          <a:lstStyle/>
          <a:p>
            <a:r>
              <a:rPr lang="en-AU" sz="2400" b="1" dirty="0">
                <a:solidFill>
                  <a:srgbClr val="92D050"/>
                </a:solidFill>
              </a:rPr>
              <a:t>How to explain nouns?</a:t>
            </a:r>
            <a:endParaRPr lang="en-GB" sz="2400" b="1" dirty="0">
              <a:solidFill>
                <a:srgbClr val="92D050"/>
              </a:solidFill>
            </a:endParaRPr>
          </a:p>
          <a:p>
            <a:r>
              <a:rPr lang="en-AU" sz="1600" dirty="0"/>
              <a:t>The big four here are </a:t>
            </a:r>
            <a:endParaRPr lang="en-GB" sz="1600" dirty="0"/>
          </a:p>
          <a:p>
            <a:pPr lvl="1"/>
            <a:r>
              <a:rPr lang="en-AU" sz="1600" b="1" dirty="0"/>
              <a:t>common nouns</a:t>
            </a:r>
            <a:endParaRPr lang="en-GB" sz="1600" dirty="0"/>
          </a:p>
          <a:p>
            <a:pPr lvl="1"/>
            <a:r>
              <a:rPr lang="en-AU" sz="1600" b="1" dirty="0"/>
              <a:t>proper nouns</a:t>
            </a:r>
            <a:endParaRPr lang="en-GB" sz="1600" dirty="0"/>
          </a:p>
          <a:p>
            <a:pPr lvl="1"/>
            <a:r>
              <a:rPr lang="en-AU" sz="1600" b="1" dirty="0"/>
              <a:t>abstract nouns</a:t>
            </a:r>
            <a:endParaRPr lang="en-GB" sz="1600" dirty="0"/>
          </a:p>
          <a:p>
            <a:pPr lvl="1"/>
            <a:r>
              <a:rPr lang="en-AU" sz="1600" b="1" dirty="0"/>
              <a:t>collective </a:t>
            </a:r>
            <a:r>
              <a:rPr lang="en-AU" sz="1600" b="1" dirty="0" smtClean="0"/>
              <a:t>nouns</a:t>
            </a:r>
          </a:p>
          <a:p>
            <a:pPr lvl="1"/>
            <a:endParaRPr lang="en-GB" sz="1600" dirty="0"/>
          </a:p>
          <a:p>
            <a:r>
              <a:rPr lang="en-AU" sz="1600" dirty="0"/>
              <a:t>Most children will be completely up to speed on common nouns.</a:t>
            </a:r>
            <a:endParaRPr lang="en-GB" sz="1600" dirty="0"/>
          </a:p>
          <a:p>
            <a:pPr lvl="1"/>
            <a:r>
              <a:rPr lang="en-AU" sz="1600" b="1" dirty="0"/>
              <a:t>common nouns</a:t>
            </a:r>
            <a:endParaRPr lang="en-GB" sz="1600" dirty="0"/>
          </a:p>
          <a:p>
            <a:pPr lvl="1"/>
            <a:r>
              <a:rPr lang="en-AU" sz="1600" dirty="0"/>
              <a:t>chair, hat, bicycle, teacher, television, </a:t>
            </a:r>
            <a:r>
              <a:rPr lang="en-AU" sz="1600" dirty="0" smtClean="0"/>
              <a:t>moon</a:t>
            </a:r>
          </a:p>
          <a:p>
            <a:pPr lvl="1"/>
            <a:endParaRPr lang="en-GB" sz="1600" dirty="0"/>
          </a:p>
          <a:p>
            <a:r>
              <a:rPr lang="en-AU" sz="1600" dirty="0"/>
              <a:t>The only issue that may come up as an area of difficulty is plural endings. By this I mean, is it “mosquitos” or “mosquitoes”, “</a:t>
            </a:r>
            <a:r>
              <a:rPr lang="en-AU" sz="1600" dirty="0" err="1"/>
              <a:t>fairys</a:t>
            </a:r>
            <a:r>
              <a:rPr lang="en-AU" sz="1600" dirty="0"/>
              <a:t>” or “fairies” - and </a:t>
            </a:r>
            <a:r>
              <a:rPr lang="en-AU" sz="1600" b="1" i="1" dirty="0"/>
              <a:t>why</a:t>
            </a:r>
            <a:r>
              <a:rPr lang="en-AU" sz="1600" dirty="0"/>
              <a:t>? Are there rules? May I recommend the general lesson on </a:t>
            </a:r>
            <a:r>
              <a:rPr lang="en-AU" sz="1600" b="1" i="1" dirty="0"/>
              <a:t>Nouns</a:t>
            </a:r>
            <a:r>
              <a:rPr lang="en-AU" sz="1600" dirty="0"/>
              <a:t> in </a:t>
            </a:r>
            <a:r>
              <a:rPr lang="en-AU" sz="1600" b="1" dirty="0"/>
              <a:t>Skill Builders</a:t>
            </a:r>
            <a:r>
              <a:rPr lang="en-AU" sz="1600" dirty="0"/>
              <a:t>, and the lessons </a:t>
            </a:r>
            <a:r>
              <a:rPr lang="en-AU" sz="1600" b="1" i="1" dirty="0"/>
              <a:t>Predictable plurals</a:t>
            </a:r>
            <a:r>
              <a:rPr lang="en-AU" sz="1600" dirty="0"/>
              <a:t> and </a:t>
            </a:r>
            <a:r>
              <a:rPr lang="en-AU" sz="1600" b="1" i="1" dirty="0"/>
              <a:t>Weird plurals</a:t>
            </a:r>
            <a:r>
              <a:rPr lang="en-AU" sz="1600" dirty="0"/>
              <a:t> in the Spelling suite (</a:t>
            </a:r>
            <a:r>
              <a:rPr lang="en-AU" sz="1600" b="1" dirty="0"/>
              <a:t>Skill Builders</a:t>
            </a:r>
            <a:r>
              <a:rPr lang="en-AU" sz="1600" dirty="0"/>
              <a:t>) - which spell out these rules in great detail. </a:t>
            </a:r>
            <a:endParaRPr lang="en-GB" sz="1600" dirty="0"/>
          </a:p>
        </p:txBody>
      </p:sp>
    </p:spTree>
    <p:extLst>
      <p:ext uri="{BB962C8B-B14F-4D97-AF65-F5344CB8AC3E}">
        <p14:creationId xmlns:p14="http://schemas.microsoft.com/office/powerpoint/2010/main" val="1483054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86012" y="585455"/>
            <a:ext cx="4896544" cy="4278094"/>
          </a:xfrm>
          <a:prstGeom prst="rect">
            <a:avLst/>
          </a:prstGeom>
          <a:noFill/>
        </p:spPr>
        <p:txBody>
          <a:bodyPr wrap="square" rtlCol="0">
            <a:spAutoFit/>
          </a:bodyPr>
          <a:lstStyle/>
          <a:p>
            <a:r>
              <a:rPr lang="en-AU" sz="1600" dirty="0"/>
              <a:t>However…</a:t>
            </a:r>
            <a:endParaRPr lang="en-GB" sz="1600" dirty="0"/>
          </a:p>
          <a:p>
            <a:r>
              <a:rPr lang="en-AU" sz="1600" b="1" dirty="0"/>
              <a:t>proper nouns</a:t>
            </a:r>
            <a:endParaRPr lang="en-GB" sz="1600" dirty="0"/>
          </a:p>
          <a:p>
            <a:r>
              <a:rPr lang="en-AU" sz="1600" dirty="0"/>
              <a:t>William Shakespeare, Miss </a:t>
            </a:r>
            <a:r>
              <a:rPr lang="en-AU" sz="1600" dirty="0" err="1"/>
              <a:t>Marple</a:t>
            </a:r>
            <a:r>
              <a:rPr lang="en-AU" sz="1600" dirty="0"/>
              <a:t>, the Eiffel Tower, Sydney, I</a:t>
            </a:r>
            <a:endParaRPr lang="en-GB" sz="1600" dirty="0"/>
          </a:p>
          <a:p>
            <a:r>
              <a:rPr lang="en-AU" sz="1600" dirty="0"/>
              <a:t>The trick is that capital! Here is a simple parallel</a:t>
            </a:r>
            <a:r>
              <a:rPr lang="en-AU" sz="1600" dirty="0" smtClean="0"/>
              <a:t>.</a:t>
            </a:r>
          </a:p>
          <a:p>
            <a:endParaRPr lang="en-AU" sz="1600" dirty="0"/>
          </a:p>
          <a:p>
            <a:r>
              <a:rPr lang="en-AU" sz="1600" dirty="0"/>
              <a:t>This is the </a:t>
            </a:r>
            <a:r>
              <a:rPr lang="en-AU" sz="1600" i="1" dirty="0"/>
              <a:t>notion</a:t>
            </a:r>
            <a:r>
              <a:rPr lang="en-AU" sz="1600" dirty="0"/>
              <a:t> of a man and woman. </a:t>
            </a:r>
            <a:endParaRPr lang="en-GB" sz="1600" dirty="0"/>
          </a:p>
          <a:p>
            <a:endParaRPr lang="en-US" sz="1600" dirty="0" smtClean="0"/>
          </a:p>
          <a:p>
            <a:r>
              <a:rPr lang="en-US" sz="1600" b="1" dirty="0" smtClean="0"/>
              <a:t>But</a:t>
            </a:r>
          </a:p>
          <a:p>
            <a:endParaRPr lang="en-US" sz="1600" dirty="0"/>
          </a:p>
          <a:p>
            <a:r>
              <a:rPr lang="en-AU" sz="1600" dirty="0"/>
              <a:t>Here we are talking unique entities - Ben is unique - Emily is unique. Their names are their labels. In recognition of this, in English, we use a capital. </a:t>
            </a:r>
            <a:endParaRPr lang="en-AU" sz="1600" dirty="0" smtClean="0"/>
          </a:p>
          <a:p>
            <a:endParaRPr lang="en-GB" sz="1600" dirty="0"/>
          </a:p>
          <a:p>
            <a:r>
              <a:rPr lang="en-AU" sz="1600" dirty="0"/>
              <a:t>The same logic applies to non-human unique entities (Sydney, Eiffel Tower, </a:t>
            </a:r>
            <a:r>
              <a:rPr lang="en-AU" sz="1600" dirty="0" err="1"/>
              <a:t>etc</a:t>
            </a:r>
            <a:r>
              <a:rPr lang="en-AU" sz="1600" dirty="0"/>
              <a:t>).</a:t>
            </a:r>
            <a:endParaRPr lang="en-GB" sz="1600" dirty="0"/>
          </a:p>
          <a:p>
            <a:endParaRPr lang="en-GB" sz="16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58734" y="470355"/>
            <a:ext cx="1981200" cy="19748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284417" y="3003798"/>
            <a:ext cx="2609850" cy="1732915"/>
          </a:xfrm>
          <a:prstGeom prst="rect">
            <a:avLst/>
          </a:prstGeom>
        </p:spPr>
      </p:pic>
      <p:pic>
        <p:nvPicPr>
          <p:cNvPr id="8" name="Picture 7"/>
          <p:cNvPicPr/>
          <p:nvPr/>
        </p:nvPicPr>
        <p:blipFill rotWithShape="1">
          <a:blip r:embed="rId4" cstate="print">
            <a:extLst>
              <a:ext uri="{28A0092B-C50C-407E-A947-70E740481C1C}">
                <a14:useLocalDpi xmlns:a14="http://schemas.microsoft.com/office/drawing/2010/main" val="0"/>
              </a:ext>
            </a:extLst>
          </a:blip>
          <a:srcRect t="523" r="42728"/>
          <a:stretch/>
        </p:blipFill>
        <p:spPr>
          <a:xfrm>
            <a:off x="7236296" y="2427734"/>
            <a:ext cx="1440160" cy="1668256"/>
          </a:xfrm>
          <a:prstGeom prst="rect">
            <a:avLst/>
          </a:prstGeom>
        </p:spPr>
      </p:pic>
      <p:sp>
        <p:nvSpPr>
          <p:cNvPr id="2" name="Rectangle 1"/>
          <p:cNvSpPr/>
          <p:nvPr/>
        </p:nvSpPr>
        <p:spPr>
          <a:xfrm>
            <a:off x="6948264" y="4173484"/>
            <a:ext cx="681597" cy="230832"/>
          </a:xfrm>
          <a:prstGeom prst="rect">
            <a:avLst/>
          </a:prstGeom>
        </p:spPr>
        <p:txBody>
          <a:bodyPr wrap="none">
            <a:spAutoFit/>
          </a:bodyPr>
          <a:lstStyle/>
          <a:p>
            <a:r>
              <a:rPr lang="en-AU" sz="900" dirty="0">
                <a:ea typeface="Times New Roman" panose="02020603050405020304" pitchFamily="18" charset="0"/>
              </a:rPr>
              <a:t>Ben Noble</a:t>
            </a:r>
            <a:endParaRPr lang="en-GB" sz="900" dirty="0"/>
          </a:p>
        </p:txBody>
      </p:sp>
      <p:sp>
        <p:nvSpPr>
          <p:cNvPr id="9" name="Rectangle 8"/>
          <p:cNvSpPr/>
          <p:nvPr/>
        </p:nvSpPr>
        <p:spPr>
          <a:xfrm>
            <a:off x="7607905" y="4115859"/>
            <a:ext cx="875561" cy="230832"/>
          </a:xfrm>
          <a:prstGeom prst="rect">
            <a:avLst/>
          </a:prstGeom>
        </p:spPr>
        <p:txBody>
          <a:bodyPr wrap="none">
            <a:spAutoFit/>
          </a:bodyPr>
          <a:lstStyle/>
          <a:p>
            <a:r>
              <a:rPr lang="en-AU" sz="900" dirty="0"/>
              <a:t>Emily Madison</a:t>
            </a:r>
            <a:endParaRPr lang="en-GB" sz="900" dirty="0"/>
          </a:p>
        </p:txBody>
      </p:sp>
    </p:spTree>
    <p:extLst>
      <p:ext uri="{BB962C8B-B14F-4D97-AF65-F5344CB8AC3E}">
        <p14:creationId xmlns:p14="http://schemas.microsoft.com/office/powerpoint/2010/main" val="2028443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1187624" y="1635646"/>
            <a:ext cx="5904656" cy="1569660"/>
          </a:xfrm>
          <a:prstGeom prst="rect">
            <a:avLst/>
          </a:prstGeom>
          <a:noFill/>
        </p:spPr>
        <p:txBody>
          <a:bodyPr wrap="square" rtlCol="0">
            <a:spAutoFit/>
          </a:bodyPr>
          <a:lstStyle/>
          <a:p>
            <a:r>
              <a:rPr lang="en-AU" sz="1600" b="1" dirty="0"/>
              <a:t>abstract nouns</a:t>
            </a:r>
            <a:endParaRPr lang="en-GB" sz="1600" dirty="0"/>
          </a:p>
          <a:p>
            <a:r>
              <a:rPr lang="en-AU" sz="1600" dirty="0"/>
              <a:t>love, intelligence, fear, ideas, misgivings, </a:t>
            </a:r>
            <a:r>
              <a:rPr lang="en-AU" sz="1600" dirty="0" smtClean="0"/>
              <a:t>despair</a:t>
            </a:r>
          </a:p>
          <a:p>
            <a:endParaRPr lang="en-GB" sz="1600" dirty="0"/>
          </a:p>
          <a:p>
            <a:r>
              <a:rPr lang="en-AU" sz="1600" dirty="0"/>
              <a:t>These are fun words and quite easy to handle - occasional plurals (love, loves) but </a:t>
            </a:r>
            <a:r>
              <a:rPr lang="en-AU" sz="1600" i="1" dirty="0"/>
              <a:t>no capitals</a:t>
            </a:r>
            <a:r>
              <a:rPr lang="en-AU" sz="1600" dirty="0"/>
              <a:t>! The main challenge: they are “invisible” (not “concrete” nouns such as person or hat) but they are still nouns. </a:t>
            </a:r>
            <a:endParaRPr lang="en-GB" sz="1600" dirty="0"/>
          </a:p>
        </p:txBody>
      </p:sp>
    </p:spTree>
    <p:extLst>
      <p:ext uri="{BB962C8B-B14F-4D97-AF65-F5344CB8AC3E}">
        <p14:creationId xmlns:p14="http://schemas.microsoft.com/office/powerpoint/2010/main" val="3413642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27584" y="483518"/>
            <a:ext cx="6120680" cy="3939540"/>
          </a:xfrm>
          <a:prstGeom prst="rect">
            <a:avLst/>
          </a:prstGeom>
          <a:noFill/>
        </p:spPr>
        <p:txBody>
          <a:bodyPr wrap="square" rtlCol="0">
            <a:spAutoFit/>
          </a:bodyPr>
          <a:lstStyle/>
          <a:p>
            <a:r>
              <a:rPr lang="en-AU" sz="2400" b="1" i="1" dirty="0">
                <a:solidFill>
                  <a:srgbClr val="92D050"/>
                </a:solidFill>
              </a:rPr>
              <a:t>Activities</a:t>
            </a:r>
            <a:endParaRPr lang="en-GB" sz="2400" dirty="0">
              <a:solidFill>
                <a:srgbClr val="92D050"/>
              </a:solidFill>
            </a:endParaRPr>
          </a:p>
          <a:p>
            <a:pPr lvl="0"/>
            <a:r>
              <a:rPr lang="en-AU" sz="1600" b="1" dirty="0">
                <a:solidFill>
                  <a:srgbClr val="00B0F0"/>
                </a:solidFill>
              </a:rPr>
              <a:t>Who am I?</a:t>
            </a:r>
            <a:r>
              <a:rPr lang="en-AU" sz="1600" dirty="0">
                <a:solidFill>
                  <a:srgbClr val="00B0F0"/>
                </a:solidFill>
              </a:rPr>
              <a:t> </a:t>
            </a:r>
            <a:r>
              <a:rPr lang="en-AU" sz="1600" dirty="0"/>
              <a:t>(EASY): students in groups of 4 (A, B, C, D, E) create a list of common nouns </a:t>
            </a:r>
            <a:r>
              <a:rPr lang="en-AU" sz="1600" dirty="0" err="1"/>
              <a:t>eg</a:t>
            </a:r>
            <a:r>
              <a:rPr lang="en-AU" sz="1600" dirty="0"/>
              <a:t> tiger, harp, happiness. Next: “Who am I?”. The student who can guess the mystery word wins. </a:t>
            </a:r>
            <a:r>
              <a:rPr lang="en-AU" sz="1600" i="1" dirty="0"/>
              <a:t>(See detailed instructions</a:t>
            </a:r>
            <a:r>
              <a:rPr lang="en-AU" sz="1600" i="1" dirty="0" smtClean="0"/>
              <a:t>.)</a:t>
            </a:r>
          </a:p>
          <a:p>
            <a:pPr lvl="0"/>
            <a:endParaRPr lang="en-GB" sz="600" dirty="0"/>
          </a:p>
          <a:p>
            <a:pPr lvl="0"/>
            <a:r>
              <a:rPr lang="en-AU" sz="1600" b="1" dirty="0">
                <a:solidFill>
                  <a:srgbClr val="00B0F0"/>
                </a:solidFill>
              </a:rPr>
              <a:t>Name the noun </a:t>
            </a:r>
            <a:r>
              <a:rPr lang="en-AU" sz="1600" dirty="0"/>
              <a:t>(EASY): this group game focusses on the difference between common and proper nouns</a:t>
            </a:r>
            <a:r>
              <a:rPr lang="en-AU" sz="1600" dirty="0" smtClean="0"/>
              <a:t>. </a:t>
            </a:r>
            <a:r>
              <a:rPr lang="en-AU" sz="1600" i="1" dirty="0" smtClean="0"/>
              <a:t>(</a:t>
            </a:r>
            <a:r>
              <a:rPr lang="en-AU" sz="1600" i="1" dirty="0"/>
              <a:t>See detailed instructions</a:t>
            </a:r>
            <a:r>
              <a:rPr lang="en-AU" sz="1600" i="1" dirty="0" smtClean="0"/>
              <a:t>.)</a:t>
            </a:r>
          </a:p>
          <a:p>
            <a:pPr lvl="0"/>
            <a:endParaRPr lang="en-GB" sz="600" dirty="0"/>
          </a:p>
          <a:p>
            <a:pPr lvl="0"/>
            <a:r>
              <a:rPr lang="en-AU" sz="1600" b="1" dirty="0">
                <a:solidFill>
                  <a:srgbClr val="00B0F0"/>
                </a:solidFill>
              </a:rPr>
              <a:t>Abstract Pictionary </a:t>
            </a:r>
            <a:r>
              <a:rPr lang="en-AU" sz="1600" dirty="0"/>
              <a:t>(EASY): students in a special drawing group create cards to illustrate abstract nouns (</a:t>
            </a:r>
            <a:r>
              <a:rPr lang="en-AU" sz="1600" dirty="0" err="1"/>
              <a:t>eg</a:t>
            </a:r>
            <a:r>
              <a:rPr lang="en-AU" sz="1600" dirty="0"/>
              <a:t> fear, surprise, beauty, pain). These are displayed and the rest of the class must guess the word. </a:t>
            </a:r>
            <a:r>
              <a:rPr lang="en-AU" sz="1600" i="1" dirty="0"/>
              <a:t>(See detailed instructions</a:t>
            </a:r>
            <a:r>
              <a:rPr lang="en-AU" sz="1600" i="1" dirty="0" smtClean="0"/>
              <a:t>.)</a:t>
            </a:r>
          </a:p>
          <a:p>
            <a:pPr lvl="0"/>
            <a:endParaRPr lang="en-GB" sz="600" dirty="0"/>
          </a:p>
          <a:p>
            <a:pPr lvl="0"/>
            <a:r>
              <a:rPr lang="en-AU" sz="1600" b="1" dirty="0" smtClean="0">
                <a:solidFill>
                  <a:srgbClr val="00B0F0"/>
                </a:solidFill>
              </a:rPr>
              <a:t>Invisible nouns </a:t>
            </a:r>
            <a:r>
              <a:rPr lang="en-AU" sz="1600" dirty="0" smtClean="0"/>
              <a:t>(MEDIUM): exercise to focus on abstract nouns. Find a poster (such as to the right) and talk about emotions and other invisible qualities. </a:t>
            </a:r>
            <a:r>
              <a:rPr lang="en-AU" sz="1600" i="1" dirty="0" smtClean="0"/>
              <a:t>(See </a:t>
            </a:r>
            <a:r>
              <a:rPr lang="en-AU" sz="1600" i="1" dirty="0"/>
              <a:t>detailed instructions</a:t>
            </a:r>
            <a:r>
              <a:rPr lang="en-AU" sz="1600" i="1" dirty="0" smtClean="0"/>
              <a:t>.)</a:t>
            </a:r>
            <a:endParaRPr lang="en-GB" sz="16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812410" y="886183"/>
            <a:ext cx="1789973" cy="119100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034952" y="1845950"/>
            <a:ext cx="1306211" cy="1201904"/>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948264" y="3147814"/>
            <a:ext cx="1501955" cy="1501955"/>
          </a:xfrm>
          <a:prstGeom prst="rect">
            <a:avLst/>
          </a:prstGeom>
        </p:spPr>
      </p:pic>
    </p:spTree>
    <p:extLst>
      <p:ext uri="{BB962C8B-B14F-4D97-AF65-F5344CB8AC3E}">
        <p14:creationId xmlns:p14="http://schemas.microsoft.com/office/powerpoint/2010/main" val="1807321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059582"/>
            <a:ext cx="4176464" cy="3046988"/>
          </a:xfrm>
          <a:prstGeom prst="rect">
            <a:avLst/>
          </a:prstGeom>
          <a:noFill/>
        </p:spPr>
        <p:txBody>
          <a:bodyPr wrap="square" rtlCol="0">
            <a:spAutoFit/>
          </a:bodyPr>
          <a:lstStyle/>
          <a:p>
            <a:r>
              <a:rPr lang="en-AU" sz="3200" b="1" dirty="0">
                <a:solidFill>
                  <a:schemeClr val="accent3"/>
                </a:solidFill>
              </a:rPr>
              <a:t>Which is right? </a:t>
            </a:r>
            <a:endParaRPr lang="en-GB" sz="3200" b="1" dirty="0">
              <a:solidFill>
                <a:schemeClr val="accent3"/>
              </a:solidFill>
            </a:endParaRPr>
          </a:p>
          <a:p>
            <a:endParaRPr lang="en-US" sz="1600" b="1" dirty="0"/>
          </a:p>
          <a:p>
            <a:r>
              <a:rPr lang="en-AU" sz="1600" dirty="0"/>
              <a:t>My friend and I went to see the movie.</a:t>
            </a:r>
            <a:endParaRPr lang="en-GB" sz="1600" dirty="0"/>
          </a:p>
          <a:p>
            <a:r>
              <a:rPr lang="en-AU" sz="1600" dirty="0"/>
              <a:t>My friend and me went to see the movie.</a:t>
            </a:r>
            <a:endParaRPr lang="en-GB" sz="1600" dirty="0"/>
          </a:p>
          <a:p>
            <a:endParaRPr lang="en-US" sz="1600" dirty="0" smtClean="0"/>
          </a:p>
          <a:p>
            <a:endParaRPr lang="en-US" sz="1600" dirty="0"/>
          </a:p>
          <a:p>
            <a:r>
              <a:rPr lang="en-AU" sz="1600" dirty="0"/>
              <a:t>“They said in that American movie: </a:t>
            </a:r>
            <a:r>
              <a:rPr lang="en-AU" sz="1600" b="1" i="1" dirty="0"/>
              <a:t>She danced real good. </a:t>
            </a:r>
            <a:r>
              <a:rPr lang="en-AU" sz="1600" dirty="0"/>
              <a:t>Is that right?”</a:t>
            </a:r>
            <a:endParaRPr lang="en-GB" sz="1600" dirty="0"/>
          </a:p>
          <a:p>
            <a:r>
              <a:rPr lang="en-AU" sz="1600" dirty="0"/>
              <a:t> </a:t>
            </a:r>
            <a:endParaRPr lang="en-GB" sz="1600" dirty="0"/>
          </a:p>
          <a:p>
            <a:r>
              <a:rPr lang="en-AU" sz="1600" dirty="0"/>
              <a:t>What </a:t>
            </a:r>
            <a:r>
              <a:rPr lang="en-AU" sz="1600" b="1" i="1" dirty="0"/>
              <a:t>is</a:t>
            </a:r>
            <a:r>
              <a:rPr lang="en-AU" sz="1600" dirty="0"/>
              <a:t> wrong with </a:t>
            </a:r>
            <a:r>
              <a:rPr lang="en-US" sz="1600" b="1" i="1" dirty="0"/>
              <a:t>“</a:t>
            </a:r>
            <a:r>
              <a:rPr lang="en-AU" sz="1600" b="1" i="1" dirty="0"/>
              <a:t>She danced real good.”</a:t>
            </a:r>
            <a:r>
              <a:rPr lang="en-AU" sz="1600" dirty="0"/>
              <a:t>?</a:t>
            </a:r>
            <a:endParaRPr lang="en-GB" sz="1600" dirty="0"/>
          </a:p>
          <a:p>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868144" y="1236117"/>
            <a:ext cx="2261870" cy="2261870"/>
          </a:xfrm>
          <a:prstGeom prst="rect">
            <a:avLst/>
          </a:prstGeom>
        </p:spPr>
      </p:pic>
    </p:spTree>
    <p:extLst>
      <p:ext uri="{BB962C8B-B14F-4D97-AF65-F5344CB8AC3E}">
        <p14:creationId xmlns:p14="http://schemas.microsoft.com/office/powerpoint/2010/main" val="1226972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27584" y="555526"/>
            <a:ext cx="7560840" cy="2862322"/>
          </a:xfrm>
          <a:prstGeom prst="rect">
            <a:avLst/>
          </a:prstGeom>
          <a:noFill/>
        </p:spPr>
        <p:txBody>
          <a:bodyPr wrap="square" rtlCol="0">
            <a:spAutoFit/>
          </a:bodyPr>
          <a:lstStyle/>
          <a:p>
            <a:r>
              <a:rPr lang="en-AU" sz="2400" b="1" i="1" dirty="0">
                <a:solidFill>
                  <a:srgbClr val="92D050"/>
                </a:solidFill>
              </a:rPr>
              <a:t>Activities</a:t>
            </a:r>
            <a:endParaRPr lang="en-GB" sz="2400" dirty="0">
              <a:solidFill>
                <a:srgbClr val="92D050"/>
              </a:solidFill>
            </a:endParaRPr>
          </a:p>
          <a:p>
            <a:pPr lvl="0"/>
            <a:r>
              <a:rPr lang="en-AU" sz="1600" b="1" dirty="0">
                <a:solidFill>
                  <a:srgbClr val="00B0F0"/>
                </a:solidFill>
              </a:rPr>
              <a:t>Collective catch up </a:t>
            </a:r>
            <a:r>
              <a:rPr lang="en-AU" sz="1600" dirty="0"/>
              <a:t>(ADVANCED): this game requires research. Students must find out all the collective nouns </a:t>
            </a:r>
            <a:r>
              <a:rPr lang="en-AU" sz="1600" dirty="0" err="1"/>
              <a:t>eg</a:t>
            </a:r>
            <a:r>
              <a:rPr lang="en-AU" sz="1600" dirty="0"/>
              <a:t> slaughter of crows, pod of whales, </a:t>
            </a:r>
            <a:r>
              <a:rPr lang="en-AU" sz="1600" dirty="0" err="1"/>
              <a:t>etc</a:t>
            </a:r>
            <a:r>
              <a:rPr lang="en-AU" sz="1600" dirty="0"/>
              <a:t> and then put them on sheets or cards. A control group must then guess at the class of noun involved while the originators sit back and watch (and perhaps give hints). </a:t>
            </a:r>
            <a:r>
              <a:rPr lang="en-AU" sz="1600" i="1" dirty="0"/>
              <a:t>(See instructions</a:t>
            </a:r>
            <a:r>
              <a:rPr lang="en-AU" sz="1600" i="1" dirty="0" smtClean="0"/>
              <a:t>.)</a:t>
            </a:r>
          </a:p>
          <a:p>
            <a:pPr lvl="0"/>
            <a:endParaRPr lang="en-GB" sz="600" dirty="0"/>
          </a:p>
          <a:p>
            <a:pPr lvl="0"/>
            <a:r>
              <a:rPr lang="en-AU" sz="1600" b="1" dirty="0">
                <a:solidFill>
                  <a:srgbClr val="00B0F0"/>
                </a:solidFill>
              </a:rPr>
              <a:t>Skill Builders</a:t>
            </a:r>
            <a:r>
              <a:rPr lang="en-AU" sz="1600" dirty="0">
                <a:solidFill>
                  <a:srgbClr val="00B0F0"/>
                </a:solidFill>
              </a:rPr>
              <a:t> </a:t>
            </a:r>
            <a:r>
              <a:rPr lang="en-AU" sz="1600" dirty="0"/>
              <a:t>- there is a special lesson for nouns (in </a:t>
            </a:r>
            <a:r>
              <a:rPr lang="en-AU" sz="1600" b="1" dirty="0"/>
              <a:t>Skill Builders</a:t>
            </a:r>
            <a:r>
              <a:rPr lang="en-AU" sz="1600" dirty="0"/>
              <a:t>), with worksheets. This is useful for revising the basics</a:t>
            </a:r>
            <a:r>
              <a:rPr lang="en-AU" sz="1600" dirty="0" smtClean="0"/>
              <a:t>.</a:t>
            </a:r>
          </a:p>
          <a:p>
            <a:pPr lvl="0"/>
            <a:endParaRPr lang="en-GB" sz="600" dirty="0"/>
          </a:p>
          <a:p>
            <a:pPr lvl="0"/>
            <a:r>
              <a:rPr lang="en-AU" sz="1600" b="1" dirty="0">
                <a:solidFill>
                  <a:srgbClr val="00B0F0"/>
                </a:solidFill>
              </a:rPr>
              <a:t>Specialised English Lessons</a:t>
            </a:r>
            <a:r>
              <a:rPr lang="en-AU" sz="1600" dirty="0">
                <a:solidFill>
                  <a:srgbClr val="00B0F0"/>
                </a:solidFill>
              </a:rPr>
              <a:t> </a:t>
            </a:r>
            <a:r>
              <a:rPr lang="en-AU" sz="1600" dirty="0"/>
              <a:t>(SEL) - the following units are devoted to nouns: </a:t>
            </a:r>
            <a:r>
              <a:rPr lang="en-AU" sz="1600" i="1" dirty="0"/>
              <a:t>What are nouns for? What is a Simple Sentence? Expanding Simple Sentences </a:t>
            </a:r>
            <a:r>
              <a:rPr lang="en-AU" sz="1600" dirty="0"/>
              <a:t>(Years 3-4);</a:t>
            </a:r>
            <a:r>
              <a:rPr lang="en-AU" sz="1600" i="1" dirty="0"/>
              <a:t> What are noun phrases? How to join sentences. </a:t>
            </a:r>
            <a:r>
              <a:rPr lang="en-AU" sz="1600" dirty="0"/>
              <a:t>(Years 5-6)</a:t>
            </a:r>
            <a:endParaRPr lang="en-GB" sz="1600" dirty="0"/>
          </a:p>
        </p:txBody>
      </p:sp>
    </p:spTree>
    <p:extLst>
      <p:ext uri="{BB962C8B-B14F-4D97-AF65-F5344CB8AC3E}">
        <p14:creationId xmlns:p14="http://schemas.microsoft.com/office/powerpoint/2010/main" val="9736682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683568" y="499487"/>
            <a:ext cx="7488832" cy="1200329"/>
          </a:xfrm>
          <a:prstGeom prst="rect">
            <a:avLst/>
          </a:prstGeom>
          <a:noFill/>
        </p:spPr>
        <p:txBody>
          <a:bodyPr wrap="square" rtlCol="0">
            <a:spAutoFit/>
          </a:bodyPr>
          <a:lstStyle/>
          <a:p>
            <a:r>
              <a:rPr lang="en-AU" sz="2400" dirty="0">
                <a:solidFill>
                  <a:srgbClr val="92D050"/>
                </a:solidFill>
              </a:rPr>
              <a:t>How to explain pronouns?</a:t>
            </a:r>
            <a:endParaRPr lang="en-GB" sz="2400" dirty="0">
              <a:solidFill>
                <a:srgbClr val="92D050"/>
              </a:solidFill>
            </a:endParaRPr>
          </a:p>
          <a:p>
            <a:r>
              <a:rPr lang="en-AU" sz="1600" dirty="0"/>
              <a:t>I would stick to the first two. They are where most of the errors occur.</a:t>
            </a:r>
            <a:endParaRPr lang="en-GB" sz="1600" dirty="0"/>
          </a:p>
          <a:p>
            <a:r>
              <a:rPr lang="en-AU" sz="1600" b="1" dirty="0"/>
              <a:t> </a:t>
            </a:r>
            <a:endParaRPr lang="en-GB" sz="1600" dirty="0"/>
          </a:p>
          <a:p>
            <a:r>
              <a:rPr lang="en-AU" sz="1600" b="1" dirty="0"/>
              <a:t>PERSONAL PRONOUNS</a:t>
            </a:r>
            <a:endParaRPr lang="en-GB" sz="1600" dirty="0"/>
          </a:p>
        </p:txBody>
      </p:sp>
      <p:graphicFrame>
        <p:nvGraphicFramePr>
          <p:cNvPr id="2" name="Table 1"/>
          <p:cNvGraphicFramePr>
            <a:graphicFrameLocks noGrp="1"/>
          </p:cNvGraphicFramePr>
          <p:nvPr>
            <p:extLst>
              <p:ext uri="{D42A27DB-BD31-4B8C-83A1-F6EECF244321}">
                <p14:modId xmlns:p14="http://schemas.microsoft.com/office/powerpoint/2010/main" val="1623615758"/>
              </p:ext>
            </p:extLst>
          </p:nvPr>
        </p:nvGraphicFramePr>
        <p:xfrm>
          <a:off x="755576" y="1707654"/>
          <a:ext cx="7704855" cy="2348484"/>
        </p:xfrm>
        <a:graphic>
          <a:graphicData uri="http://schemas.openxmlformats.org/drawingml/2006/table">
            <a:tbl>
              <a:tblPr firstRow="1" firstCol="1" bandRow="1">
                <a:tableStyleId>{5C22544A-7EE6-4342-B048-85BDC9FD1C3A}</a:tableStyleId>
              </a:tblPr>
              <a:tblGrid>
                <a:gridCol w="770261"/>
                <a:gridCol w="889051"/>
                <a:gridCol w="788960"/>
                <a:gridCol w="440769"/>
                <a:gridCol w="511017"/>
                <a:gridCol w="1064438"/>
                <a:gridCol w="576064"/>
                <a:gridCol w="576064"/>
                <a:gridCol w="1149872"/>
                <a:gridCol w="938359"/>
              </a:tblGrid>
              <a:tr h="0">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Subject pronouns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Object pronouns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Possessive pronouns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AU" sz="1200">
                          <a:effectLst/>
                        </a:rPr>
                        <a:t>Singular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First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First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my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Second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you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Second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you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your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Third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he, she, 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Third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him, her, 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his, her, its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AU" sz="1200">
                          <a:effectLst/>
                        </a:rPr>
                        <a:t>Plural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First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we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First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our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Second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you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Second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you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your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Third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dirty="0">
                          <a:effectLst/>
                        </a:rPr>
                        <a:t>they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Third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sees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a:effectLst/>
                        </a:rPr>
                        <a:t>them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AU" sz="1200" dirty="0">
                          <a:effectLst/>
                        </a:rPr>
                        <a:t>their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15709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55" y="530265"/>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755576" y="607499"/>
            <a:ext cx="7488832" cy="830997"/>
          </a:xfrm>
          <a:prstGeom prst="rect">
            <a:avLst/>
          </a:prstGeom>
          <a:noFill/>
        </p:spPr>
        <p:txBody>
          <a:bodyPr wrap="square" rtlCol="0">
            <a:spAutoFit/>
          </a:bodyPr>
          <a:lstStyle/>
          <a:p>
            <a:r>
              <a:rPr lang="en-AU" sz="1600" dirty="0"/>
              <a:t>The notion of “person” can be best explained with a simple picture or drawing. Imagine an island. On it is just one person. Let’s call him Jack.</a:t>
            </a:r>
            <a:endParaRPr lang="en-GB" sz="1600" dirty="0"/>
          </a:p>
          <a:p>
            <a:endParaRPr lang="en-AU" sz="16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228184" y="1838896"/>
            <a:ext cx="2658110" cy="1993900"/>
          </a:xfrm>
          <a:prstGeom prst="rect">
            <a:avLst/>
          </a:prstGeom>
        </p:spPr>
      </p:pic>
      <p:sp>
        <p:nvSpPr>
          <p:cNvPr id="2" name="Rectangle 1"/>
          <p:cNvSpPr/>
          <p:nvPr/>
        </p:nvSpPr>
        <p:spPr>
          <a:xfrm>
            <a:off x="827584" y="1340386"/>
            <a:ext cx="5544616" cy="2800767"/>
          </a:xfrm>
          <a:prstGeom prst="rect">
            <a:avLst/>
          </a:prstGeom>
        </p:spPr>
        <p:txBody>
          <a:bodyPr wrap="square">
            <a:spAutoFit/>
          </a:bodyPr>
          <a:lstStyle/>
          <a:p>
            <a:r>
              <a:rPr lang="en-AU" sz="1600" dirty="0"/>
              <a:t>How many people are on the island? One. Jack. He is the “first” person. </a:t>
            </a:r>
            <a:endParaRPr lang="en-GB" sz="1600" dirty="0"/>
          </a:p>
          <a:p>
            <a:r>
              <a:rPr lang="en-AU" sz="1600" dirty="0"/>
              <a:t>If Jack sees a boat, and calls,</a:t>
            </a:r>
            <a:endParaRPr lang="en-GB" sz="1600" dirty="0"/>
          </a:p>
          <a:p>
            <a:r>
              <a:rPr lang="en-AU" sz="1600" b="1" dirty="0"/>
              <a:t>“Hello, </a:t>
            </a:r>
            <a:r>
              <a:rPr lang="en-AU" sz="1600" b="1" i="1" u="sng" dirty="0"/>
              <a:t>I </a:t>
            </a:r>
            <a:r>
              <a:rPr lang="en-AU" sz="1600" b="1" dirty="0"/>
              <a:t>want to be rescued!”</a:t>
            </a:r>
            <a:endParaRPr lang="en-GB" sz="1600" dirty="0"/>
          </a:p>
          <a:p>
            <a:r>
              <a:rPr lang="en-AU" sz="1600" dirty="0"/>
              <a:t>he uses the pronoun “I” because it refers to him alone. I is the </a:t>
            </a:r>
            <a:r>
              <a:rPr lang="en-AU" sz="1600" b="1" dirty="0"/>
              <a:t>first</a:t>
            </a:r>
            <a:r>
              <a:rPr lang="en-AU" sz="1600" dirty="0"/>
              <a:t> person pronoun. It is his “name” for himself. </a:t>
            </a:r>
            <a:endParaRPr lang="en-GB" sz="1600" dirty="0"/>
          </a:p>
          <a:p>
            <a:r>
              <a:rPr lang="en-AU" sz="1600" dirty="0"/>
              <a:t>If another person swims to the island (you can draw this), the other person - in relation to Jack - is the </a:t>
            </a:r>
            <a:r>
              <a:rPr lang="en-AU" sz="1600" b="1" dirty="0"/>
              <a:t>second</a:t>
            </a:r>
            <a:r>
              <a:rPr lang="en-AU" sz="1600" dirty="0"/>
              <a:t> person. </a:t>
            </a:r>
            <a:endParaRPr lang="en-GB" sz="1600" dirty="0"/>
          </a:p>
          <a:p>
            <a:r>
              <a:rPr lang="en-AU" sz="1600" b="1" dirty="0"/>
              <a:t>“Hi, it’s good to see </a:t>
            </a:r>
            <a:r>
              <a:rPr lang="en-AU" sz="1600" b="1" i="1" u="sng" dirty="0"/>
              <a:t>you</a:t>
            </a:r>
            <a:r>
              <a:rPr lang="en-AU" sz="1600" b="1" dirty="0"/>
              <a:t>!”</a:t>
            </a:r>
            <a:endParaRPr lang="en-GB" sz="1600" dirty="0"/>
          </a:p>
          <a:p>
            <a:r>
              <a:rPr lang="en-AU" sz="1600" dirty="0"/>
              <a:t>If a third person staggers up, that person is the </a:t>
            </a:r>
            <a:r>
              <a:rPr lang="en-AU" sz="1600" b="1" dirty="0"/>
              <a:t>third</a:t>
            </a:r>
            <a:r>
              <a:rPr lang="en-AU" sz="1600" dirty="0"/>
              <a:t> person.</a:t>
            </a:r>
            <a:endParaRPr lang="en-GB" sz="1600" dirty="0"/>
          </a:p>
          <a:p>
            <a:r>
              <a:rPr lang="en-AU" sz="1600" b="1" dirty="0"/>
              <a:t>“It’s good to see </a:t>
            </a:r>
            <a:r>
              <a:rPr lang="en-AU" sz="1600" b="1" i="1" u="sng" dirty="0"/>
              <a:t>her</a:t>
            </a:r>
            <a:r>
              <a:rPr lang="en-AU" sz="1600" b="1" dirty="0"/>
              <a:t> too!”</a:t>
            </a:r>
            <a:endParaRPr lang="en-GB" sz="1600" dirty="0"/>
          </a:p>
        </p:txBody>
      </p:sp>
    </p:spTree>
    <p:extLst>
      <p:ext uri="{BB962C8B-B14F-4D97-AF65-F5344CB8AC3E}">
        <p14:creationId xmlns:p14="http://schemas.microsoft.com/office/powerpoint/2010/main" val="3633540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665098" y="530265"/>
            <a:ext cx="7507302" cy="923330"/>
          </a:xfrm>
          <a:prstGeom prst="rect">
            <a:avLst/>
          </a:prstGeom>
          <a:noFill/>
        </p:spPr>
        <p:txBody>
          <a:bodyPr wrap="square" rtlCol="0">
            <a:spAutoFit/>
          </a:bodyPr>
          <a:lstStyle/>
          <a:p>
            <a:r>
              <a:rPr lang="en-AU" sz="1600" dirty="0">
                <a:solidFill>
                  <a:srgbClr val="FF0000"/>
                </a:solidFill>
              </a:rPr>
              <a:t>IMPORTANT NOTE: </a:t>
            </a:r>
            <a:r>
              <a:rPr lang="en-AU" sz="1600" dirty="0"/>
              <a:t>The “</a:t>
            </a:r>
            <a:r>
              <a:rPr lang="en-AU" sz="1600" b="1" dirty="0"/>
              <a:t>subject</a:t>
            </a:r>
            <a:r>
              <a:rPr lang="en-AU" sz="1600" dirty="0"/>
              <a:t>” is the grammatical name for the </a:t>
            </a:r>
            <a:r>
              <a:rPr lang="en-AU" sz="1600" b="1" i="1" dirty="0"/>
              <a:t>doer</a:t>
            </a:r>
            <a:r>
              <a:rPr lang="en-AU" sz="1600" dirty="0"/>
              <a:t> of the verb. It </a:t>
            </a:r>
            <a:r>
              <a:rPr lang="en-AU" sz="1600" i="1" dirty="0"/>
              <a:t>always</a:t>
            </a:r>
            <a:r>
              <a:rPr lang="en-AU" sz="1600" dirty="0"/>
              <a:t> comes before the verb</a:t>
            </a:r>
            <a:r>
              <a:rPr lang="en-AU" sz="1600" dirty="0" smtClean="0"/>
              <a:t>.</a:t>
            </a:r>
          </a:p>
          <a:p>
            <a:endParaRPr lang="en-GB" sz="600" dirty="0"/>
          </a:p>
          <a:p>
            <a:r>
              <a:rPr lang="en-AU" sz="1600" dirty="0"/>
              <a:t>Let’s look at Emily and Ben again.</a:t>
            </a:r>
            <a:endParaRPr lang="en-GB" sz="16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085301" y="1027438"/>
            <a:ext cx="1418665" cy="94613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503966" y="1022423"/>
            <a:ext cx="1440160" cy="956166"/>
          </a:xfrm>
          <a:prstGeom prst="rect">
            <a:avLst/>
          </a:prstGeom>
        </p:spPr>
      </p:pic>
      <p:sp>
        <p:nvSpPr>
          <p:cNvPr id="8" name="TextBox 7"/>
          <p:cNvSpPr txBox="1"/>
          <p:nvPr/>
        </p:nvSpPr>
        <p:spPr>
          <a:xfrm>
            <a:off x="957140" y="1563638"/>
            <a:ext cx="7476900" cy="3046988"/>
          </a:xfrm>
          <a:prstGeom prst="rect">
            <a:avLst/>
          </a:prstGeom>
          <a:noFill/>
        </p:spPr>
        <p:txBody>
          <a:bodyPr wrap="square" rtlCol="0">
            <a:spAutoFit/>
          </a:bodyPr>
          <a:lstStyle/>
          <a:p>
            <a:r>
              <a:rPr lang="en-AU" sz="1600" b="1" u="sng" dirty="0"/>
              <a:t>Emily</a:t>
            </a:r>
            <a:r>
              <a:rPr lang="en-AU" sz="1600" b="1" dirty="0"/>
              <a:t> is going to see Ben.</a:t>
            </a:r>
            <a:endParaRPr lang="en-GB" sz="1600" dirty="0"/>
          </a:p>
          <a:p>
            <a:r>
              <a:rPr lang="en-AU" sz="1600" b="1" u="sng" dirty="0"/>
              <a:t>She</a:t>
            </a:r>
            <a:r>
              <a:rPr lang="en-AU" sz="1600" b="1" dirty="0"/>
              <a:t> is going to see him.</a:t>
            </a:r>
            <a:endParaRPr lang="en-GB" sz="1600" dirty="0"/>
          </a:p>
          <a:p>
            <a:r>
              <a:rPr lang="en-AU" sz="1600" dirty="0"/>
              <a:t>Emily is the doer. Who is going to see Ben? Emily. </a:t>
            </a:r>
            <a:r>
              <a:rPr lang="en-AU" sz="1600" b="1" dirty="0"/>
              <a:t>She</a:t>
            </a:r>
            <a:r>
              <a:rPr lang="en-AU" sz="1600" dirty="0"/>
              <a:t> (the subject of the verb) is going to see Ben. We don’t say: Her is going to see Ben.</a:t>
            </a:r>
            <a:endParaRPr lang="en-GB" sz="1600" dirty="0"/>
          </a:p>
          <a:p>
            <a:r>
              <a:rPr lang="en-AU" sz="1600" dirty="0"/>
              <a:t>The “</a:t>
            </a:r>
            <a:r>
              <a:rPr lang="en-AU" sz="1600" b="1" dirty="0"/>
              <a:t>object</a:t>
            </a:r>
            <a:r>
              <a:rPr lang="en-AU" sz="1600" dirty="0"/>
              <a:t>” is the person or thing </a:t>
            </a:r>
            <a:r>
              <a:rPr lang="en-AU" sz="1600" i="1" dirty="0"/>
              <a:t>to which the action is done</a:t>
            </a:r>
            <a:r>
              <a:rPr lang="en-AU" sz="1600" dirty="0"/>
              <a:t>. So</a:t>
            </a:r>
            <a:endParaRPr lang="en-GB" sz="1600" dirty="0"/>
          </a:p>
          <a:p>
            <a:r>
              <a:rPr lang="en-AU" sz="1600" b="1" dirty="0"/>
              <a:t>Emily is going to see </a:t>
            </a:r>
            <a:r>
              <a:rPr lang="en-AU" sz="1600" b="1" u="sng" dirty="0"/>
              <a:t>him</a:t>
            </a:r>
            <a:r>
              <a:rPr lang="en-AU" sz="1600" b="1" dirty="0"/>
              <a:t>.</a:t>
            </a:r>
            <a:endParaRPr lang="en-GB" sz="1600" dirty="0"/>
          </a:p>
          <a:p>
            <a:r>
              <a:rPr lang="en-AU" sz="1600" dirty="0"/>
              <a:t>Ben is the object of Emily’s action. We wouldn’t say: Emily is going to see he. </a:t>
            </a:r>
            <a:endParaRPr lang="en-GB" sz="1600" dirty="0"/>
          </a:p>
          <a:p>
            <a:r>
              <a:rPr lang="en-AU" sz="1600" dirty="0"/>
              <a:t>The biggest problem is with the pronouns “I” and “me”. </a:t>
            </a:r>
            <a:endParaRPr lang="en-GB" sz="1600" dirty="0"/>
          </a:p>
          <a:p>
            <a:r>
              <a:rPr lang="en-AU" sz="1600" dirty="0"/>
              <a:t>What is wrong with this?</a:t>
            </a:r>
            <a:endParaRPr lang="en-GB" sz="1600" dirty="0"/>
          </a:p>
          <a:p>
            <a:r>
              <a:rPr lang="en-AU" sz="1600" b="1" dirty="0"/>
              <a:t>She and me are going on a picnic.</a:t>
            </a:r>
            <a:endParaRPr lang="en-GB" sz="1600" dirty="0"/>
          </a:p>
          <a:p>
            <a:r>
              <a:rPr lang="en-AU" sz="1600" dirty="0"/>
              <a:t>That’s right. Incorrect use of the object pronoun - when both people are </a:t>
            </a:r>
            <a:r>
              <a:rPr lang="en-AU" sz="1600" b="1" i="1" dirty="0"/>
              <a:t>the subject</a:t>
            </a:r>
            <a:r>
              <a:rPr lang="en-AU" sz="1600" dirty="0"/>
              <a:t> of the verb! (It has to be: She and I are going on a picnic.)</a:t>
            </a:r>
            <a:endParaRPr lang="en-GB" sz="1600" dirty="0"/>
          </a:p>
        </p:txBody>
      </p:sp>
    </p:spTree>
    <p:extLst>
      <p:ext uri="{BB962C8B-B14F-4D97-AF65-F5344CB8AC3E}">
        <p14:creationId xmlns:p14="http://schemas.microsoft.com/office/powerpoint/2010/main" val="1982164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5904656" cy="338554"/>
          </a:xfrm>
          <a:prstGeom prst="rect">
            <a:avLst/>
          </a:prstGeom>
          <a:noFill/>
        </p:spPr>
        <p:txBody>
          <a:bodyPr wrap="square" rtlCol="0">
            <a:spAutoFit/>
          </a:bodyPr>
          <a:lstStyle/>
          <a:p>
            <a:r>
              <a:rPr lang="en-AU" sz="1600" b="1" dirty="0"/>
              <a:t>POSSESSIVE PRONOUNS </a:t>
            </a:r>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228184" y="2931790"/>
            <a:ext cx="2514600" cy="1677035"/>
          </a:xfrm>
          <a:prstGeom prst="rect">
            <a:avLst/>
          </a:prstGeom>
        </p:spPr>
      </p:pic>
      <p:sp>
        <p:nvSpPr>
          <p:cNvPr id="2" name="Rectangle 1"/>
          <p:cNvSpPr/>
          <p:nvPr/>
        </p:nvSpPr>
        <p:spPr>
          <a:xfrm>
            <a:off x="872596" y="2510888"/>
            <a:ext cx="4968552" cy="2070503"/>
          </a:xfrm>
          <a:prstGeom prst="rect">
            <a:avLst/>
          </a:prstGeom>
        </p:spPr>
        <p:txBody>
          <a:bodyPr wrap="square">
            <a:spAutoFit/>
          </a:bodyPr>
          <a:lstStyle/>
          <a:p>
            <a:pPr>
              <a:lnSpc>
                <a:spcPct val="107000"/>
              </a:lnSpc>
              <a:spcAft>
                <a:spcPts val="800"/>
              </a:spcAft>
            </a:pPr>
            <a:r>
              <a:rPr lang="en-AU" sz="1600" dirty="0">
                <a:ea typeface="Times New Roman" panose="02020603050405020304" pitchFamily="18" charset="0"/>
                <a:cs typeface="Times New Roman" panose="02020603050405020304" pitchFamily="18" charset="0"/>
              </a:rPr>
              <a:t>This is the same deal, but with “possession” as the focus. Who owns, possesses, a thing?</a:t>
            </a:r>
            <a:endParaRPr lang="en-GB" sz="1600" dirty="0">
              <a:ea typeface="Calibri" panose="020F0502020204030204" pitchFamily="34" charset="0"/>
              <a:cs typeface="Times New Roman" panose="02020603050405020304" pitchFamily="18" charset="0"/>
            </a:endParaRPr>
          </a:p>
          <a:p>
            <a:pPr indent="457200">
              <a:lnSpc>
                <a:spcPct val="107000"/>
              </a:lnSpc>
              <a:spcAft>
                <a:spcPts val="800"/>
              </a:spcAft>
            </a:pPr>
            <a:r>
              <a:rPr lang="en-AU" sz="1600" b="1" dirty="0">
                <a:ea typeface="Times New Roman" panose="02020603050405020304" pitchFamily="18" charset="0"/>
                <a:cs typeface="Times New Roman" panose="02020603050405020304" pitchFamily="18" charset="0"/>
              </a:rPr>
              <a:t>It is my book. </a:t>
            </a:r>
            <a:endParaRPr lang="en-GB" sz="1600" dirty="0">
              <a:ea typeface="Calibri" panose="020F0502020204030204" pitchFamily="34" charset="0"/>
              <a:cs typeface="Times New Roman" panose="02020603050405020304" pitchFamily="18" charset="0"/>
            </a:endParaRPr>
          </a:p>
          <a:p>
            <a:pPr indent="457200">
              <a:lnSpc>
                <a:spcPct val="107000"/>
              </a:lnSpc>
              <a:spcAft>
                <a:spcPts val="800"/>
              </a:spcAft>
            </a:pPr>
            <a:r>
              <a:rPr lang="en-AU" sz="1600" b="1" dirty="0">
                <a:ea typeface="Times New Roman" panose="02020603050405020304" pitchFamily="18" charset="0"/>
                <a:cs typeface="Times New Roman" panose="02020603050405020304" pitchFamily="18" charset="0"/>
              </a:rPr>
              <a:t>It is your book. </a:t>
            </a:r>
            <a:endParaRPr lang="en-GB" sz="1600" dirty="0">
              <a:ea typeface="Calibri" panose="020F0502020204030204" pitchFamily="34" charset="0"/>
              <a:cs typeface="Times New Roman" panose="02020603050405020304" pitchFamily="18" charset="0"/>
            </a:endParaRPr>
          </a:p>
          <a:p>
            <a:pPr indent="457200">
              <a:lnSpc>
                <a:spcPct val="107000"/>
              </a:lnSpc>
              <a:spcAft>
                <a:spcPts val="800"/>
              </a:spcAft>
            </a:pPr>
            <a:r>
              <a:rPr lang="en-AU" sz="1600" b="1" dirty="0">
                <a:ea typeface="Times New Roman" panose="02020603050405020304" pitchFamily="18" charset="0"/>
                <a:cs typeface="Times New Roman" panose="02020603050405020304" pitchFamily="18" charset="0"/>
              </a:rPr>
              <a:t>It is her book. </a:t>
            </a:r>
            <a:endParaRPr lang="en-GB" sz="1600" dirty="0">
              <a:ea typeface="Calibri" panose="020F0502020204030204" pitchFamily="34" charset="0"/>
              <a:cs typeface="Times New Roman" panose="02020603050405020304" pitchFamily="18" charset="0"/>
            </a:endParaRPr>
          </a:p>
          <a:p>
            <a:pPr indent="457200">
              <a:lnSpc>
                <a:spcPct val="107000"/>
              </a:lnSpc>
              <a:spcAft>
                <a:spcPts val="800"/>
              </a:spcAft>
            </a:pPr>
            <a:r>
              <a:rPr lang="en-AU" sz="1600" dirty="0" err="1">
                <a:ea typeface="Times New Roman" panose="02020603050405020304" pitchFamily="18" charset="0"/>
                <a:cs typeface="Times New Roman" panose="02020603050405020304" pitchFamily="18" charset="0"/>
              </a:rPr>
              <a:t>etc</a:t>
            </a:r>
            <a:endParaRPr lang="en-GB" sz="1600" dirty="0">
              <a:effectLs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51151346"/>
              </p:ext>
            </p:extLst>
          </p:nvPr>
        </p:nvGraphicFramePr>
        <p:xfrm>
          <a:off x="1746826" y="1131590"/>
          <a:ext cx="5725160" cy="1174242"/>
        </p:xfrm>
        <a:graphic>
          <a:graphicData uri="http://schemas.openxmlformats.org/drawingml/2006/table">
            <a:tbl>
              <a:tblPr firstRow="1" firstCol="1" bandRow="1">
                <a:tableStyleId>{5C22544A-7EE6-4342-B048-85BDC9FD1C3A}</a:tableStyleId>
              </a:tblPr>
              <a:tblGrid>
                <a:gridCol w="1908175"/>
                <a:gridCol w="1908175"/>
                <a:gridCol w="1908810"/>
              </a:tblGrid>
              <a:tr h="0">
                <a:tc>
                  <a:txBody>
                    <a:bodyPr/>
                    <a:lstStyle/>
                    <a:p>
                      <a:pPr marL="0" marR="0">
                        <a:lnSpc>
                          <a:spcPct val="107000"/>
                        </a:lnSpc>
                        <a:spcBef>
                          <a:spcPts val="0"/>
                        </a:spcBef>
                        <a:spcAft>
                          <a:spcPts val="0"/>
                        </a:spcAft>
                      </a:pPr>
                      <a:r>
                        <a:rPr lang="en-AU" sz="1200">
                          <a:effectLst/>
                        </a:rPr>
                        <a:t>Singular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First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Second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your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Third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his, hers, its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Plural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First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Second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your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Third person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dirty="0">
                          <a:effectLst/>
                        </a:rPr>
                        <a:t>their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40590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7488832" cy="2277547"/>
          </a:xfrm>
          <a:prstGeom prst="rect">
            <a:avLst/>
          </a:prstGeom>
          <a:noFill/>
        </p:spPr>
        <p:txBody>
          <a:bodyPr wrap="square" rtlCol="0">
            <a:spAutoFit/>
          </a:bodyPr>
          <a:lstStyle/>
          <a:p>
            <a:r>
              <a:rPr lang="en-AU" sz="2400" b="1" i="1" dirty="0">
                <a:solidFill>
                  <a:srgbClr val="92D050"/>
                </a:solidFill>
              </a:rPr>
              <a:t>Activities</a:t>
            </a:r>
            <a:endParaRPr lang="en-GB" sz="2400" dirty="0">
              <a:solidFill>
                <a:srgbClr val="92D050"/>
              </a:solidFill>
            </a:endParaRPr>
          </a:p>
          <a:p>
            <a:pPr lvl="0"/>
            <a:r>
              <a:rPr lang="en-AU" sz="1600" b="1" dirty="0">
                <a:solidFill>
                  <a:srgbClr val="00B0F0"/>
                </a:solidFill>
              </a:rPr>
              <a:t>Spot the Pronoun</a:t>
            </a:r>
            <a:r>
              <a:rPr lang="en-AU" sz="1600" dirty="0">
                <a:solidFill>
                  <a:srgbClr val="00B0F0"/>
                </a:solidFill>
              </a:rPr>
              <a:t> </a:t>
            </a:r>
            <a:r>
              <a:rPr lang="en-AU" sz="1600" dirty="0"/>
              <a:t>(EASY): The teacher provides a text, perhaps a short story or even a joke - with a known number of pronouns. The first person to highlight all of them wins. A variation on this is to have one person read the text, and children call out “pronoun” when they hear one</a:t>
            </a:r>
            <a:r>
              <a:rPr lang="en-AU" sz="1600" dirty="0" smtClean="0"/>
              <a:t>.</a:t>
            </a:r>
          </a:p>
          <a:p>
            <a:pPr lvl="0"/>
            <a:endParaRPr lang="en-GB" sz="600" dirty="0"/>
          </a:p>
          <a:p>
            <a:pPr lvl="0"/>
            <a:r>
              <a:rPr lang="en-AU" sz="1600" b="1" dirty="0">
                <a:solidFill>
                  <a:srgbClr val="00B0F0"/>
                </a:solidFill>
              </a:rPr>
              <a:t>What Matches?</a:t>
            </a:r>
            <a:r>
              <a:rPr lang="en-AU" sz="1600" dirty="0">
                <a:solidFill>
                  <a:srgbClr val="00B0F0"/>
                </a:solidFill>
              </a:rPr>
              <a:t> </a:t>
            </a:r>
            <a:r>
              <a:rPr lang="en-AU" sz="1600" dirty="0"/>
              <a:t>(EASY): Students revise the 24 basic pronouns. In groups, they put these on cards, then they add some nouns and verbs. These are shuffled and players have </a:t>
            </a:r>
            <a:r>
              <a:rPr lang="en-AU" sz="1600" dirty="0" smtClean="0"/>
              <a:t>30 </a:t>
            </a:r>
            <a:r>
              <a:rPr lang="en-AU" sz="1600" dirty="0"/>
              <a:t>seconds to put together a simple sentence</a:t>
            </a:r>
            <a:r>
              <a:rPr lang="en-AU" sz="1600" dirty="0" smtClean="0"/>
              <a:t>.</a:t>
            </a:r>
            <a:endParaRPr lang="en-GB" sz="1600" dirty="0"/>
          </a:p>
        </p:txBody>
      </p:sp>
    </p:spTree>
    <p:extLst>
      <p:ext uri="{BB962C8B-B14F-4D97-AF65-F5344CB8AC3E}">
        <p14:creationId xmlns:p14="http://schemas.microsoft.com/office/powerpoint/2010/main" val="32585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7488832" cy="2123658"/>
          </a:xfrm>
          <a:prstGeom prst="rect">
            <a:avLst/>
          </a:prstGeom>
          <a:noFill/>
        </p:spPr>
        <p:txBody>
          <a:bodyPr wrap="square" rtlCol="0">
            <a:spAutoFit/>
          </a:bodyPr>
          <a:lstStyle/>
          <a:p>
            <a:r>
              <a:rPr lang="en-AU" sz="2400" b="1" i="1" dirty="0">
                <a:solidFill>
                  <a:srgbClr val="92D050"/>
                </a:solidFill>
              </a:rPr>
              <a:t>Activities</a:t>
            </a:r>
            <a:endParaRPr lang="en-GB" sz="2400" dirty="0">
              <a:solidFill>
                <a:srgbClr val="92D050"/>
              </a:solidFill>
            </a:endParaRPr>
          </a:p>
          <a:p>
            <a:pPr lvl="0"/>
            <a:r>
              <a:rPr lang="en-AU" sz="1600" b="1" dirty="0">
                <a:solidFill>
                  <a:srgbClr val="00B0F0"/>
                </a:solidFill>
              </a:rPr>
              <a:t>Fill the Gaps </a:t>
            </a:r>
            <a:r>
              <a:rPr lang="en-AU" sz="1600" dirty="0"/>
              <a:t>(CHALLENGING): A pairs activity. In this exercise, students take a piece of writing they have written. They then rewrite the piece and remove all pronouns. The other person in the pair has to fill in the gaps. </a:t>
            </a:r>
            <a:endParaRPr lang="en-AU" sz="1600" dirty="0" smtClean="0"/>
          </a:p>
          <a:p>
            <a:pPr lvl="0"/>
            <a:endParaRPr lang="en-GB" sz="600" dirty="0"/>
          </a:p>
          <a:p>
            <a:pPr lvl="0"/>
            <a:r>
              <a:rPr lang="en-AU" sz="1600" b="1" dirty="0">
                <a:solidFill>
                  <a:srgbClr val="00B0F0"/>
                </a:solidFill>
              </a:rPr>
              <a:t>Skill Builders</a:t>
            </a:r>
            <a:r>
              <a:rPr lang="en-AU" sz="1600" dirty="0">
                <a:solidFill>
                  <a:srgbClr val="00B0F0"/>
                </a:solidFill>
              </a:rPr>
              <a:t> </a:t>
            </a:r>
            <a:r>
              <a:rPr lang="en-AU" sz="1600" dirty="0"/>
              <a:t>- there is a special lesson for pronouns (in </a:t>
            </a:r>
            <a:r>
              <a:rPr lang="en-AU" sz="1600" b="1" dirty="0"/>
              <a:t>Skill Builders</a:t>
            </a:r>
            <a:r>
              <a:rPr lang="en-AU" sz="1600" dirty="0"/>
              <a:t>), with worksheets</a:t>
            </a:r>
            <a:r>
              <a:rPr lang="en-AU" sz="1600" dirty="0" smtClean="0"/>
              <a:t>.</a:t>
            </a:r>
          </a:p>
          <a:p>
            <a:pPr lvl="0"/>
            <a:endParaRPr lang="en-GB" sz="600" dirty="0"/>
          </a:p>
          <a:p>
            <a:pPr lvl="0"/>
            <a:r>
              <a:rPr lang="en-AU" sz="1600" b="1" dirty="0">
                <a:solidFill>
                  <a:srgbClr val="00B0F0"/>
                </a:solidFill>
              </a:rPr>
              <a:t>Specialised English Lessons</a:t>
            </a:r>
            <a:r>
              <a:rPr lang="en-AU" sz="1600" dirty="0">
                <a:solidFill>
                  <a:srgbClr val="00B0F0"/>
                </a:solidFill>
              </a:rPr>
              <a:t> </a:t>
            </a:r>
            <a:r>
              <a:rPr lang="en-AU" sz="1600" dirty="0"/>
              <a:t>(SEL) - the following units are devoted to pronouns: </a:t>
            </a:r>
            <a:r>
              <a:rPr lang="en-AU" sz="1600" i="1" dirty="0"/>
              <a:t>What are personal pronouns? </a:t>
            </a:r>
            <a:endParaRPr lang="en-GB" sz="1600" dirty="0"/>
          </a:p>
        </p:txBody>
      </p:sp>
    </p:spTree>
    <p:extLst>
      <p:ext uri="{BB962C8B-B14F-4D97-AF65-F5344CB8AC3E}">
        <p14:creationId xmlns:p14="http://schemas.microsoft.com/office/powerpoint/2010/main" val="436322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908119" y="509646"/>
            <a:ext cx="5904656" cy="4401205"/>
          </a:xfrm>
          <a:prstGeom prst="rect">
            <a:avLst/>
          </a:prstGeom>
          <a:noFill/>
        </p:spPr>
        <p:txBody>
          <a:bodyPr wrap="square" rtlCol="0">
            <a:spAutoFit/>
          </a:bodyPr>
          <a:lstStyle/>
          <a:p>
            <a:r>
              <a:rPr lang="en-AU" sz="2400" b="1" dirty="0">
                <a:solidFill>
                  <a:srgbClr val="92D050"/>
                </a:solidFill>
              </a:rPr>
              <a:t>How to explain verbs?</a:t>
            </a:r>
            <a:endParaRPr lang="en-GB" sz="2400" b="1" dirty="0">
              <a:solidFill>
                <a:srgbClr val="92D050"/>
              </a:solidFill>
            </a:endParaRPr>
          </a:p>
          <a:p>
            <a:r>
              <a:rPr lang="en-AU" sz="1600" dirty="0"/>
              <a:t>Keep it as simple as possible</a:t>
            </a:r>
            <a:r>
              <a:rPr lang="en-AU" sz="1600" dirty="0" smtClean="0"/>
              <a:t>.</a:t>
            </a:r>
          </a:p>
          <a:p>
            <a:endParaRPr lang="en-AU" sz="1600" dirty="0" smtClean="0"/>
          </a:p>
          <a:p>
            <a:r>
              <a:rPr lang="en-AU" sz="1600" b="1" dirty="0"/>
              <a:t>Jamie </a:t>
            </a:r>
            <a:r>
              <a:rPr lang="en-AU" sz="1600" b="1" u="sng" dirty="0"/>
              <a:t>rides</a:t>
            </a:r>
            <a:r>
              <a:rPr lang="en-AU" sz="1600" b="1" dirty="0"/>
              <a:t> his bike.</a:t>
            </a:r>
            <a:endParaRPr lang="en-GB" sz="1600" dirty="0"/>
          </a:p>
          <a:p>
            <a:r>
              <a:rPr lang="en-AU" sz="1600" i="1" dirty="0"/>
              <a:t>(Simple present - the no frills version)</a:t>
            </a:r>
            <a:endParaRPr lang="en-GB" sz="1600" dirty="0"/>
          </a:p>
          <a:p>
            <a:r>
              <a:rPr lang="en-AU" sz="1600" b="1" dirty="0"/>
              <a:t>Jamie </a:t>
            </a:r>
            <a:r>
              <a:rPr lang="en-AU" sz="1600" b="1" u="sng" dirty="0"/>
              <a:t>is riding</a:t>
            </a:r>
            <a:r>
              <a:rPr lang="en-AU" sz="1600" b="1" dirty="0"/>
              <a:t> his bike.</a:t>
            </a:r>
            <a:endParaRPr lang="en-GB" sz="1600" dirty="0"/>
          </a:p>
          <a:p>
            <a:r>
              <a:rPr lang="en-AU" sz="1600" i="1" dirty="0"/>
              <a:t>(Present continuous - showing it’s going on right now)</a:t>
            </a:r>
            <a:endParaRPr lang="en-GB" sz="1600" dirty="0"/>
          </a:p>
          <a:p>
            <a:r>
              <a:rPr lang="en-AU" sz="1600" b="1" dirty="0"/>
              <a:t>Jamie </a:t>
            </a:r>
            <a:r>
              <a:rPr lang="en-AU" sz="1600" b="1" u="sng" dirty="0"/>
              <a:t>rode</a:t>
            </a:r>
            <a:r>
              <a:rPr lang="en-AU" sz="1600" b="1" dirty="0"/>
              <a:t> his bike.</a:t>
            </a:r>
            <a:endParaRPr lang="en-GB" sz="1600" dirty="0"/>
          </a:p>
          <a:p>
            <a:r>
              <a:rPr lang="en-AU" sz="1600" i="1" dirty="0"/>
              <a:t>(Simple past tense - the action is over)</a:t>
            </a:r>
            <a:endParaRPr lang="en-GB" sz="1600" dirty="0"/>
          </a:p>
          <a:p>
            <a:r>
              <a:rPr lang="en-AU" sz="1600" b="1" dirty="0"/>
              <a:t>Jamie </a:t>
            </a:r>
            <a:r>
              <a:rPr lang="en-AU" sz="1600" b="1" u="sng" dirty="0"/>
              <a:t>was riding</a:t>
            </a:r>
            <a:r>
              <a:rPr lang="en-AU" sz="1600" b="1" dirty="0"/>
              <a:t> his bike, when...</a:t>
            </a:r>
            <a:endParaRPr lang="en-GB" sz="1600" dirty="0"/>
          </a:p>
          <a:p>
            <a:r>
              <a:rPr lang="en-AU" sz="1600" i="1" dirty="0"/>
              <a:t>(Past continuous - showing that was happening when…)</a:t>
            </a:r>
            <a:endParaRPr lang="en-GB" sz="1600" dirty="0"/>
          </a:p>
          <a:p>
            <a:r>
              <a:rPr lang="en-AU" sz="1600" b="1" dirty="0"/>
              <a:t>Jamie </a:t>
            </a:r>
            <a:r>
              <a:rPr lang="en-AU" sz="1600" b="1" u="sng" dirty="0"/>
              <a:t>will ride</a:t>
            </a:r>
            <a:r>
              <a:rPr lang="en-AU" sz="1600" b="1" dirty="0"/>
              <a:t> his bike.</a:t>
            </a:r>
            <a:endParaRPr lang="en-GB" sz="1600" dirty="0"/>
          </a:p>
          <a:p>
            <a:r>
              <a:rPr lang="en-AU" sz="1600" i="1" dirty="0"/>
              <a:t>(Future tense - the action hasn’t yet happened)</a:t>
            </a:r>
            <a:endParaRPr lang="en-GB" sz="1600" dirty="0"/>
          </a:p>
          <a:p>
            <a:r>
              <a:rPr lang="en-AU" sz="1600" b="1" dirty="0"/>
              <a:t>Jamie </a:t>
            </a:r>
            <a:r>
              <a:rPr lang="en-AU" sz="1600" b="1" u="sng" dirty="0"/>
              <a:t>would like to ride</a:t>
            </a:r>
            <a:r>
              <a:rPr lang="en-AU" sz="1600" b="1" dirty="0"/>
              <a:t> his bike.</a:t>
            </a:r>
            <a:endParaRPr lang="en-GB" sz="1600" dirty="0"/>
          </a:p>
          <a:p>
            <a:r>
              <a:rPr lang="en-AU" sz="1600" i="1" dirty="0"/>
              <a:t>(Conditional tense - the action hasn’t yet happened, and may never happen)</a:t>
            </a:r>
            <a:endParaRPr lang="en-GB" sz="1600" dirty="0"/>
          </a:p>
          <a:p>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724128" y="699542"/>
            <a:ext cx="3048000" cy="2032635"/>
          </a:xfrm>
          <a:prstGeom prst="rect">
            <a:avLst/>
          </a:prstGeom>
        </p:spPr>
      </p:pic>
    </p:spTree>
    <p:extLst>
      <p:ext uri="{BB962C8B-B14F-4D97-AF65-F5344CB8AC3E}">
        <p14:creationId xmlns:p14="http://schemas.microsoft.com/office/powerpoint/2010/main" val="377333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7632848" cy="4031873"/>
          </a:xfrm>
          <a:prstGeom prst="rect">
            <a:avLst/>
          </a:prstGeom>
          <a:noFill/>
        </p:spPr>
        <p:txBody>
          <a:bodyPr wrap="square" rtlCol="0">
            <a:spAutoFit/>
          </a:bodyPr>
          <a:lstStyle/>
          <a:p>
            <a:r>
              <a:rPr lang="en-AU" sz="1600" b="1" dirty="0">
                <a:solidFill>
                  <a:srgbClr val="92D050"/>
                </a:solidFill>
              </a:rPr>
              <a:t>The problem of tenses</a:t>
            </a:r>
            <a:endParaRPr lang="en-GB" sz="1600" b="1" dirty="0">
              <a:solidFill>
                <a:srgbClr val="92D050"/>
              </a:solidFill>
            </a:endParaRPr>
          </a:p>
          <a:p>
            <a:r>
              <a:rPr lang="en-AU" sz="1600" dirty="0"/>
              <a:t>The concept of tense (“time signature”) is easily explained</a:t>
            </a:r>
            <a:r>
              <a:rPr lang="en-AU" sz="1600" dirty="0" smtClean="0"/>
              <a:t>.</a:t>
            </a:r>
          </a:p>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r>
              <a:rPr lang="en-AU" sz="1600" b="1" dirty="0"/>
              <a:t>Lucy jumped.		Lucy jumps.		Lucy will jump.	</a:t>
            </a:r>
            <a:endParaRPr lang="en-GB" sz="1600" dirty="0"/>
          </a:p>
          <a:p>
            <a:r>
              <a:rPr lang="en-AU" sz="1600" b="1" i="1" dirty="0"/>
              <a:t>(Past)			</a:t>
            </a:r>
            <a:r>
              <a:rPr lang="en-AU" sz="1600" b="1" i="1" dirty="0" smtClean="0"/>
              <a:t> (</a:t>
            </a:r>
            <a:r>
              <a:rPr lang="en-AU" sz="1600" b="1" i="1" dirty="0"/>
              <a:t>Present)			 (Future)</a:t>
            </a:r>
            <a:endParaRPr lang="en-GB" sz="1600" dirty="0"/>
          </a:p>
          <a:p>
            <a:r>
              <a:rPr lang="en-AU" sz="1600" b="1" i="1" dirty="0"/>
              <a:t>Lucy has jumped.		Lucy is jumping.		Lucy will be jumping.	</a:t>
            </a:r>
            <a:endParaRPr lang="en-GB" sz="1600" dirty="0"/>
          </a:p>
          <a:p>
            <a:endParaRPr lang="en-AU" sz="1600" dirty="0" smtClean="0"/>
          </a:p>
          <a:p>
            <a:r>
              <a:rPr lang="en-AU" sz="1600" dirty="0" smtClean="0"/>
              <a:t>All </a:t>
            </a:r>
            <a:r>
              <a:rPr lang="en-AU" sz="1600" dirty="0"/>
              <a:t>good. But what about mixing them up? </a:t>
            </a:r>
            <a:endParaRPr lang="en-GB" sz="1600" dirty="0"/>
          </a:p>
          <a:p>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1600" y="1491630"/>
            <a:ext cx="1346752" cy="1656184"/>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635896" y="1497554"/>
            <a:ext cx="1346752" cy="1656184"/>
          </a:xfrm>
          <a:prstGeom prst="rect">
            <a:avLst/>
          </a:prstGeom>
        </p:spPr>
      </p:pic>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228184" y="1491630"/>
            <a:ext cx="1346752" cy="1656184"/>
          </a:xfrm>
          <a:prstGeom prst="rect">
            <a:avLst/>
          </a:prstGeom>
        </p:spPr>
      </p:pic>
    </p:spTree>
    <p:extLst>
      <p:ext uri="{BB962C8B-B14F-4D97-AF65-F5344CB8AC3E}">
        <p14:creationId xmlns:p14="http://schemas.microsoft.com/office/powerpoint/2010/main" val="974231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5904656" cy="3539430"/>
          </a:xfrm>
          <a:prstGeom prst="rect">
            <a:avLst/>
          </a:prstGeom>
          <a:noFill/>
        </p:spPr>
        <p:txBody>
          <a:bodyPr wrap="square" rtlCol="0">
            <a:spAutoFit/>
          </a:bodyPr>
          <a:lstStyle/>
          <a:p>
            <a:r>
              <a:rPr lang="en-AU" sz="1600" b="1" dirty="0">
                <a:solidFill>
                  <a:srgbClr val="FF0000"/>
                </a:solidFill>
              </a:rPr>
              <a:t>RULE:</a:t>
            </a:r>
            <a:r>
              <a:rPr lang="en-AU" sz="1600" dirty="0"/>
              <a:t> </a:t>
            </a:r>
            <a:r>
              <a:rPr lang="en-AU" sz="1600" b="1" dirty="0"/>
              <a:t>Once a text is begun in one tense, it must continue in that same tense</a:t>
            </a:r>
            <a:r>
              <a:rPr lang="en-AU" sz="1600" dirty="0"/>
              <a:t>, unless clearly signposted (and for a very good reason).</a:t>
            </a:r>
            <a:endParaRPr lang="en-GB" sz="1600" dirty="0"/>
          </a:p>
          <a:p>
            <a:endParaRPr lang="en-AU" sz="1600" b="1" dirty="0" smtClean="0"/>
          </a:p>
          <a:p>
            <a:r>
              <a:rPr lang="en-AU" sz="1600" b="1" dirty="0" smtClean="0"/>
              <a:t>Lucy </a:t>
            </a:r>
            <a:r>
              <a:rPr lang="en-AU" sz="1600" b="1" dirty="0"/>
              <a:t>came into the gymnasium. She took off her sweater. She warmed up. She did stretches. She went to the bar and lifted her leg. She climbed onto the rings and did her workout. </a:t>
            </a:r>
            <a:endParaRPr lang="en-AU" sz="1600" b="1" dirty="0" smtClean="0"/>
          </a:p>
          <a:p>
            <a:r>
              <a:rPr lang="en-AU" sz="1600" b="1" i="1" dirty="0" smtClean="0"/>
              <a:t>(</a:t>
            </a:r>
            <a:r>
              <a:rPr lang="en-AU" sz="1600" b="1" i="1" dirty="0"/>
              <a:t>8 verbs in the past tense - perfect</a:t>
            </a:r>
            <a:r>
              <a:rPr lang="en-AU" sz="1600" b="1" i="1" dirty="0" smtClean="0"/>
              <a:t>!)</a:t>
            </a:r>
          </a:p>
          <a:p>
            <a:endParaRPr lang="en-GB" sz="1600" dirty="0"/>
          </a:p>
          <a:p>
            <a:r>
              <a:rPr lang="en-AU" sz="1600" dirty="0"/>
              <a:t>Not</a:t>
            </a:r>
            <a:r>
              <a:rPr lang="en-AU" sz="1600" dirty="0" smtClean="0"/>
              <a:t>:</a:t>
            </a:r>
          </a:p>
          <a:p>
            <a:endParaRPr lang="en-GB" sz="1600" dirty="0"/>
          </a:p>
          <a:p>
            <a:r>
              <a:rPr lang="en-AU" sz="1600" b="1" dirty="0"/>
              <a:t>Lucy came into the gymnasium. She takes off her sweater. She warms up. She does stretches. She went to the bar and lifts her leg. She climbs onto the rings and does her workout. </a:t>
            </a:r>
            <a:endParaRPr lang="en-AU" sz="1600" b="1" dirty="0" smtClean="0"/>
          </a:p>
          <a:p>
            <a:r>
              <a:rPr lang="en-AU" sz="1600" b="1" i="1" dirty="0" smtClean="0"/>
              <a:t>(</a:t>
            </a:r>
            <a:r>
              <a:rPr lang="en-AU" sz="1600" b="1" i="1" dirty="0"/>
              <a:t>8 verbs - five in the present and 3 in the past - disaster!)</a:t>
            </a:r>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770783" y="699542"/>
            <a:ext cx="1435100" cy="1435100"/>
          </a:xfrm>
          <a:prstGeom prst="rect">
            <a:avLst/>
          </a:prstGeom>
        </p:spPr>
      </p:pic>
    </p:spTree>
    <p:extLst>
      <p:ext uri="{BB962C8B-B14F-4D97-AF65-F5344CB8AC3E}">
        <p14:creationId xmlns:p14="http://schemas.microsoft.com/office/powerpoint/2010/main" val="1262626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488832" cy="3416320"/>
          </a:xfrm>
          <a:prstGeom prst="rect">
            <a:avLst/>
          </a:prstGeom>
          <a:noFill/>
        </p:spPr>
        <p:txBody>
          <a:bodyPr wrap="square" rtlCol="0">
            <a:spAutoFit/>
          </a:bodyPr>
          <a:lstStyle/>
          <a:p>
            <a:r>
              <a:rPr lang="en-AU" sz="2400" b="1" dirty="0">
                <a:solidFill>
                  <a:srgbClr val="92D050"/>
                </a:solidFill>
              </a:rPr>
              <a:t>The curriculum documents:</a:t>
            </a:r>
            <a:endParaRPr lang="en-GB" sz="2400" b="1" dirty="0">
              <a:solidFill>
                <a:srgbClr val="92D050"/>
              </a:solidFill>
            </a:endParaRPr>
          </a:p>
          <a:p>
            <a:endParaRPr lang="en-US" sz="1600" b="1" dirty="0"/>
          </a:p>
          <a:p>
            <a:r>
              <a:rPr lang="en-AU" sz="1600" dirty="0"/>
              <a:t>Year 4 AUS:</a:t>
            </a:r>
            <a:endParaRPr lang="en-GB" sz="1600" dirty="0"/>
          </a:p>
          <a:p>
            <a:r>
              <a:rPr lang="en-AU" sz="1600" dirty="0"/>
              <a:t> </a:t>
            </a:r>
            <a:endParaRPr lang="en-GB" sz="1600" dirty="0"/>
          </a:p>
          <a:p>
            <a:r>
              <a:rPr lang="en-AU" sz="1600" dirty="0"/>
              <a:t>Understand that the meaning of sentences can be enriched through the use of noun groups/phrases and verb groups/phrases and prepositional phrases (4)</a:t>
            </a:r>
            <a:endParaRPr lang="en-GB" sz="1600" dirty="0"/>
          </a:p>
          <a:p>
            <a:r>
              <a:rPr lang="en-AU" sz="1600" dirty="0"/>
              <a:t> </a:t>
            </a:r>
            <a:endParaRPr lang="en-GB" sz="1600" dirty="0"/>
          </a:p>
          <a:p>
            <a:r>
              <a:rPr lang="en-AU" sz="1600" dirty="0"/>
              <a:t>Understand the difference between main and subordinate clauses and that a complex sentence involves at least one subordinate clause (5)</a:t>
            </a:r>
            <a:endParaRPr lang="en-GB" sz="1600" dirty="0"/>
          </a:p>
          <a:p>
            <a:r>
              <a:rPr lang="en-AU" sz="1600" dirty="0"/>
              <a:t> </a:t>
            </a:r>
            <a:endParaRPr lang="en-GB" sz="1600" dirty="0"/>
          </a:p>
          <a:p>
            <a:r>
              <a:rPr lang="en-AU" sz="1600" dirty="0"/>
              <a:t>Uses a range of text conventions, including most grammatical conventions, appropriately and with increasing accuracy. (NZ Level 3)</a:t>
            </a:r>
            <a:endParaRPr lang="en-GB" sz="1600" dirty="0"/>
          </a:p>
          <a:p>
            <a:endParaRPr lang="en-GB" sz="1600" dirty="0"/>
          </a:p>
        </p:txBody>
      </p:sp>
    </p:spTree>
    <p:extLst>
      <p:ext uri="{BB962C8B-B14F-4D97-AF65-F5344CB8AC3E}">
        <p14:creationId xmlns:p14="http://schemas.microsoft.com/office/powerpoint/2010/main" val="3733123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1097577"/>
            <a:ext cx="4824536" cy="2769989"/>
          </a:xfrm>
          <a:prstGeom prst="rect">
            <a:avLst/>
          </a:prstGeom>
          <a:noFill/>
        </p:spPr>
        <p:txBody>
          <a:bodyPr wrap="square" rtlCol="0">
            <a:spAutoFit/>
          </a:bodyPr>
          <a:lstStyle/>
          <a:p>
            <a:r>
              <a:rPr lang="en-AU" sz="2400" b="1" i="1" dirty="0">
                <a:solidFill>
                  <a:srgbClr val="92D050"/>
                </a:solidFill>
              </a:rPr>
              <a:t>Activities</a:t>
            </a:r>
            <a:endParaRPr lang="en-GB" sz="2400" dirty="0">
              <a:solidFill>
                <a:srgbClr val="92D050"/>
              </a:solidFill>
            </a:endParaRPr>
          </a:p>
          <a:p>
            <a:pPr lvl="0"/>
            <a:r>
              <a:rPr lang="en-AU" sz="1600" b="1" dirty="0">
                <a:solidFill>
                  <a:srgbClr val="00B0F0"/>
                </a:solidFill>
              </a:rPr>
              <a:t>Manic Mime</a:t>
            </a:r>
            <a:r>
              <a:rPr lang="en-AU" sz="1600" dirty="0">
                <a:solidFill>
                  <a:srgbClr val="00B0F0"/>
                </a:solidFill>
              </a:rPr>
              <a:t> </a:t>
            </a:r>
            <a:r>
              <a:rPr lang="en-AU" sz="1600" dirty="0"/>
              <a:t>(EASY): children work in groups. They come up with a set of action words (</a:t>
            </a:r>
            <a:r>
              <a:rPr lang="en-AU" sz="1600" dirty="0" err="1"/>
              <a:t>eg</a:t>
            </a:r>
            <a:r>
              <a:rPr lang="en-AU" sz="1600" dirty="0"/>
              <a:t> bounce, cry, climb). They practise miming the verb. Then they do their actions and another group must work out which verb is being represented.</a:t>
            </a:r>
            <a:r>
              <a:rPr lang="en-AU" sz="1600" b="1" dirty="0"/>
              <a:t>  </a:t>
            </a:r>
            <a:endParaRPr lang="en-AU" sz="1600" b="1" dirty="0" smtClean="0"/>
          </a:p>
          <a:p>
            <a:pPr lvl="0"/>
            <a:endParaRPr lang="en-GB" sz="600" dirty="0"/>
          </a:p>
          <a:p>
            <a:pPr lvl="0"/>
            <a:r>
              <a:rPr lang="en-AU" sz="1600" b="1" dirty="0" smtClean="0">
                <a:solidFill>
                  <a:srgbClr val="00B0F0"/>
                </a:solidFill>
              </a:rPr>
              <a:t>It’s Time </a:t>
            </a:r>
            <a:r>
              <a:rPr lang="en-AU" sz="1600" dirty="0" smtClean="0"/>
              <a:t>(EASY): Whole class. Children write down three verbs on cards, each in a </a:t>
            </a:r>
            <a:r>
              <a:rPr lang="en-AU" sz="1600" i="1" dirty="0" smtClean="0"/>
              <a:t>different</a:t>
            </a:r>
            <a:r>
              <a:rPr lang="en-AU" sz="1600" dirty="0" smtClean="0"/>
              <a:t> tense. They are dealt out to the class. A monitor (or teacher) calls “Jodie, what do you have?” “ran”. What tense? </a:t>
            </a:r>
            <a:r>
              <a:rPr lang="en-AU" sz="1600" b="1" dirty="0" smtClean="0"/>
              <a:t>  </a:t>
            </a:r>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012160" y="1335068"/>
            <a:ext cx="2265045" cy="2514600"/>
          </a:xfrm>
          <a:prstGeom prst="rect">
            <a:avLst/>
          </a:prstGeom>
        </p:spPr>
      </p:pic>
    </p:spTree>
    <p:extLst>
      <p:ext uri="{BB962C8B-B14F-4D97-AF65-F5344CB8AC3E}">
        <p14:creationId xmlns:p14="http://schemas.microsoft.com/office/powerpoint/2010/main" val="2265286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1131590"/>
            <a:ext cx="7560840" cy="2616101"/>
          </a:xfrm>
          <a:prstGeom prst="rect">
            <a:avLst/>
          </a:prstGeom>
          <a:noFill/>
        </p:spPr>
        <p:txBody>
          <a:bodyPr wrap="square" rtlCol="0">
            <a:spAutoFit/>
          </a:bodyPr>
          <a:lstStyle/>
          <a:p>
            <a:r>
              <a:rPr lang="en-AU" sz="2400" b="1" i="1" dirty="0" smtClean="0">
                <a:solidFill>
                  <a:srgbClr val="92D050"/>
                </a:solidFill>
              </a:rPr>
              <a:t>Activities</a:t>
            </a:r>
            <a:endParaRPr lang="en-GB" sz="2400" dirty="0" smtClean="0">
              <a:solidFill>
                <a:srgbClr val="92D050"/>
              </a:solidFill>
            </a:endParaRPr>
          </a:p>
          <a:p>
            <a:pPr lvl="0"/>
            <a:r>
              <a:rPr lang="en-AU" sz="1600" b="1" dirty="0">
                <a:solidFill>
                  <a:srgbClr val="00B0F0"/>
                </a:solidFill>
              </a:rPr>
              <a:t>Tell a Story </a:t>
            </a:r>
            <a:r>
              <a:rPr lang="en-AU" sz="1600" dirty="0"/>
              <a:t>(CHALLENGING): this is a theatre sport activity with three teams (A, B, C). First player (A) “Johnny was walking through the forest when he _________ (B player supplies the word). He </a:t>
            </a:r>
            <a:r>
              <a:rPr lang="en-AU" sz="1600" u="sng" dirty="0"/>
              <a:t>fell</a:t>
            </a:r>
            <a:r>
              <a:rPr lang="en-AU" sz="1600" dirty="0"/>
              <a:t> in a hole. (C) And in the hole he </a:t>
            </a:r>
            <a:r>
              <a:rPr lang="en-AU" sz="1600" u="sng" dirty="0"/>
              <a:t>found</a:t>
            </a:r>
            <a:r>
              <a:rPr lang="en-AU" sz="1600" dirty="0"/>
              <a:t> a strange door. And so on</a:t>
            </a:r>
            <a:r>
              <a:rPr lang="en-AU" sz="1600" dirty="0" smtClean="0"/>
              <a:t>.</a:t>
            </a:r>
          </a:p>
          <a:p>
            <a:pPr lvl="0"/>
            <a:endParaRPr lang="en-GB" sz="600" dirty="0"/>
          </a:p>
          <a:p>
            <a:pPr lvl="0"/>
            <a:r>
              <a:rPr lang="en-AU" sz="1600" b="1" dirty="0">
                <a:solidFill>
                  <a:srgbClr val="00B0F0"/>
                </a:solidFill>
              </a:rPr>
              <a:t>Skill Builders</a:t>
            </a:r>
            <a:r>
              <a:rPr lang="en-AU" sz="1600" dirty="0">
                <a:solidFill>
                  <a:srgbClr val="00B0F0"/>
                </a:solidFill>
              </a:rPr>
              <a:t> </a:t>
            </a:r>
            <a:r>
              <a:rPr lang="en-AU" sz="1600" dirty="0"/>
              <a:t>- there is a special lesson for verbs (in </a:t>
            </a:r>
            <a:r>
              <a:rPr lang="en-AU" sz="1600" b="1" dirty="0"/>
              <a:t>Skill Builders</a:t>
            </a:r>
            <a:r>
              <a:rPr lang="en-AU" sz="1600" dirty="0"/>
              <a:t>), with worksheets. </a:t>
            </a:r>
            <a:endParaRPr lang="en-AU" sz="1600" dirty="0" smtClean="0"/>
          </a:p>
          <a:p>
            <a:pPr lvl="0"/>
            <a:endParaRPr lang="en-GB" sz="600" dirty="0"/>
          </a:p>
          <a:p>
            <a:pPr lvl="0"/>
            <a:r>
              <a:rPr lang="en-AU" sz="1600" b="1" dirty="0">
                <a:solidFill>
                  <a:srgbClr val="00B0F0"/>
                </a:solidFill>
              </a:rPr>
              <a:t>Specialised English Lessons</a:t>
            </a:r>
            <a:r>
              <a:rPr lang="en-AU" sz="1600" dirty="0">
                <a:solidFill>
                  <a:srgbClr val="00B0F0"/>
                </a:solidFill>
              </a:rPr>
              <a:t> </a:t>
            </a:r>
            <a:r>
              <a:rPr lang="en-AU" sz="1600" dirty="0"/>
              <a:t>(SEL) - the following units are devoted to nouns: </a:t>
            </a:r>
            <a:r>
              <a:rPr lang="en-AU" sz="1600" i="1" dirty="0"/>
              <a:t>What are verbs for? What are relating verbs? What is a simple sentence? Expanding Simple Sentences </a:t>
            </a:r>
            <a:r>
              <a:rPr lang="en-AU" sz="1600" dirty="0"/>
              <a:t>(Years 3-4);</a:t>
            </a:r>
            <a:r>
              <a:rPr lang="en-AU" sz="1600" i="1" dirty="0"/>
              <a:t> How to use verbs What time is it? </a:t>
            </a:r>
            <a:r>
              <a:rPr lang="en-AU" sz="1600" dirty="0"/>
              <a:t>(Years 5-6)</a:t>
            </a:r>
            <a:endParaRPr lang="en-GB" sz="1600" dirty="0"/>
          </a:p>
        </p:txBody>
      </p:sp>
    </p:spTree>
    <p:extLst>
      <p:ext uri="{BB962C8B-B14F-4D97-AF65-F5344CB8AC3E}">
        <p14:creationId xmlns:p14="http://schemas.microsoft.com/office/powerpoint/2010/main" val="2933984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755576" y="504999"/>
            <a:ext cx="7704856" cy="4401205"/>
          </a:xfrm>
          <a:prstGeom prst="rect">
            <a:avLst/>
          </a:prstGeom>
          <a:noFill/>
        </p:spPr>
        <p:txBody>
          <a:bodyPr wrap="square" rtlCol="0">
            <a:spAutoFit/>
          </a:bodyPr>
          <a:lstStyle/>
          <a:p>
            <a:r>
              <a:rPr lang="en-AU" sz="2400" b="1" dirty="0">
                <a:solidFill>
                  <a:srgbClr val="92D050"/>
                </a:solidFill>
              </a:rPr>
              <a:t>How to explain adjectives?</a:t>
            </a:r>
            <a:endParaRPr lang="en-GB" sz="2400" b="1" dirty="0">
              <a:solidFill>
                <a:srgbClr val="92D050"/>
              </a:solidFill>
            </a:endParaRPr>
          </a:p>
          <a:p>
            <a:r>
              <a:rPr lang="en-AU" sz="1600" dirty="0"/>
              <a:t>The beauty of adjectives is that they never vary. </a:t>
            </a:r>
            <a:endParaRPr lang="en-GB" sz="1600" dirty="0"/>
          </a:p>
          <a:p>
            <a:r>
              <a:rPr lang="en-AU" sz="1600" dirty="0"/>
              <a:t>The only serious catch is in the comparatives</a:t>
            </a:r>
            <a:r>
              <a:rPr lang="en-AU" sz="1600" dirty="0" smtClean="0"/>
              <a:t>.</a:t>
            </a:r>
          </a:p>
          <a:p>
            <a:endParaRPr lang="en-AU" sz="1600" dirty="0"/>
          </a:p>
          <a:p>
            <a:endParaRPr lang="en-AU" sz="1600" dirty="0" smtClean="0"/>
          </a:p>
          <a:p>
            <a:endParaRPr lang="en-AU" sz="1600" dirty="0"/>
          </a:p>
          <a:p>
            <a:endParaRPr lang="en-AU" sz="1600" dirty="0" smtClean="0"/>
          </a:p>
          <a:p>
            <a:endParaRPr lang="en-AU" sz="1600" dirty="0"/>
          </a:p>
          <a:p>
            <a:endParaRPr lang="en-AU" sz="1600" dirty="0"/>
          </a:p>
          <a:p>
            <a:endParaRPr lang="en-AU" sz="1600" dirty="0" smtClean="0"/>
          </a:p>
          <a:p>
            <a:r>
              <a:rPr lang="en-AU" sz="1600" b="1" dirty="0" smtClean="0"/>
              <a:t>         the </a:t>
            </a:r>
            <a:r>
              <a:rPr lang="en-AU" sz="1600" b="1" u="sng" dirty="0"/>
              <a:t>big</a:t>
            </a:r>
            <a:r>
              <a:rPr lang="en-AU" sz="1600" b="1" dirty="0"/>
              <a:t> dinosaur	 </a:t>
            </a:r>
            <a:r>
              <a:rPr lang="en-AU" sz="1600" b="1" dirty="0" smtClean="0"/>
              <a:t>         the </a:t>
            </a:r>
            <a:r>
              <a:rPr lang="en-AU" sz="1600" b="1" u="sng" dirty="0"/>
              <a:t>bigger</a:t>
            </a:r>
            <a:r>
              <a:rPr lang="en-AU" sz="1600" b="1" dirty="0"/>
              <a:t> dinosaur	</a:t>
            </a:r>
            <a:r>
              <a:rPr lang="en-AU" sz="1600" b="1" dirty="0" smtClean="0"/>
              <a:t>the </a:t>
            </a:r>
            <a:r>
              <a:rPr lang="en-AU" sz="1600" b="1" u="sng" dirty="0"/>
              <a:t>biggest</a:t>
            </a:r>
            <a:r>
              <a:rPr lang="en-AU" sz="1600" b="1" dirty="0"/>
              <a:t> dinosaur</a:t>
            </a:r>
            <a:endParaRPr lang="en-GB" sz="1600" dirty="0"/>
          </a:p>
          <a:p>
            <a:r>
              <a:rPr lang="en-AU" sz="1600" dirty="0"/>
              <a:t>Another problem is that while most adjectives do this comparative/superlative operation using standard endings</a:t>
            </a:r>
            <a:endParaRPr lang="en-GB" sz="1600" dirty="0"/>
          </a:p>
          <a:p>
            <a:pPr lvl="1"/>
            <a:r>
              <a:rPr lang="en-AU" sz="1600" b="1" dirty="0"/>
              <a:t>nice		nicer		nicest</a:t>
            </a:r>
            <a:endParaRPr lang="en-GB" sz="1600" dirty="0"/>
          </a:p>
          <a:p>
            <a:pPr lvl="1"/>
            <a:r>
              <a:rPr lang="en-AU" sz="1600" b="1" dirty="0"/>
              <a:t>wet		wetter	</a:t>
            </a:r>
            <a:r>
              <a:rPr lang="en-AU" sz="1600" b="1" dirty="0" smtClean="0"/>
              <a:t>	wettest</a:t>
            </a:r>
            <a:endParaRPr lang="en-GB" sz="1600" dirty="0"/>
          </a:p>
          <a:p>
            <a:pPr lvl="1"/>
            <a:r>
              <a:rPr lang="en-AU" sz="1600" b="1" dirty="0"/>
              <a:t>heavy	</a:t>
            </a:r>
            <a:r>
              <a:rPr lang="en-AU" sz="1600" b="1" dirty="0" smtClean="0"/>
              <a:t>heavier</a:t>
            </a:r>
            <a:r>
              <a:rPr lang="en-AU" sz="1600" b="1" dirty="0"/>
              <a:t>	</a:t>
            </a:r>
            <a:r>
              <a:rPr lang="en-AU" sz="1600" b="1" dirty="0" smtClean="0"/>
              <a:t>	heaviest</a:t>
            </a:r>
            <a:endParaRPr lang="en-GB" sz="1600" dirty="0"/>
          </a:p>
          <a:p>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449451" y="1761311"/>
            <a:ext cx="1325290" cy="88425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197549" y="1660952"/>
            <a:ext cx="1626369" cy="1084969"/>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246726" y="1404552"/>
            <a:ext cx="2349610" cy="1567598"/>
          </a:xfrm>
          <a:prstGeom prst="rect">
            <a:avLst/>
          </a:prstGeom>
        </p:spPr>
      </p:pic>
    </p:spTree>
    <p:extLst>
      <p:ext uri="{BB962C8B-B14F-4D97-AF65-F5344CB8AC3E}">
        <p14:creationId xmlns:p14="http://schemas.microsoft.com/office/powerpoint/2010/main" val="25636913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755576" y="555526"/>
            <a:ext cx="7704856" cy="2800767"/>
          </a:xfrm>
          <a:prstGeom prst="rect">
            <a:avLst/>
          </a:prstGeom>
          <a:noFill/>
        </p:spPr>
        <p:txBody>
          <a:bodyPr wrap="square" rtlCol="0">
            <a:spAutoFit/>
          </a:bodyPr>
          <a:lstStyle/>
          <a:p>
            <a:r>
              <a:rPr lang="en-AU" sz="1600" dirty="0"/>
              <a:t>A few very old ones are completely irregular. Here are some of the classics</a:t>
            </a:r>
            <a:r>
              <a:rPr lang="en-AU" sz="1600" dirty="0" smtClean="0"/>
              <a:t>:</a:t>
            </a:r>
          </a:p>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r>
              <a:rPr lang="en-AU" sz="1600" dirty="0" smtClean="0"/>
              <a:t>And </a:t>
            </a:r>
            <a:r>
              <a:rPr lang="en-AU" sz="1600" dirty="0"/>
              <a:t>finally, there are the compound adjective clusters where the adjective stays the same but a qualifier is added in front.</a:t>
            </a:r>
            <a:endParaRPr lang="en-GB" sz="1600" dirty="0"/>
          </a:p>
          <a:p>
            <a:r>
              <a:rPr lang="en-AU" sz="1600" dirty="0" smtClean="0"/>
              <a:t> </a:t>
            </a:r>
            <a:endParaRPr lang="en-GB" sz="1600" dirty="0"/>
          </a:p>
        </p:txBody>
      </p:sp>
      <p:graphicFrame>
        <p:nvGraphicFramePr>
          <p:cNvPr id="2" name="Table 1"/>
          <p:cNvGraphicFramePr>
            <a:graphicFrameLocks noGrp="1"/>
          </p:cNvGraphicFramePr>
          <p:nvPr>
            <p:extLst>
              <p:ext uri="{D42A27DB-BD31-4B8C-83A1-F6EECF244321}">
                <p14:modId xmlns:p14="http://schemas.microsoft.com/office/powerpoint/2010/main" val="343796878"/>
              </p:ext>
            </p:extLst>
          </p:nvPr>
        </p:nvGraphicFramePr>
        <p:xfrm>
          <a:off x="1763688" y="909388"/>
          <a:ext cx="5725160" cy="1565656"/>
        </p:xfrm>
        <a:graphic>
          <a:graphicData uri="http://schemas.openxmlformats.org/drawingml/2006/table">
            <a:tbl>
              <a:tblPr firstRow="1" firstCol="1" bandRow="1">
                <a:tableStyleId>{5C22544A-7EE6-4342-B048-85BDC9FD1C3A}</a:tableStyleId>
              </a:tblPr>
              <a:tblGrid>
                <a:gridCol w="1908175"/>
                <a:gridCol w="1908175"/>
                <a:gridCol w="1908810"/>
              </a:tblGrid>
              <a:tr h="0">
                <a:tc>
                  <a:txBody>
                    <a:bodyPr/>
                    <a:lstStyle/>
                    <a:p>
                      <a:pPr marL="0" marR="0">
                        <a:lnSpc>
                          <a:spcPct val="107000"/>
                        </a:lnSpc>
                        <a:spcBef>
                          <a:spcPts val="0"/>
                        </a:spcBef>
                        <a:spcAft>
                          <a:spcPts val="0"/>
                        </a:spcAft>
                      </a:pPr>
                      <a:r>
                        <a:rPr lang="en-AU" sz="1200" dirty="0">
                          <a:effectLst/>
                        </a:rPr>
                        <a:t>Adjective (the base word)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Comparative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Superlative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dirty="0">
                          <a:effectLst/>
                        </a:rPr>
                        <a:t>bad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worse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worst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far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further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furthest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good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better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best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ill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worse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worst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less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lesser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least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little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less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least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many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dirty="0">
                          <a:effectLst/>
                        </a:rPr>
                        <a:t>most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94670724"/>
              </p:ext>
            </p:extLst>
          </p:nvPr>
        </p:nvGraphicFramePr>
        <p:xfrm>
          <a:off x="1763688" y="3147814"/>
          <a:ext cx="5725160" cy="1565656"/>
        </p:xfrm>
        <a:graphic>
          <a:graphicData uri="http://schemas.openxmlformats.org/drawingml/2006/table">
            <a:tbl>
              <a:tblPr firstRow="1" firstCol="1" bandRow="1">
                <a:tableStyleId>{5C22544A-7EE6-4342-B048-85BDC9FD1C3A}</a:tableStyleId>
              </a:tblPr>
              <a:tblGrid>
                <a:gridCol w="1908175"/>
                <a:gridCol w="1908175"/>
                <a:gridCol w="1908810"/>
              </a:tblGrid>
              <a:tr h="0">
                <a:tc>
                  <a:txBody>
                    <a:bodyPr/>
                    <a:lstStyle/>
                    <a:p>
                      <a:pPr marL="0" marR="0">
                        <a:lnSpc>
                          <a:spcPct val="107000"/>
                        </a:lnSpc>
                        <a:spcBef>
                          <a:spcPts val="0"/>
                        </a:spcBef>
                        <a:spcAft>
                          <a:spcPts val="0"/>
                        </a:spcAft>
                      </a:pPr>
                      <a:r>
                        <a:rPr lang="en-AU" sz="1200">
                          <a:effectLst/>
                        </a:rPr>
                        <a:t>Adjective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Comparative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Superlative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boring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 boring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most boring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contagious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 contagious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most contagious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difficult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 difficult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most difficult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expensive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 expensive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most expensive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marvellous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 marvellous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most marvellous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popular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 popular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most popular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AU" sz="1200">
                          <a:effectLst/>
                        </a:rPr>
                        <a:t>wonderful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a:effectLst/>
                        </a:rPr>
                        <a:t>more wonderful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200" dirty="0">
                          <a:effectLst/>
                        </a:rPr>
                        <a:t>most wonderful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97834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7488832" cy="3539430"/>
          </a:xfrm>
          <a:prstGeom prst="rect">
            <a:avLst/>
          </a:prstGeom>
          <a:noFill/>
        </p:spPr>
        <p:txBody>
          <a:bodyPr wrap="square" rtlCol="0">
            <a:spAutoFit/>
          </a:bodyPr>
          <a:lstStyle/>
          <a:p>
            <a:r>
              <a:rPr lang="en-AU" sz="2400" b="1" i="1" dirty="0">
                <a:solidFill>
                  <a:srgbClr val="92D050"/>
                </a:solidFill>
              </a:rPr>
              <a:t>Activities</a:t>
            </a:r>
            <a:endParaRPr lang="en-GB" sz="2400" dirty="0">
              <a:solidFill>
                <a:srgbClr val="92D050"/>
              </a:solidFill>
            </a:endParaRPr>
          </a:p>
          <a:p>
            <a:pPr lvl="0"/>
            <a:r>
              <a:rPr lang="en-AU" sz="1600" b="1" dirty="0">
                <a:solidFill>
                  <a:srgbClr val="00B0F0"/>
                </a:solidFill>
              </a:rPr>
              <a:t>Add an Adjective</a:t>
            </a:r>
            <a:r>
              <a:rPr lang="en-AU" sz="1600" dirty="0">
                <a:solidFill>
                  <a:srgbClr val="00B0F0"/>
                </a:solidFill>
              </a:rPr>
              <a:t> </a:t>
            </a:r>
            <a:r>
              <a:rPr lang="en-AU" sz="1600" dirty="0"/>
              <a:t>(EASY): Two teams create a sentence with missing adjectives.  </a:t>
            </a:r>
            <a:r>
              <a:rPr lang="en-AU" sz="1600" i="1" dirty="0"/>
              <a:t>(See instructions</a:t>
            </a:r>
            <a:r>
              <a:rPr lang="en-AU" sz="1600" i="1" dirty="0" smtClean="0"/>
              <a:t>.)</a:t>
            </a:r>
          </a:p>
          <a:p>
            <a:pPr lvl="0"/>
            <a:endParaRPr lang="en-GB" sz="600" dirty="0"/>
          </a:p>
          <a:p>
            <a:pPr lvl="0"/>
            <a:r>
              <a:rPr lang="en-AU" sz="1600" b="1" dirty="0">
                <a:solidFill>
                  <a:srgbClr val="00B0F0"/>
                </a:solidFill>
              </a:rPr>
              <a:t>Synonym Scramble </a:t>
            </a:r>
            <a:r>
              <a:rPr lang="en-AU" sz="1600" dirty="0"/>
              <a:t>(EASY): Six groups build a series of variations on “master” adjectives (</a:t>
            </a:r>
            <a:r>
              <a:rPr lang="en-AU" sz="1600" dirty="0" err="1"/>
              <a:t>eg</a:t>
            </a:r>
            <a:r>
              <a:rPr lang="en-AU" sz="1600" dirty="0"/>
              <a:t> sad gives unhappy, miserable, </a:t>
            </a:r>
            <a:r>
              <a:rPr lang="en-AU" sz="1600" dirty="0" err="1"/>
              <a:t>etc</a:t>
            </a:r>
            <a:r>
              <a:rPr lang="en-AU" sz="1600" dirty="0"/>
              <a:t>). These are scrambled and selected.  </a:t>
            </a:r>
            <a:r>
              <a:rPr lang="en-AU" sz="1600" i="1" dirty="0"/>
              <a:t>(See instructions</a:t>
            </a:r>
            <a:r>
              <a:rPr lang="en-AU" sz="1600" i="1" dirty="0" smtClean="0"/>
              <a:t>.)</a:t>
            </a:r>
          </a:p>
          <a:p>
            <a:pPr lvl="0"/>
            <a:endParaRPr lang="en-GB" sz="600" dirty="0"/>
          </a:p>
          <a:p>
            <a:pPr lvl="0"/>
            <a:r>
              <a:rPr lang="en-AU" sz="1600" b="1" dirty="0">
                <a:solidFill>
                  <a:srgbClr val="00B0F0"/>
                </a:solidFill>
              </a:rPr>
              <a:t>Antonym Attack </a:t>
            </a:r>
            <a:r>
              <a:rPr lang="en-AU" sz="1600" dirty="0"/>
              <a:t>(EASY): In pairs. One (A) generates adjectives; the other (B) must find antonyms.  </a:t>
            </a:r>
            <a:r>
              <a:rPr lang="en-AU" sz="1600" i="1" dirty="0"/>
              <a:t>(See instructions</a:t>
            </a:r>
            <a:r>
              <a:rPr lang="en-AU" sz="1600" i="1" dirty="0" smtClean="0"/>
              <a:t>.)</a:t>
            </a:r>
          </a:p>
          <a:p>
            <a:pPr lvl="0"/>
            <a:endParaRPr lang="en-GB" sz="600" dirty="0"/>
          </a:p>
          <a:p>
            <a:pPr lvl="0"/>
            <a:r>
              <a:rPr lang="en-AU" sz="1600" b="1" dirty="0">
                <a:solidFill>
                  <a:srgbClr val="00B0F0"/>
                </a:solidFill>
              </a:rPr>
              <a:t>Skill Builders</a:t>
            </a:r>
            <a:r>
              <a:rPr lang="en-AU" sz="1600" dirty="0">
                <a:solidFill>
                  <a:srgbClr val="00B0F0"/>
                </a:solidFill>
              </a:rPr>
              <a:t> </a:t>
            </a:r>
            <a:r>
              <a:rPr lang="en-AU" sz="1600" dirty="0"/>
              <a:t>- there is a special lesson for adjectives (in </a:t>
            </a:r>
            <a:r>
              <a:rPr lang="en-AU" sz="1600" b="1" dirty="0"/>
              <a:t>Skill Builders</a:t>
            </a:r>
            <a:r>
              <a:rPr lang="en-AU" sz="1600" dirty="0"/>
              <a:t>), with worksheets. This is useful for revising the basics</a:t>
            </a:r>
            <a:r>
              <a:rPr lang="en-AU" sz="1600" dirty="0" smtClean="0"/>
              <a:t>.</a:t>
            </a:r>
          </a:p>
          <a:p>
            <a:pPr lvl="0"/>
            <a:endParaRPr lang="en-GB" sz="600" dirty="0"/>
          </a:p>
          <a:p>
            <a:pPr lvl="0"/>
            <a:r>
              <a:rPr lang="en-AU" sz="1600" b="1" dirty="0">
                <a:solidFill>
                  <a:srgbClr val="00B0F0"/>
                </a:solidFill>
              </a:rPr>
              <a:t>Specialised English Lessons</a:t>
            </a:r>
            <a:r>
              <a:rPr lang="en-AU" sz="1600" dirty="0">
                <a:solidFill>
                  <a:srgbClr val="00B0F0"/>
                </a:solidFill>
              </a:rPr>
              <a:t> </a:t>
            </a:r>
            <a:r>
              <a:rPr lang="en-AU" sz="1600" dirty="0"/>
              <a:t>(SEL) - the following units are devoted to adjectives: </a:t>
            </a:r>
            <a:r>
              <a:rPr lang="en-AU" sz="1600" i="1" dirty="0"/>
              <a:t>Adding descriptors </a:t>
            </a:r>
            <a:r>
              <a:rPr lang="en-AU" sz="1600" dirty="0"/>
              <a:t>(Years 5-6)</a:t>
            </a:r>
            <a:endParaRPr lang="en-GB" sz="1600" dirty="0"/>
          </a:p>
        </p:txBody>
      </p:sp>
    </p:spTree>
    <p:extLst>
      <p:ext uri="{BB962C8B-B14F-4D97-AF65-F5344CB8AC3E}">
        <p14:creationId xmlns:p14="http://schemas.microsoft.com/office/powerpoint/2010/main" val="3077737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70244" y="483518"/>
            <a:ext cx="3900620" cy="4401205"/>
          </a:xfrm>
          <a:prstGeom prst="rect">
            <a:avLst/>
          </a:prstGeom>
          <a:noFill/>
        </p:spPr>
        <p:txBody>
          <a:bodyPr wrap="square" rtlCol="0">
            <a:spAutoFit/>
          </a:bodyPr>
          <a:lstStyle/>
          <a:p>
            <a:r>
              <a:rPr lang="en-AU" sz="2400" dirty="0">
                <a:solidFill>
                  <a:srgbClr val="92D050"/>
                </a:solidFill>
              </a:rPr>
              <a:t>How to explain adverbs</a:t>
            </a:r>
            <a:r>
              <a:rPr lang="en-AU" sz="2400" dirty="0" smtClean="0">
                <a:solidFill>
                  <a:srgbClr val="92D050"/>
                </a:solidFill>
              </a:rPr>
              <a:t>?</a:t>
            </a:r>
          </a:p>
          <a:p>
            <a:endParaRPr lang="en-AU" sz="1600" dirty="0"/>
          </a:p>
          <a:p>
            <a:endParaRPr lang="en-AU" sz="1600" dirty="0" smtClean="0"/>
          </a:p>
          <a:p>
            <a:endParaRPr lang="en-AU" sz="1600" dirty="0" smtClean="0"/>
          </a:p>
          <a:p>
            <a:r>
              <a:rPr lang="en-AU" sz="1600" b="1" dirty="0" smtClean="0"/>
              <a:t>       Lucy     </a:t>
            </a:r>
            <a:r>
              <a:rPr lang="en-AU" sz="1600" b="1" dirty="0"/>
              <a:t>jumps</a:t>
            </a:r>
            <a:r>
              <a:rPr lang="en-AU" sz="1600" b="1" dirty="0" smtClean="0"/>
              <a:t>.</a:t>
            </a:r>
            <a:r>
              <a:rPr lang="en-AU" sz="1600" dirty="0"/>
              <a:t>			</a:t>
            </a:r>
            <a:r>
              <a:rPr lang="en-AU" sz="1600" dirty="0" smtClean="0"/>
              <a:t>   </a:t>
            </a:r>
            <a:br>
              <a:rPr lang="en-AU" sz="1600" dirty="0" smtClean="0"/>
            </a:br>
            <a:r>
              <a:rPr lang="en-AU" sz="1600" dirty="0" smtClean="0"/>
              <a:t>       noun</a:t>
            </a:r>
            <a:r>
              <a:rPr lang="en-AU" sz="1600" dirty="0"/>
              <a:t>	</a:t>
            </a:r>
            <a:r>
              <a:rPr lang="en-AU" sz="1600" dirty="0" smtClean="0"/>
              <a:t> verb</a:t>
            </a:r>
          </a:p>
          <a:p>
            <a:endParaRPr lang="en-AU" sz="1600" dirty="0"/>
          </a:p>
          <a:p>
            <a:endParaRPr lang="en-AU" sz="1600" dirty="0" smtClean="0"/>
          </a:p>
          <a:p>
            <a:endParaRPr lang="en-GB" sz="1600" dirty="0"/>
          </a:p>
          <a:p>
            <a:r>
              <a:rPr lang="en-AU" sz="1600" dirty="0"/>
              <a:t> </a:t>
            </a:r>
            <a:endParaRPr lang="en-GB" sz="1600" dirty="0"/>
          </a:p>
          <a:p>
            <a:r>
              <a:rPr lang="en-AU" sz="1600" dirty="0"/>
              <a:t>But </a:t>
            </a:r>
            <a:r>
              <a:rPr lang="en-AU" sz="1600" b="1" i="1" dirty="0"/>
              <a:t>how</a:t>
            </a:r>
            <a:r>
              <a:rPr lang="en-AU" sz="1600" dirty="0"/>
              <a:t> does Lucy jump</a:t>
            </a:r>
            <a:r>
              <a:rPr lang="en-AU" sz="1600" dirty="0" smtClean="0"/>
              <a:t>?</a:t>
            </a:r>
            <a:r>
              <a:rPr lang="en-AU" sz="1600" dirty="0"/>
              <a:t>	</a:t>
            </a:r>
            <a:br>
              <a:rPr lang="en-AU" sz="1600" dirty="0"/>
            </a:br>
            <a:r>
              <a:rPr lang="en-AU" sz="1600" dirty="0"/>
              <a:t> </a:t>
            </a:r>
            <a:r>
              <a:rPr lang="en-AU" sz="1600" dirty="0" smtClean="0"/>
              <a:t>       </a:t>
            </a:r>
            <a:r>
              <a:rPr lang="en-AU" sz="1600" b="1" dirty="0" smtClean="0"/>
              <a:t>Lucy </a:t>
            </a:r>
            <a:r>
              <a:rPr lang="en-AU" sz="1600" b="1" dirty="0"/>
              <a:t>jumps </a:t>
            </a:r>
            <a:r>
              <a:rPr lang="en-AU" sz="1600" b="1" u="sng" dirty="0"/>
              <a:t>happily</a:t>
            </a:r>
            <a:r>
              <a:rPr lang="en-AU" sz="1600" b="1" dirty="0"/>
              <a:t>.	</a:t>
            </a:r>
            <a:r>
              <a:rPr lang="en-GB" sz="1600" dirty="0"/>
              <a:t/>
            </a:r>
            <a:br>
              <a:rPr lang="en-GB" sz="1600" dirty="0"/>
            </a:br>
            <a:r>
              <a:rPr lang="en-GB" sz="1600" dirty="0" smtClean="0"/>
              <a:t>        </a:t>
            </a:r>
            <a:r>
              <a:rPr lang="en-AU" sz="1600" b="1" dirty="0" smtClean="0"/>
              <a:t>Lucy </a:t>
            </a:r>
            <a:r>
              <a:rPr lang="en-AU" sz="1600" b="1" dirty="0"/>
              <a:t>jumps </a:t>
            </a:r>
            <a:r>
              <a:rPr lang="en-AU" sz="1600" b="1" u="sng" dirty="0" smtClean="0"/>
              <a:t>quickly</a:t>
            </a:r>
            <a:r>
              <a:rPr lang="en-AU" sz="1600" b="1" dirty="0" smtClean="0"/>
              <a:t>.</a:t>
            </a:r>
            <a:r>
              <a:rPr lang="en-GB" sz="1600" dirty="0"/>
              <a:t/>
            </a:r>
            <a:br>
              <a:rPr lang="en-GB" sz="1600" dirty="0"/>
            </a:br>
            <a:r>
              <a:rPr lang="en-GB" sz="1600" dirty="0" smtClean="0"/>
              <a:t>        </a:t>
            </a:r>
            <a:r>
              <a:rPr lang="en-AU" sz="1600" b="1" dirty="0" smtClean="0"/>
              <a:t>Lucy </a:t>
            </a:r>
            <a:r>
              <a:rPr lang="en-AU" sz="1600" b="1" dirty="0"/>
              <a:t>jumps </a:t>
            </a:r>
            <a:r>
              <a:rPr lang="en-AU" sz="1600" b="1" u="sng" dirty="0"/>
              <a:t>excitedly</a:t>
            </a:r>
            <a:r>
              <a:rPr lang="en-AU" sz="1600" b="1" dirty="0"/>
              <a:t>.</a:t>
            </a:r>
            <a:endParaRPr lang="en-GB" sz="1600" dirty="0"/>
          </a:p>
          <a:p>
            <a:r>
              <a:rPr lang="en-AU" sz="1600" dirty="0"/>
              <a:t>These are “adverbs of manner” (the how factor). </a:t>
            </a:r>
            <a:endParaRPr lang="en-GB" sz="1600" dirty="0"/>
          </a:p>
          <a:p>
            <a:endParaRPr lang="en-GB" sz="1600" dirty="0"/>
          </a:p>
        </p:txBody>
      </p:sp>
      <p:sp>
        <p:nvSpPr>
          <p:cNvPr id="5" name="TextBox 4"/>
          <p:cNvSpPr txBox="1"/>
          <p:nvPr/>
        </p:nvSpPr>
        <p:spPr>
          <a:xfrm>
            <a:off x="4770864" y="581737"/>
            <a:ext cx="3900620" cy="4031873"/>
          </a:xfrm>
          <a:prstGeom prst="rect">
            <a:avLst/>
          </a:prstGeom>
          <a:noFill/>
        </p:spPr>
        <p:txBody>
          <a:bodyPr wrap="square" rtlCol="0">
            <a:spAutoFit/>
          </a:bodyPr>
          <a:lstStyle/>
          <a:p>
            <a:r>
              <a:rPr lang="en-AU" sz="1600" dirty="0"/>
              <a:t>There are “adverbs of time”:</a:t>
            </a:r>
            <a:endParaRPr lang="en-GB" sz="1600" dirty="0"/>
          </a:p>
          <a:p>
            <a:pPr lvl="1"/>
            <a:r>
              <a:rPr lang="en-AU" sz="1600" b="1" dirty="0"/>
              <a:t>Lucy jumps </a:t>
            </a:r>
            <a:r>
              <a:rPr lang="en-AU" sz="1600" b="1" u="sng" dirty="0"/>
              <a:t>now</a:t>
            </a:r>
            <a:r>
              <a:rPr lang="en-AU" sz="1600" b="1" dirty="0"/>
              <a:t>.</a:t>
            </a:r>
            <a:endParaRPr lang="en-GB" sz="1600" dirty="0"/>
          </a:p>
          <a:p>
            <a:pPr lvl="1"/>
            <a:r>
              <a:rPr lang="en-AU" sz="1600" b="1" dirty="0"/>
              <a:t>Lucy jumps </a:t>
            </a:r>
            <a:r>
              <a:rPr lang="en-AU" sz="1600" b="1" u="sng" dirty="0"/>
              <a:t>regularly</a:t>
            </a:r>
            <a:r>
              <a:rPr lang="en-AU" sz="1600" b="1" dirty="0"/>
              <a:t>.</a:t>
            </a:r>
            <a:endParaRPr lang="en-GB" sz="1600" dirty="0"/>
          </a:p>
          <a:p>
            <a:pPr lvl="1"/>
            <a:r>
              <a:rPr lang="en-AU" sz="1600" b="1" dirty="0"/>
              <a:t>Lucy jumps </a:t>
            </a:r>
            <a:r>
              <a:rPr lang="en-AU" sz="1600" b="1" u="sng" dirty="0"/>
              <a:t>rarely</a:t>
            </a:r>
            <a:r>
              <a:rPr lang="en-AU" sz="1600" b="1" dirty="0"/>
              <a:t>.</a:t>
            </a:r>
            <a:r>
              <a:rPr lang="en-AU" sz="1600" dirty="0"/>
              <a:t> </a:t>
            </a:r>
            <a:r>
              <a:rPr lang="en-AU" sz="1600" dirty="0" smtClean="0"/>
              <a:t/>
            </a:r>
            <a:br>
              <a:rPr lang="en-AU" sz="1600" dirty="0" smtClean="0"/>
            </a:br>
            <a:endParaRPr lang="en-GB" sz="1600" dirty="0"/>
          </a:p>
          <a:p>
            <a:r>
              <a:rPr lang="en-AU" sz="1600" dirty="0"/>
              <a:t>And “adverbs of place”:</a:t>
            </a:r>
            <a:endParaRPr lang="en-GB" sz="1600" dirty="0"/>
          </a:p>
          <a:p>
            <a:r>
              <a:rPr lang="en-AU" sz="1600" b="1" dirty="0"/>
              <a:t> </a:t>
            </a:r>
            <a:r>
              <a:rPr lang="en-AU" sz="1600" b="1" dirty="0" smtClean="0"/>
              <a:t>         Lucy </a:t>
            </a:r>
            <a:r>
              <a:rPr lang="en-AU" sz="1600" b="1" dirty="0"/>
              <a:t>jumps </a:t>
            </a:r>
            <a:r>
              <a:rPr lang="en-AU" sz="1600" b="1" u="sng" dirty="0"/>
              <a:t>up</a:t>
            </a:r>
            <a:r>
              <a:rPr lang="en-AU" sz="1600" b="1" dirty="0"/>
              <a:t>.</a:t>
            </a:r>
            <a:endParaRPr lang="en-GB" sz="1600" dirty="0"/>
          </a:p>
          <a:p>
            <a:pPr lvl="1"/>
            <a:r>
              <a:rPr lang="en-AU" sz="1600" b="1" dirty="0"/>
              <a:t>Lucy jumps </a:t>
            </a:r>
            <a:r>
              <a:rPr lang="en-AU" sz="1600" b="1" u="sng" dirty="0"/>
              <a:t>away</a:t>
            </a:r>
            <a:r>
              <a:rPr lang="en-AU" sz="1600" b="1" dirty="0"/>
              <a:t>.</a:t>
            </a:r>
            <a:endParaRPr lang="en-GB" sz="1600" dirty="0"/>
          </a:p>
          <a:p>
            <a:pPr lvl="1"/>
            <a:r>
              <a:rPr lang="en-AU" sz="1600" b="1" dirty="0"/>
              <a:t>Lucy jumps </a:t>
            </a:r>
            <a:r>
              <a:rPr lang="en-AU" sz="1600" b="1" u="sng" dirty="0"/>
              <a:t>everywhere</a:t>
            </a:r>
            <a:r>
              <a:rPr lang="en-AU" sz="1600" b="1" dirty="0" smtClean="0"/>
              <a:t>.</a:t>
            </a:r>
            <a:br>
              <a:rPr lang="en-AU" sz="1600" b="1" dirty="0" smtClean="0"/>
            </a:br>
            <a:endParaRPr lang="en-GB" sz="1600" dirty="0"/>
          </a:p>
          <a:p>
            <a:r>
              <a:rPr lang="en-AU" sz="1600" dirty="0"/>
              <a:t>I would finish a unit of revision of adverbs with a quick look at comparatives - which actually look very like adjectives.</a:t>
            </a:r>
            <a:endParaRPr lang="en-GB" sz="1600" dirty="0"/>
          </a:p>
          <a:p>
            <a:pPr lvl="1"/>
            <a:r>
              <a:rPr lang="en-AU" sz="1600" b="1" dirty="0"/>
              <a:t>Lucy is jumping </a:t>
            </a:r>
            <a:r>
              <a:rPr lang="en-AU" sz="1600" b="1" u="sng" dirty="0"/>
              <a:t>quickly</a:t>
            </a:r>
            <a:r>
              <a:rPr lang="en-AU" sz="1600" b="1" dirty="0"/>
              <a:t>.</a:t>
            </a:r>
            <a:endParaRPr lang="en-GB" sz="1600" dirty="0"/>
          </a:p>
          <a:p>
            <a:pPr lvl="1"/>
            <a:r>
              <a:rPr lang="en-AU" sz="1600" b="1" dirty="0"/>
              <a:t>Lucy is jumping </a:t>
            </a:r>
            <a:r>
              <a:rPr lang="en-AU" sz="1600" b="1" u="sng" dirty="0"/>
              <a:t>more</a:t>
            </a:r>
            <a:r>
              <a:rPr lang="en-AU" sz="1600" b="1" dirty="0"/>
              <a:t> </a:t>
            </a:r>
            <a:r>
              <a:rPr lang="en-AU" sz="1600" b="1" u="sng" dirty="0"/>
              <a:t>quickly</a:t>
            </a:r>
            <a:r>
              <a:rPr lang="en-AU" sz="1600" b="1" dirty="0"/>
              <a:t>.</a:t>
            </a:r>
            <a:endParaRPr lang="en-GB" sz="1600" dirty="0"/>
          </a:p>
          <a:p>
            <a:pPr lvl="1"/>
            <a:r>
              <a:rPr lang="en-AU" sz="1600" b="1" dirty="0"/>
              <a:t>Lucy is jumping </a:t>
            </a:r>
            <a:r>
              <a:rPr lang="en-AU" sz="1600" b="1" u="sng" dirty="0"/>
              <a:t>most</a:t>
            </a:r>
            <a:r>
              <a:rPr lang="en-AU" sz="1600" b="1" dirty="0"/>
              <a:t> </a:t>
            </a:r>
            <a:r>
              <a:rPr lang="en-AU" sz="1600" b="1" u="sng" dirty="0"/>
              <a:t>quickly</a:t>
            </a:r>
            <a:r>
              <a:rPr lang="en-AU" sz="1600" b="1" dirty="0"/>
              <a:t>.</a:t>
            </a:r>
            <a:endParaRPr lang="en-GB" sz="1600"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548" b="653"/>
          <a:stretch/>
        </p:blipFill>
        <p:spPr>
          <a:xfrm>
            <a:off x="2728118" y="1017193"/>
            <a:ext cx="1600200" cy="1944216"/>
          </a:xfrm>
          <a:prstGeom prst="rect">
            <a:avLst/>
          </a:prstGeom>
        </p:spPr>
      </p:pic>
    </p:spTree>
    <p:extLst>
      <p:ext uri="{BB962C8B-B14F-4D97-AF65-F5344CB8AC3E}">
        <p14:creationId xmlns:p14="http://schemas.microsoft.com/office/powerpoint/2010/main" val="4268083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5616624" cy="3785652"/>
          </a:xfrm>
          <a:prstGeom prst="rect">
            <a:avLst/>
          </a:prstGeom>
          <a:noFill/>
        </p:spPr>
        <p:txBody>
          <a:bodyPr wrap="square" rtlCol="0">
            <a:spAutoFit/>
          </a:bodyPr>
          <a:lstStyle/>
          <a:p>
            <a:r>
              <a:rPr lang="en-AU" sz="2400" b="1" i="1" dirty="0">
                <a:solidFill>
                  <a:srgbClr val="92D050"/>
                </a:solidFill>
              </a:rPr>
              <a:t>Activities</a:t>
            </a:r>
            <a:endParaRPr lang="en-GB" sz="2400" dirty="0">
              <a:solidFill>
                <a:srgbClr val="92D050"/>
              </a:solidFill>
            </a:endParaRPr>
          </a:p>
          <a:p>
            <a:pPr lvl="0"/>
            <a:r>
              <a:rPr lang="en-AU" sz="1600" b="1" dirty="0">
                <a:solidFill>
                  <a:srgbClr val="00B0F0"/>
                </a:solidFill>
              </a:rPr>
              <a:t>Charades</a:t>
            </a:r>
            <a:r>
              <a:rPr lang="en-AU" sz="1600" dirty="0"/>
              <a:t> (EASY): The object is to come up with adverbs (</a:t>
            </a:r>
            <a:r>
              <a:rPr lang="en-AU" sz="1600" dirty="0" err="1"/>
              <a:t>eg</a:t>
            </a:r>
            <a:r>
              <a:rPr lang="en-AU" sz="1600" dirty="0"/>
              <a:t> nervously) and then play charades. </a:t>
            </a:r>
            <a:r>
              <a:rPr lang="en-AU" sz="1600" i="1" dirty="0"/>
              <a:t>(See detailed instructions</a:t>
            </a:r>
            <a:r>
              <a:rPr lang="en-AU" sz="1600" i="1" dirty="0" smtClean="0"/>
              <a:t>.)</a:t>
            </a:r>
          </a:p>
          <a:p>
            <a:pPr lvl="0"/>
            <a:endParaRPr lang="en-GB" sz="600" dirty="0"/>
          </a:p>
          <a:p>
            <a:pPr lvl="0"/>
            <a:r>
              <a:rPr lang="en-AU" sz="1600" b="1" dirty="0">
                <a:solidFill>
                  <a:srgbClr val="00B0F0"/>
                </a:solidFill>
              </a:rPr>
              <a:t>Adverb Shuffle </a:t>
            </a:r>
            <a:r>
              <a:rPr lang="en-AU" sz="1600" dirty="0"/>
              <a:t>(MEDIUM): This involves making synonyms. Teams create a sentence with missing adjectives.  </a:t>
            </a:r>
            <a:r>
              <a:rPr lang="en-AU" sz="1600" i="1" dirty="0"/>
              <a:t>(See detailed instructions</a:t>
            </a:r>
            <a:r>
              <a:rPr lang="en-AU" sz="1600" i="1" dirty="0" smtClean="0"/>
              <a:t>.)</a:t>
            </a:r>
          </a:p>
          <a:p>
            <a:pPr lvl="0"/>
            <a:endParaRPr lang="en-AU" sz="600" b="1" dirty="0" smtClean="0"/>
          </a:p>
          <a:p>
            <a:pPr lvl="0"/>
            <a:r>
              <a:rPr lang="en-AU" sz="1600" b="1" dirty="0" smtClean="0">
                <a:solidFill>
                  <a:srgbClr val="00B0F0"/>
                </a:solidFill>
              </a:rPr>
              <a:t>Picture </a:t>
            </a:r>
            <a:r>
              <a:rPr lang="en-AU" sz="1600" b="1" dirty="0">
                <a:solidFill>
                  <a:srgbClr val="00B0F0"/>
                </a:solidFill>
              </a:rPr>
              <a:t>This </a:t>
            </a:r>
            <a:r>
              <a:rPr lang="en-AU" sz="1600" dirty="0"/>
              <a:t>(MEDIUM): Four teams create a list of adverbs. A volunteer draws the adverb and the class have to guess what it is.  </a:t>
            </a:r>
            <a:r>
              <a:rPr lang="en-AU" sz="1600" i="1" dirty="0"/>
              <a:t>(See detailed instructions</a:t>
            </a:r>
            <a:r>
              <a:rPr lang="en-AU" sz="1600" i="1" dirty="0" smtClean="0"/>
              <a:t>.)</a:t>
            </a:r>
          </a:p>
          <a:p>
            <a:pPr lvl="0"/>
            <a:endParaRPr lang="en-GB" sz="600" dirty="0"/>
          </a:p>
          <a:p>
            <a:pPr lvl="0"/>
            <a:r>
              <a:rPr lang="en-AU" sz="1600" b="1" dirty="0">
                <a:solidFill>
                  <a:srgbClr val="00B0F0"/>
                </a:solidFill>
              </a:rPr>
              <a:t>Skill Builders</a:t>
            </a:r>
            <a:r>
              <a:rPr lang="en-AU" sz="1600" dirty="0">
                <a:solidFill>
                  <a:srgbClr val="00B0F0"/>
                </a:solidFill>
              </a:rPr>
              <a:t> </a:t>
            </a:r>
            <a:r>
              <a:rPr lang="en-AU" sz="1600" dirty="0"/>
              <a:t>- there is a special lesson for adverbs (in </a:t>
            </a:r>
            <a:r>
              <a:rPr lang="en-AU" sz="1600" b="1" dirty="0"/>
              <a:t>Skill Builders</a:t>
            </a:r>
            <a:r>
              <a:rPr lang="en-AU" sz="1600" dirty="0"/>
              <a:t>), with worksheets</a:t>
            </a:r>
            <a:r>
              <a:rPr lang="en-AU" sz="1600" dirty="0" smtClean="0"/>
              <a:t>.</a:t>
            </a:r>
          </a:p>
          <a:p>
            <a:pPr lvl="0"/>
            <a:endParaRPr lang="en-GB" sz="600" dirty="0"/>
          </a:p>
          <a:p>
            <a:pPr lvl="0"/>
            <a:r>
              <a:rPr lang="en-AU" sz="1600" b="1" dirty="0">
                <a:solidFill>
                  <a:srgbClr val="00B0F0"/>
                </a:solidFill>
              </a:rPr>
              <a:t>Specialised English Lessons</a:t>
            </a:r>
            <a:r>
              <a:rPr lang="en-AU" sz="1600" dirty="0">
                <a:solidFill>
                  <a:srgbClr val="00B0F0"/>
                </a:solidFill>
              </a:rPr>
              <a:t> </a:t>
            </a:r>
            <a:r>
              <a:rPr lang="en-AU" sz="1600" dirty="0"/>
              <a:t>(SEL) - the following units are devoted to adverbs: </a:t>
            </a:r>
            <a:r>
              <a:rPr lang="en-AU" sz="1600" i="1" dirty="0"/>
              <a:t>What are adverbs for? </a:t>
            </a:r>
            <a:r>
              <a:rPr lang="en-AU" sz="1600" dirty="0"/>
              <a:t>(Years 3-4);</a:t>
            </a:r>
            <a:r>
              <a:rPr lang="en-AU" sz="1600" i="1" dirty="0"/>
              <a:t> </a:t>
            </a:r>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516216" y="1203598"/>
            <a:ext cx="2057400" cy="2908300"/>
          </a:xfrm>
          <a:prstGeom prst="rect">
            <a:avLst/>
          </a:prstGeom>
        </p:spPr>
      </p:pic>
    </p:spTree>
    <p:extLst>
      <p:ext uri="{BB962C8B-B14F-4D97-AF65-F5344CB8AC3E}">
        <p14:creationId xmlns:p14="http://schemas.microsoft.com/office/powerpoint/2010/main" val="460510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9592" y="699542"/>
            <a:ext cx="7056784" cy="3908762"/>
          </a:xfrm>
          <a:prstGeom prst="rect">
            <a:avLst/>
          </a:prstGeom>
          <a:noFill/>
        </p:spPr>
        <p:txBody>
          <a:bodyPr wrap="square" rtlCol="0">
            <a:spAutoFit/>
          </a:bodyPr>
          <a:lstStyle/>
          <a:p>
            <a:r>
              <a:rPr lang="en-AU" sz="2400" b="1" dirty="0">
                <a:solidFill>
                  <a:srgbClr val="92D050"/>
                </a:solidFill>
              </a:rPr>
              <a:t>Trouble shooting common problems</a:t>
            </a:r>
            <a:endParaRPr lang="en-GB" sz="2400" dirty="0">
              <a:solidFill>
                <a:srgbClr val="92D050"/>
              </a:solidFill>
            </a:endParaRPr>
          </a:p>
          <a:p>
            <a:r>
              <a:rPr lang="en-AU" sz="1600" b="1" dirty="0"/>
              <a:t>I and me</a:t>
            </a:r>
            <a:endParaRPr lang="en-GB" sz="1600" dirty="0"/>
          </a:p>
          <a:p>
            <a:r>
              <a:rPr lang="en-AU" sz="1600" dirty="0"/>
              <a:t>Julie and I went to see the principal. </a:t>
            </a:r>
            <a:endParaRPr lang="en-GB" sz="1600" dirty="0"/>
          </a:p>
          <a:p>
            <a:r>
              <a:rPr lang="en-AU" sz="1600" dirty="0"/>
              <a:t>The principal saw Julie and I.</a:t>
            </a:r>
            <a:endParaRPr lang="en-GB" sz="1600" dirty="0"/>
          </a:p>
          <a:p>
            <a:r>
              <a:rPr lang="en-AU" sz="1600" dirty="0"/>
              <a:t>?</a:t>
            </a:r>
            <a:endParaRPr lang="en-GB" sz="1600" dirty="0"/>
          </a:p>
          <a:p>
            <a:r>
              <a:rPr lang="en-AU" sz="1600" b="1" dirty="0"/>
              <a:t>Misplaced (or “dangling”) modifiers</a:t>
            </a:r>
            <a:endParaRPr lang="en-GB" sz="1600" dirty="0"/>
          </a:p>
          <a:p>
            <a:r>
              <a:rPr lang="en-AU" sz="1600" dirty="0"/>
              <a:t>At eight years old, my father gave me a pony for Christmas</a:t>
            </a:r>
            <a:r>
              <a:rPr lang="en-AU" sz="1600" dirty="0" smtClean="0"/>
              <a:t>.</a:t>
            </a:r>
          </a:p>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r>
              <a:rPr lang="en-AU" sz="1600" dirty="0"/>
              <a:t>After rotting in the cellar for months, my brother brought up some oranges.</a:t>
            </a:r>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618312" y="1212966"/>
            <a:ext cx="1524000" cy="101790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577250" y="2499742"/>
            <a:ext cx="2565062" cy="1709178"/>
          </a:xfrm>
          <a:prstGeom prst="rect">
            <a:avLst/>
          </a:prstGeom>
        </p:spPr>
      </p:pic>
    </p:spTree>
    <p:extLst>
      <p:ext uri="{BB962C8B-B14F-4D97-AF65-F5344CB8AC3E}">
        <p14:creationId xmlns:p14="http://schemas.microsoft.com/office/powerpoint/2010/main" val="3264615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91493" y="659251"/>
            <a:ext cx="7344816" cy="4031873"/>
          </a:xfrm>
          <a:prstGeom prst="rect">
            <a:avLst/>
          </a:prstGeom>
          <a:noFill/>
        </p:spPr>
        <p:txBody>
          <a:bodyPr wrap="square" rtlCol="0">
            <a:spAutoFit/>
          </a:bodyPr>
          <a:lstStyle/>
          <a:p>
            <a:r>
              <a:rPr lang="en-AU" sz="1600" b="1" dirty="0"/>
              <a:t>The old classics - where quasi-homophones pose a trap</a:t>
            </a:r>
            <a:endParaRPr lang="en-GB" sz="1600" dirty="0"/>
          </a:p>
          <a:p>
            <a:r>
              <a:rPr lang="en-AU" sz="1600" dirty="0"/>
              <a:t>affect (verb) and effect (noun)</a:t>
            </a:r>
            <a:endParaRPr lang="en-GB" sz="1600" dirty="0"/>
          </a:p>
          <a:p>
            <a:r>
              <a:rPr lang="en-AU" sz="1600" dirty="0"/>
              <a:t>its (possessive adjective) and it’s (pronoun and verb)</a:t>
            </a:r>
            <a:endParaRPr lang="en-GB" sz="1600" dirty="0"/>
          </a:p>
          <a:p>
            <a:r>
              <a:rPr lang="en-AU" sz="1600" dirty="0"/>
              <a:t>lie (intransitive verb) versus lay (transitive verb)</a:t>
            </a:r>
            <a:endParaRPr lang="en-GB" sz="1600" dirty="0"/>
          </a:p>
          <a:p>
            <a:r>
              <a:rPr lang="en-AU" sz="1600" dirty="0"/>
              <a:t>lose (verb) and loose (adjective)</a:t>
            </a:r>
            <a:endParaRPr lang="en-GB" sz="1600" dirty="0"/>
          </a:p>
          <a:p>
            <a:r>
              <a:rPr lang="en-AU" sz="1600" dirty="0"/>
              <a:t>practise (verb) and practice (noun)</a:t>
            </a:r>
            <a:endParaRPr lang="en-GB" sz="1600" dirty="0"/>
          </a:p>
          <a:p>
            <a:r>
              <a:rPr lang="en-AU" sz="1600" dirty="0"/>
              <a:t>there (adverb), their (possessive adjective) </a:t>
            </a:r>
            <a:r>
              <a:rPr lang="en-AU" sz="1600" dirty="0" smtClean="0"/>
              <a:t/>
            </a:r>
            <a:br>
              <a:rPr lang="en-AU" sz="1600" dirty="0" smtClean="0"/>
            </a:br>
            <a:r>
              <a:rPr lang="en-AU" sz="1600" dirty="0" smtClean="0"/>
              <a:t>and </a:t>
            </a:r>
            <a:r>
              <a:rPr lang="en-AU" sz="1600" dirty="0"/>
              <a:t>they’re (pronoun and verb)</a:t>
            </a:r>
            <a:endParaRPr lang="en-GB" sz="1600" dirty="0"/>
          </a:p>
          <a:p>
            <a:r>
              <a:rPr lang="en-AU" sz="1600" dirty="0"/>
              <a:t>who (subject relative pronoun) and </a:t>
            </a:r>
            <a:r>
              <a:rPr lang="en-AU" sz="1600" dirty="0" smtClean="0"/>
              <a:t/>
            </a:r>
            <a:br>
              <a:rPr lang="en-AU" sz="1600" dirty="0" smtClean="0"/>
            </a:br>
            <a:r>
              <a:rPr lang="en-AU" sz="1600" dirty="0" smtClean="0"/>
              <a:t>whom </a:t>
            </a:r>
            <a:r>
              <a:rPr lang="en-AU" sz="1600" dirty="0"/>
              <a:t>(object relative pronoun)</a:t>
            </a:r>
            <a:endParaRPr lang="en-GB" sz="1600" dirty="0"/>
          </a:p>
          <a:p>
            <a:r>
              <a:rPr lang="en-AU" sz="1600" dirty="0"/>
              <a:t>your (possessive adjective) and you’re (pronoun and verb)</a:t>
            </a:r>
            <a:endParaRPr lang="en-GB" sz="1600" dirty="0"/>
          </a:p>
          <a:p>
            <a:r>
              <a:rPr lang="en-AU" sz="1600" dirty="0"/>
              <a:t> </a:t>
            </a:r>
            <a:endParaRPr lang="en-GB" sz="1600" dirty="0"/>
          </a:p>
          <a:p>
            <a:r>
              <a:rPr lang="en-AU" sz="1600" dirty="0"/>
              <a:t>For a full discussion of these vexed issues, see the accompanying “Instructions” sheet.</a:t>
            </a:r>
            <a:endParaRPr lang="en-GB" sz="1600" dirty="0"/>
          </a:p>
          <a:p>
            <a:endParaRPr lang="en-AU" sz="1600" dirty="0" smtClean="0"/>
          </a:p>
          <a:p>
            <a:r>
              <a:rPr lang="en-AU" sz="1600" dirty="0" smtClean="0"/>
              <a:t>And </a:t>
            </a:r>
            <a:r>
              <a:rPr lang="en-AU" sz="1600" dirty="0"/>
              <a:t>look out next for a webinar on the other difficult aspects of teaching English - punctuation and spelling problems.</a:t>
            </a:r>
            <a:endParaRPr lang="en-GB" sz="16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84168" y="728560"/>
            <a:ext cx="2447290" cy="2447290"/>
          </a:xfrm>
          <a:prstGeom prst="rect">
            <a:avLst/>
          </a:prstGeom>
        </p:spPr>
      </p:pic>
    </p:spTree>
    <p:extLst>
      <p:ext uri="{BB962C8B-B14F-4D97-AF65-F5344CB8AC3E}">
        <p14:creationId xmlns:p14="http://schemas.microsoft.com/office/powerpoint/2010/main" val="146213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003798"/>
            <a:ext cx="8229600" cy="2238897"/>
          </a:xfrm>
        </p:spPr>
        <p:txBody>
          <a:bodyPr>
            <a:normAutofit/>
          </a:bodyPr>
          <a:lstStyle/>
          <a:p>
            <a:pPr marL="0" indent="0" algn="ctr">
              <a:buNone/>
            </a:pPr>
            <a:r>
              <a:rPr lang="en-US" sz="3600" dirty="0" smtClean="0"/>
              <a:t>Questions and Answers…</a:t>
            </a:r>
          </a:p>
        </p:txBody>
      </p:sp>
      <p:pic>
        <p:nvPicPr>
          <p:cNvPr id="31748" name="Picture 4" descr="http://thefutureofink.com/wp-content/uploads/2013/09/QA-app-icon-512-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78" y="1491630"/>
            <a:ext cx="1345332" cy="134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67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843558"/>
            <a:ext cx="7056784" cy="338554"/>
          </a:xfrm>
          <a:prstGeom prst="rect">
            <a:avLst/>
          </a:prstGeom>
          <a:noFill/>
        </p:spPr>
        <p:txBody>
          <a:bodyPr wrap="square" rtlCol="0">
            <a:spAutoFit/>
          </a:bodyPr>
          <a:lstStyle/>
          <a:p>
            <a:endParaRPr lang="en-GB" sz="1600"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436096" y="2631583"/>
            <a:ext cx="2826385" cy="1884045"/>
          </a:xfrm>
          <a:prstGeom prst="rect">
            <a:avLst/>
          </a:prstGeom>
        </p:spPr>
      </p:pic>
      <p:sp>
        <p:nvSpPr>
          <p:cNvPr id="10" name="TextBox 9"/>
          <p:cNvSpPr txBox="1"/>
          <p:nvPr/>
        </p:nvSpPr>
        <p:spPr>
          <a:xfrm>
            <a:off x="899592" y="699542"/>
            <a:ext cx="5472608" cy="3785652"/>
          </a:xfrm>
          <a:prstGeom prst="rect">
            <a:avLst/>
          </a:prstGeom>
          <a:noFill/>
        </p:spPr>
        <p:txBody>
          <a:bodyPr wrap="square" rtlCol="0">
            <a:spAutoFit/>
          </a:bodyPr>
          <a:lstStyle/>
          <a:p>
            <a:r>
              <a:rPr lang="en-AU" sz="1600" dirty="0"/>
              <a:t>So it </a:t>
            </a:r>
            <a:r>
              <a:rPr lang="en-AU" sz="1600" b="1" i="1" dirty="0"/>
              <a:t>is</a:t>
            </a:r>
            <a:r>
              <a:rPr lang="en-AU" sz="1600" dirty="0"/>
              <a:t> important to have a working knowledge of grammar. </a:t>
            </a:r>
            <a:endParaRPr lang="en-GB" sz="1600" dirty="0"/>
          </a:p>
          <a:p>
            <a:r>
              <a:rPr lang="en-AU" sz="1600" dirty="0"/>
              <a:t> </a:t>
            </a:r>
            <a:endParaRPr lang="en-GB" sz="1600" dirty="0"/>
          </a:p>
          <a:p>
            <a:r>
              <a:rPr lang="en-AU" sz="1600" b="1" dirty="0"/>
              <a:t>This webinar has the brief: </a:t>
            </a:r>
            <a:r>
              <a:rPr lang="en-AU" sz="1600" dirty="0" smtClean="0">
                <a:solidFill>
                  <a:srgbClr val="92D050"/>
                </a:solidFill>
              </a:rPr>
              <a:t>how </a:t>
            </a:r>
            <a:r>
              <a:rPr lang="en-AU" sz="1600" dirty="0">
                <a:solidFill>
                  <a:srgbClr val="92D050"/>
                </a:solidFill>
              </a:rPr>
              <a:t>to make grammar enjoyable. </a:t>
            </a:r>
            <a:endParaRPr lang="en-GB" sz="1600" dirty="0">
              <a:solidFill>
                <a:srgbClr val="92D050"/>
              </a:solidFill>
            </a:endParaRPr>
          </a:p>
          <a:p>
            <a:endParaRPr lang="en-AU" sz="1600" dirty="0" smtClean="0"/>
          </a:p>
          <a:p>
            <a:pPr marL="285750" indent="-285750">
              <a:buFont typeface="Wingdings" panose="05000000000000000000" pitchFamily="2" charset="2"/>
              <a:buChar char="ü"/>
            </a:pPr>
            <a:r>
              <a:rPr lang="en-AU" sz="1600" dirty="0" smtClean="0"/>
              <a:t>Overview </a:t>
            </a:r>
            <a:r>
              <a:rPr lang="en-AU" sz="1600" dirty="0"/>
              <a:t>of the grammar debate</a:t>
            </a:r>
            <a:endParaRPr lang="en-GB" sz="1600" dirty="0"/>
          </a:p>
          <a:p>
            <a:pPr marL="285750" indent="-285750">
              <a:buFont typeface="Wingdings" panose="05000000000000000000" pitchFamily="2" charset="2"/>
              <a:buChar char="ü"/>
            </a:pPr>
            <a:r>
              <a:rPr lang="en-AU" sz="1600" dirty="0"/>
              <a:t>What aspects of grammar are critical to student writing?</a:t>
            </a:r>
            <a:endParaRPr lang="en-GB" sz="1600" dirty="0"/>
          </a:p>
          <a:p>
            <a:pPr marL="285750" indent="-285750">
              <a:buFont typeface="Wingdings" panose="05000000000000000000" pitchFamily="2" charset="2"/>
              <a:buChar char="ü"/>
            </a:pPr>
            <a:r>
              <a:rPr lang="en-AU" sz="1600" dirty="0"/>
              <a:t>How to establish a basic knowledge of the Parts of Speech</a:t>
            </a:r>
            <a:endParaRPr lang="en-GB" sz="1600" dirty="0"/>
          </a:p>
          <a:p>
            <a:pPr marL="285750" indent="-285750">
              <a:buFont typeface="Wingdings" panose="05000000000000000000" pitchFamily="2" charset="2"/>
              <a:buChar char="ü"/>
            </a:pPr>
            <a:r>
              <a:rPr lang="en-AU" sz="1600" dirty="0"/>
              <a:t>How to teach nouns </a:t>
            </a:r>
            <a:endParaRPr lang="en-GB" sz="1600" dirty="0"/>
          </a:p>
          <a:p>
            <a:pPr marL="285750" indent="-285750">
              <a:buFont typeface="Wingdings" panose="05000000000000000000" pitchFamily="2" charset="2"/>
              <a:buChar char="ü"/>
            </a:pPr>
            <a:r>
              <a:rPr lang="en-AU" sz="1600" dirty="0"/>
              <a:t>How to teach pronouns</a:t>
            </a:r>
            <a:endParaRPr lang="en-GB" sz="1600" dirty="0"/>
          </a:p>
          <a:p>
            <a:pPr marL="285750" indent="-285750">
              <a:buFont typeface="Wingdings" panose="05000000000000000000" pitchFamily="2" charset="2"/>
              <a:buChar char="ü"/>
            </a:pPr>
            <a:r>
              <a:rPr lang="en-AU" sz="1600" dirty="0"/>
              <a:t>How to teach verbs - and what to teach</a:t>
            </a:r>
            <a:endParaRPr lang="en-GB" sz="1600" dirty="0"/>
          </a:p>
          <a:p>
            <a:pPr marL="285750" indent="-285750">
              <a:buFont typeface="Wingdings" panose="05000000000000000000" pitchFamily="2" charset="2"/>
              <a:buChar char="ü"/>
            </a:pPr>
            <a:r>
              <a:rPr lang="en-AU" sz="1600" dirty="0"/>
              <a:t>How to teach adjectives</a:t>
            </a:r>
            <a:endParaRPr lang="en-GB" sz="1600" dirty="0"/>
          </a:p>
          <a:p>
            <a:pPr marL="285750" indent="-285750">
              <a:buFont typeface="Wingdings" panose="05000000000000000000" pitchFamily="2" charset="2"/>
              <a:buChar char="ü"/>
            </a:pPr>
            <a:r>
              <a:rPr lang="en-AU" sz="1600" dirty="0"/>
              <a:t>How to teach adverbs</a:t>
            </a:r>
            <a:endParaRPr lang="en-GB" sz="1600" dirty="0"/>
          </a:p>
          <a:p>
            <a:pPr marL="285750" indent="-285750">
              <a:buFont typeface="Wingdings" panose="05000000000000000000" pitchFamily="2" charset="2"/>
              <a:buChar char="ü"/>
            </a:pPr>
            <a:r>
              <a:rPr lang="en-AU" sz="1600" dirty="0"/>
              <a:t>Trouble shooting common mistakes</a:t>
            </a:r>
            <a:endParaRPr lang="en-GB" sz="1600" dirty="0"/>
          </a:p>
          <a:p>
            <a:r>
              <a:rPr lang="en-AU" sz="1600" dirty="0"/>
              <a:t> </a:t>
            </a:r>
            <a:endParaRPr lang="en-GB" sz="1600" dirty="0"/>
          </a:p>
          <a:p>
            <a:endParaRPr lang="en-GB" sz="1600" dirty="0"/>
          </a:p>
        </p:txBody>
      </p:sp>
    </p:spTree>
    <p:extLst>
      <p:ext uri="{BB962C8B-B14F-4D97-AF65-F5344CB8AC3E}">
        <p14:creationId xmlns:p14="http://schemas.microsoft.com/office/powerpoint/2010/main" val="1918795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67694"/>
            <a:ext cx="7139136" cy="1944217"/>
          </a:xfrm>
        </p:spPr>
        <p:txBody>
          <a:bodyPr>
            <a:normAutofit/>
          </a:bodyPr>
          <a:lstStyle/>
          <a:p>
            <a:pPr marL="0" indent="0" algn="ctr">
              <a:buNone/>
            </a:pPr>
            <a:r>
              <a:rPr lang="en-US" sz="2800" dirty="0" smtClean="0"/>
              <a:t>If you are not a subscriber yet, register for a 30 day free trial of Ziptales at </a:t>
            </a:r>
            <a:r>
              <a:rPr lang="en-US" sz="2800" dirty="0" smtClean="0">
                <a:hlinkClick r:id="rId2"/>
              </a:rPr>
              <a:t>www.ziptales.com</a:t>
            </a:r>
            <a:r>
              <a:rPr lang="en-US" sz="2800" dirty="0" smtClean="0"/>
              <a:t> </a:t>
            </a:r>
          </a:p>
        </p:txBody>
      </p:sp>
    </p:spTree>
    <p:extLst>
      <p:ext uri="{BB962C8B-B14F-4D97-AF65-F5344CB8AC3E}">
        <p14:creationId xmlns:p14="http://schemas.microsoft.com/office/powerpoint/2010/main" val="4208639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755576" y="622597"/>
            <a:ext cx="7616874" cy="830997"/>
          </a:xfrm>
          <a:prstGeom prst="rect">
            <a:avLst/>
          </a:prstGeom>
          <a:noFill/>
        </p:spPr>
        <p:txBody>
          <a:bodyPr wrap="square" rtlCol="0">
            <a:spAutoFit/>
          </a:bodyPr>
          <a:lstStyle/>
          <a:p>
            <a:r>
              <a:rPr lang="en-AU" sz="1600" dirty="0" smtClean="0"/>
              <a:t>Grammar </a:t>
            </a:r>
            <a:r>
              <a:rPr lang="en-AU" sz="1600" dirty="0"/>
              <a:t>is a minefield in terms of the theory. You will have heard of “Transformational grammar”, “Functional grammar”, and any number of other varieties.</a:t>
            </a:r>
            <a:endParaRPr lang="en-GB" sz="1600" dirty="0"/>
          </a:p>
          <a:p>
            <a:r>
              <a:rPr lang="en-AU" sz="1600" dirty="0"/>
              <a:t> </a:t>
            </a:r>
            <a:endParaRPr lang="en-GB" sz="16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825167" y="1726074"/>
            <a:ext cx="3568452" cy="2556614"/>
          </a:xfrm>
          <a:prstGeom prst="rect">
            <a:avLst/>
          </a:prstGeom>
        </p:spPr>
      </p:pic>
      <p:sp>
        <p:nvSpPr>
          <p:cNvPr id="2" name="Rectangle 1"/>
          <p:cNvSpPr/>
          <p:nvPr/>
        </p:nvSpPr>
        <p:spPr>
          <a:xfrm>
            <a:off x="755576" y="1330039"/>
            <a:ext cx="3960440" cy="3046988"/>
          </a:xfrm>
          <a:prstGeom prst="rect">
            <a:avLst/>
          </a:prstGeom>
        </p:spPr>
        <p:txBody>
          <a:bodyPr wrap="square">
            <a:spAutoFit/>
          </a:bodyPr>
          <a:lstStyle/>
          <a:p>
            <a:r>
              <a:rPr lang="en-AU" sz="1600" dirty="0"/>
              <a:t>In practice the standard syllabus depends on the notion that there is a “standard English” or a “commonly accepted” way of speaking and writing.</a:t>
            </a:r>
            <a:endParaRPr lang="en-GB" sz="1600" dirty="0"/>
          </a:p>
          <a:p>
            <a:r>
              <a:rPr lang="en-AU" sz="1600" dirty="0"/>
              <a:t> </a:t>
            </a:r>
            <a:endParaRPr lang="en-GB" sz="1600" dirty="0"/>
          </a:p>
          <a:p>
            <a:r>
              <a:rPr lang="en-AU" sz="1600" dirty="0"/>
              <a:t>Reread and edit student's own and others’ work using agreed criteria for text structures and language features (6</a:t>
            </a:r>
            <a:r>
              <a:rPr lang="en-AU" sz="1600" dirty="0" smtClean="0"/>
              <a:t>).</a:t>
            </a:r>
            <a:endParaRPr lang="en-GB" sz="1600" dirty="0"/>
          </a:p>
          <a:p>
            <a:r>
              <a:rPr lang="en-AU" sz="1600" dirty="0"/>
              <a:t> </a:t>
            </a:r>
            <a:endParaRPr lang="en-GB" sz="1600" dirty="0"/>
          </a:p>
          <a:p>
            <a:r>
              <a:rPr lang="en-AU" sz="1600" dirty="0"/>
              <a:t>This can be called “prescriptive” grammar - meaning that we understand that there are “agreed criteria”. </a:t>
            </a:r>
            <a:endParaRPr lang="en-GB" sz="1600" dirty="0"/>
          </a:p>
        </p:txBody>
      </p:sp>
    </p:spTree>
    <p:extLst>
      <p:ext uri="{BB962C8B-B14F-4D97-AF65-F5344CB8AC3E}">
        <p14:creationId xmlns:p14="http://schemas.microsoft.com/office/powerpoint/2010/main" val="1510190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755576" y="643794"/>
            <a:ext cx="5472608" cy="954107"/>
          </a:xfrm>
          <a:prstGeom prst="rect">
            <a:avLst/>
          </a:prstGeom>
          <a:noFill/>
        </p:spPr>
        <p:txBody>
          <a:bodyPr wrap="square" rtlCol="0">
            <a:spAutoFit/>
          </a:bodyPr>
          <a:lstStyle/>
          <a:p>
            <a:r>
              <a:rPr lang="en-AU" sz="2400" dirty="0">
                <a:solidFill>
                  <a:srgbClr val="92D050"/>
                </a:solidFill>
              </a:rPr>
              <a:t>A child </a:t>
            </a:r>
            <a:r>
              <a:rPr lang="en-AU" sz="2400" dirty="0" smtClean="0">
                <a:solidFill>
                  <a:srgbClr val="92D050"/>
                </a:solidFill>
              </a:rPr>
              <a:t>writes… </a:t>
            </a:r>
            <a:endParaRPr lang="en-GB" sz="2400" dirty="0">
              <a:solidFill>
                <a:srgbClr val="92D050"/>
              </a:solidFill>
            </a:endParaRPr>
          </a:p>
          <a:p>
            <a:r>
              <a:rPr lang="en-AU" sz="1600" dirty="0"/>
              <a:t> </a:t>
            </a:r>
            <a:endParaRPr lang="en-GB" sz="1600" dirty="0"/>
          </a:p>
          <a:p>
            <a:r>
              <a:rPr lang="en-AU" sz="1600" b="1" dirty="0"/>
              <a:t>“I seen ‘</a:t>
            </a:r>
            <a:r>
              <a:rPr lang="en-AU" sz="1600" b="1" dirty="0" err="1"/>
              <a:t>im</a:t>
            </a:r>
            <a:r>
              <a:rPr lang="en-AU" sz="1600" b="1" dirty="0"/>
              <a:t> and I </a:t>
            </a:r>
            <a:r>
              <a:rPr lang="en-AU" sz="1600" b="1" dirty="0" err="1"/>
              <a:t>ain’t</a:t>
            </a:r>
            <a:r>
              <a:rPr lang="en-AU" sz="1600" b="1" dirty="0"/>
              <a:t> sure what he done.”</a:t>
            </a:r>
            <a:endParaRPr lang="en-GB" sz="16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23728" y="1779662"/>
            <a:ext cx="2181225" cy="2095500"/>
          </a:xfrm>
          <a:prstGeom prst="rect">
            <a:avLst/>
          </a:prstGeom>
        </p:spPr>
      </p:pic>
      <p:sp>
        <p:nvSpPr>
          <p:cNvPr id="7" name="TextBox 6"/>
          <p:cNvSpPr txBox="1"/>
          <p:nvPr/>
        </p:nvSpPr>
        <p:spPr>
          <a:xfrm>
            <a:off x="4427984" y="2355726"/>
            <a:ext cx="4248499" cy="2431435"/>
          </a:xfrm>
          <a:prstGeom prst="rect">
            <a:avLst/>
          </a:prstGeom>
          <a:noFill/>
        </p:spPr>
        <p:txBody>
          <a:bodyPr wrap="square" rtlCol="0">
            <a:spAutoFit/>
          </a:bodyPr>
          <a:lstStyle/>
          <a:p>
            <a:r>
              <a:rPr lang="en-AU" sz="2400" dirty="0">
                <a:solidFill>
                  <a:srgbClr val="92D050"/>
                </a:solidFill>
              </a:rPr>
              <a:t>What does a teacher say? </a:t>
            </a:r>
            <a:endParaRPr lang="en-GB" sz="2400" dirty="0">
              <a:solidFill>
                <a:srgbClr val="92D050"/>
              </a:solidFill>
            </a:endParaRPr>
          </a:p>
          <a:p>
            <a:r>
              <a:rPr lang="en-AU" sz="1600" dirty="0"/>
              <a:t> </a:t>
            </a:r>
            <a:endParaRPr lang="en-GB" sz="1600" dirty="0"/>
          </a:p>
          <a:p>
            <a:pPr lvl="0" fontAlgn="base"/>
            <a:r>
              <a:rPr lang="en-AU" sz="1600" dirty="0" smtClean="0"/>
              <a:t>A. That’s </a:t>
            </a:r>
            <a:r>
              <a:rPr lang="en-AU" sz="1600" dirty="0"/>
              <a:t>lovely. Good work! </a:t>
            </a:r>
            <a:r>
              <a:rPr lang="en-AU" sz="1600" dirty="0" smtClean="0"/>
              <a:t/>
            </a:r>
            <a:br>
              <a:rPr lang="en-AU" sz="1600" dirty="0" smtClean="0"/>
            </a:br>
            <a:r>
              <a:rPr lang="en-AU" sz="1600" dirty="0" smtClean="0"/>
              <a:t/>
            </a:r>
            <a:br>
              <a:rPr lang="en-AU" sz="1600" dirty="0" smtClean="0"/>
            </a:br>
            <a:r>
              <a:rPr lang="en-AU" sz="1600" dirty="0" smtClean="0"/>
              <a:t>OR</a:t>
            </a:r>
            <a:br>
              <a:rPr lang="en-AU" sz="1600" dirty="0" smtClean="0"/>
            </a:br>
            <a:endParaRPr lang="en-GB" sz="1600" dirty="0"/>
          </a:p>
          <a:p>
            <a:pPr lvl="0" fontAlgn="base"/>
            <a:r>
              <a:rPr lang="en-AU" sz="1600" dirty="0" smtClean="0"/>
              <a:t>B. Why </a:t>
            </a:r>
            <a:r>
              <a:rPr lang="en-AU" sz="1600" dirty="0"/>
              <a:t>don’t we change I seen to </a:t>
            </a:r>
            <a:r>
              <a:rPr lang="en-AU" sz="1600" b="1" dirty="0"/>
              <a:t>I saw</a:t>
            </a:r>
            <a:r>
              <a:rPr lang="en-AU" sz="1600" dirty="0"/>
              <a:t> and </a:t>
            </a:r>
            <a:r>
              <a:rPr lang="en-AU" sz="1600" b="1" dirty="0"/>
              <a:t>I </a:t>
            </a:r>
            <a:r>
              <a:rPr lang="en-AU" sz="1600" b="1" dirty="0" err="1"/>
              <a:t>ain’t</a:t>
            </a:r>
            <a:r>
              <a:rPr lang="en-AU" sz="1600" dirty="0"/>
              <a:t> to I’m not sure and </a:t>
            </a:r>
            <a:r>
              <a:rPr lang="en-AU" sz="1600" b="1" dirty="0"/>
              <a:t>What he did</a:t>
            </a:r>
            <a:r>
              <a:rPr lang="en-AU" sz="1600" dirty="0"/>
              <a:t>.</a:t>
            </a:r>
            <a:endParaRPr lang="en-GB" sz="1600" dirty="0"/>
          </a:p>
          <a:p>
            <a:r>
              <a:rPr lang="en-AU" sz="1600" dirty="0"/>
              <a:t> </a:t>
            </a:r>
            <a:endParaRPr lang="en-GB" sz="1600" dirty="0"/>
          </a:p>
        </p:txBody>
      </p:sp>
    </p:spTree>
    <p:extLst>
      <p:ext uri="{BB962C8B-B14F-4D97-AF65-F5344CB8AC3E}">
        <p14:creationId xmlns:p14="http://schemas.microsoft.com/office/powerpoint/2010/main" val="2415395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05637" y="627534"/>
            <a:ext cx="5472608" cy="2923877"/>
          </a:xfrm>
          <a:prstGeom prst="rect">
            <a:avLst/>
          </a:prstGeom>
          <a:noFill/>
        </p:spPr>
        <p:txBody>
          <a:bodyPr wrap="square" rtlCol="0">
            <a:spAutoFit/>
          </a:bodyPr>
          <a:lstStyle/>
          <a:p>
            <a:r>
              <a:rPr lang="en-AU" sz="2400" dirty="0">
                <a:solidFill>
                  <a:srgbClr val="92D050"/>
                </a:solidFill>
              </a:rPr>
              <a:t>What </a:t>
            </a:r>
            <a:r>
              <a:rPr lang="en-AU" sz="2400" b="1" i="1" dirty="0">
                <a:solidFill>
                  <a:srgbClr val="92D050"/>
                </a:solidFill>
              </a:rPr>
              <a:t>are</a:t>
            </a:r>
            <a:r>
              <a:rPr lang="en-AU" sz="2400" dirty="0">
                <a:solidFill>
                  <a:srgbClr val="92D050"/>
                </a:solidFill>
              </a:rPr>
              <a:t> the basics?</a:t>
            </a:r>
            <a:endParaRPr lang="en-GB" sz="2400" dirty="0">
              <a:solidFill>
                <a:srgbClr val="92D050"/>
              </a:solidFill>
            </a:endParaRPr>
          </a:p>
          <a:p>
            <a:r>
              <a:rPr lang="en-AU" sz="1600" dirty="0"/>
              <a:t> </a:t>
            </a:r>
            <a:endParaRPr lang="en-GB" sz="1600" dirty="0"/>
          </a:p>
          <a:p>
            <a:r>
              <a:rPr lang="en-AU" sz="1600" dirty="0"/>
              <a:t>Nouns</a:t>
            </a:r>
            <a:endParaRPr lang="en-GB" sz="1600" dirty="0"/>
          </a:p>
          <a:p>
            <a:r>
              <a:rPr lang="en-AU" sz="1600" dirty="0"/>
              <a:t>Pronouns</a:t>
            </a:r>
            <a:endParaRPr lang="en-GB" sz="1600" dirty="0"/>
          </a:p>
          <a:p>
            <a:r>
              <a:rPr lang="en-AU" sz="1600" dirty="0"/>
              <a:t>Verbs</a:t>
            </a:r>
            <a:endParaRPr lang="en-GB" sz="1600" dirty="0"/>
          </a:p>
          <a:p>
            <a:r>
              <a:rPr lang="en-AU" sz="1600" dirty="0"/>
              <a:t>Adjectives</a:t>
            </a:r>
            <a:endParaRPr lang="en-GB" sz="1600" dirty="0"/>
          </a:p>
          <a:p>
            <a:r>
              <a:rPr lang="en-AU" sz="1600" dirty="0" smtClean="0"/>
              <a:t>Adverbs</a:t>
            </a:r>
          </a:p>
          <a:p>
            <a:endParaRPr lang="en-AU" sz="1600" dirty="0"/>
          </a:p>
          <a:p>
            <a:r>
              <a:rPr lang="en-AU" sz="1600" dirty="0"/>
              <a:t>Let’s keep it to </a:t>
            </a:r>
            <a:r>
              <a:rPr lang="en-AU" sz="1600" dirty="0" smtClean="0"/>
              <a:t>the</a:t>
            </a:r>
            <a:br>
              <a:rPr lang="en-AU" sz="1600" dirty="0" smtClean="0"/>
            </a:br>
            <a:r>
              <a:rPr lang="en-AU" sz="1600" dirty="0" smtClean="0"/>
              <a:t>basic </a:t>
            </a:r>
            <a:r>
              <a:rPr lang="en-AU" sz="1600" dirty="0"/>
              <a:t>concepts.</a:t>
            </a:r>
            <a:endParaRPr lang="en-GB" sz="1600" dirty="0"/>
          </a:p>
          <a:p>
            <a:endParaRPr lang="en-GB" sz="16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771800" y="1110104"/>
            <a:ext cx="5731510" cy="3519170"/>
          </a:xfrm>
          <a:prstGeom prst="rect">
            <a:avLst/>
          </a:prstGeom>
        </p:spPr>
      </p:pic>
    </p:spTree>
    <p:extLst>
      <p:ext uri="{BB962C8B-B14F-4D97-AF65-F5344CB8AC3E}">
        <p14:creationId xmlns:p14="http://schemas.microsoft.com/office/powerpoint/2010/main" val="3425051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971600" y="483518"/>
            <a:ext cx="6912768" cy="4401205"/>
          </a:xfrm>
          <a:prstGeom prst="rect">
            <a:avLst/>
          </a:prstGeom>
          <a:noFill/>
        </p:spPr>
        <p:txBody>
          <a:bodyPr wrap="square" rtlCol="0">
            <a:spAutoFit/>
          </a:bodyPr>
          <a:lstStyle/>
          <a:p>
            <a:r>
              <a:rPr lang="en-AU" sz="2400" dirty="0">
                <a:solidFill>
                  <a:srgbClr val="92D050"/>
                </a:solidFill>
              </a:rPr>
              <a:t>How to explain the parts of speech</a:t>
            </a:r>
            <a:r>
              <a:rPr lang="en-AU" sz="2400" dirty="0" smtClean="0">
                <a:solidFill>
                  <a:srgbClr val="92D050"/>
                </a:solidFill>
              </a:rPr>
              <a:t>?</a:t>
            </a:r>
          </a:p>
          <a:p>
            <a:endParaRPr lang="en-AU" sz="1600" dirty="0"/>
          </a:p>
          <a:p>
            <a:r>
              <a:rPr lang="en-AU" sz="1600" dirty="0"/>
              <a:t>Let’s take a simple sentence like this</a:t>
            </a:r>
            <a:r>
              <a:rPr lang="en-AU" sz="1600" dirty="0" smtClean="0"/>
              <a:t>:</a:t>
            </a:r>
          </a:p>
          <a:p>
            <a:endParaRPr lang="en-AU" sz="1600" dirty="0" smtClean="0"/>
          </a:p>
          <a:p>
            <a:endParaRPr lang="en-AU" sz="1600" dirty="0"/>
          </a:p>
          <a:p>
            <a:pPr lvl="1"/>
            <a:r>
              <a:rPr lang="en-AU" sz="1600" b="1" dirty="0"/>
              <a:t>A 		</a:t>
            </a:r>
            <a:r>
              <a:rPr lang="en-AU" sz="1600" b="1" dirty="0" smtClean="0"/>
              <a:t>		</a:t>
            </a:r>
            <a:r>
              <a:rPr lang="en-AU" sz="1600" dirty="0" smtClean="0"/>
              <a:t>indefinite </a:t>
            </a:r>
            <a:r>
              <a:rPr lang="en-AU" sz="1600" dirty="0"/>
              <a:t>article</a:t>
            </a:r>
            <a:endParaRPr lang="en-GB" sz="1600" dirty="0"/>
          </a:p>
          <a:p>
            <a:pPr lvl="1"/>
            <a:r>
              <a:rPr lang="en-AU" sz="1600" b="1" dirty="0"/>
              <a:t>little 	</a:t>
            </a:r>
            <a:r>
              <a:rPr lang="en-AU" sz="1600" b="1" dirty="0" smtClean="0"/>
              <a:t>			</a:t>
            </a:r>
            <a:r>
              <a:rPr lang="en-AU" sz="1600" dirty="0" smtClean="0"/>
              <a:t>descriptive </a:t>
            </a:r>
            <a:r>
              <a:rPr lang="en-AU" sz="1600" dirty="0"/>
              <a:t>adjective</a:t>
            </a:r>
            <a:endParaRPr lang="en-GB" sz="1600" dirty="0"/>
          </a:p>
          <a:p>
            <a:pPr lvl="1"/>
            <a:r>
              <a:rPr lang="en-AU" sz="1600" b="1" dirty="0"/>
              <a:t>girl 		</a:t>
            </a:r>
            <a:r>
              <a:rPr lang="en-AU" sz="1600" b="1" dirty="0" smtClean="0"/>
              <a:t>		</a:t>
            </a:r>
            <a:r>
              <a:rPr lang="en-AU" sz="1600" dirty="0" smtClean="0"/>
              <a:t>common </a:t>
            </a:r>
            <a:r>
              <a:rPr lang="en-AU" sz="1600" dirty="0"/>
              <a:t>noun</a:t>
            </a:r>
            <a:endParaRPr lang="en-GB" sz="1600" dirty="0"/>
          </a:p>
          <a:p>
            <a:pPr lvl="1"/>
            <a:r>
              <a:rPr lang="en-AU" sz="1600" b="1" dirty="0"/>
              <a:t>played 	</a:t>
            </a:r>
            <a:r>
              <a:rPr lang="en-AU" sz="1600" b="1" dirty="0" smtClean="0"/>
              <a:t>		</a:t>
            </a:r>
            <a:r>
              <a:rPr lang="en-AU" sz="1600" dirty="0" smtClean="0"/>
              <a:t>verb </a:t>
            </a:r>
            <a:r>
              <a:rPr lang="en-AU" sz="1600" dirty="0"/>
              <a:t>- past tense</a:t>
            </a:r>
            <a:endParaRPr lang="en-GB" sz="1600" dirty="0"/>
          </a:p>
          <a:p>
            <a:pPr lvl="1"/>
            <a:r>
              <a:rPr lang="en-AU" sz="1600" b="1" dirty="0"/>
              <a:t>happily 	</a:t>
            </a:r>
            <a:r>
              <a:rPr lang="en-AU" sz="1600" b="1" dirty="0" smtClean="0"/>
              <a:t>		</a:t>
            </a:r>
            <a:r>
              <a:rPr lang="en-AU" sz="1600" dirty="0" smtClean="0"/>
              <a:t>adverb </a:t>
            </a:r>
            <a:r>
              <a:rPr lang="en-AU" sz="1600" dirty="0"/>
              <a:t>(qualifying the verb)</a:t>
            </a:r>
            <a:endParaRPr lang="en-GB" sz="1600" dirty="0"/>
          </a:p>
          <a:p>
            <a:pPr lvl="1"/>
            <a:r>
              <a:rPr lang="en-AU" sz="1600" b="1" dirty="0"/>
              <a:t>in 		</a:t>
            </a:r>
            <a:r>
              <a:rPr lang="en-AU" sz="1600" b="1" dirty="0" smtClean="0"/>
              <a:t>		</a:t>
            </a:r>
            <a:r>
              <a:rPr lang="en-AU" sz="1600" dirty="0" smtClean="0"/>
              <a:t>preposition</a:t>
            </a:r>
            <a:endParaRPr lang="en-GB" sz="1600" dirty="0"/>
          </a:p>
          <a:p>
            <a:pPr lvl="1"/>
            <a:r>
              <a:rPr lang="en-AU" sz="1600" b="1" dirty="0"/>
              <a:t>her 		</a:t>
            </a:r>
            <a:r>
              <a:rPr lang="en-AU" sz="1600" b="1" dirty="0" smtClean="0"/>
              <a:t>		</a:t>
            </a:r>
            <a:r>
              <a:rPr lang="en-AU" sz="1600" dirty="0" smtClean="0"/>
              <a:t>possessive </a:t>
            </a:r>
            <a:r>
              <a:rPr lang="en-AU" sz="1600" dirty="0"/>
              <a:t>pronoun</a:t>
            </a:r>
            <a:endParaRPr lang="en-GB" sz="1600" dirty="0"/>
          </a:p>
          <a:p>
            <a:pPr lvl="1"/>
            <a:r>
              <a:rPr lang="en-AU" sz="1600" b="1" dirty="0"/>
              <a:t>garden. 	</a:t>
            </a:r>
            <a:r>
              <a:rPr lang="en-AU" sz="1600" b="1" dirty="0" smtClean="0"/>
              <a:t>		</a:t>
            </a:r>
            <a:r>
              <a:rPr lang="en-AU" sz="1600" dirty="0" smtClean="0"/>
              <a:t>common </a:t>
            </a:r>
            <a:r>
              <a:rPr lang="en-AU" sz="1600" dirty="0"/>
              <a:t>noun</a:t>
            </a:r>
            <a:endParaRPr lang="en-GB" sz="1600" dirty="0"/>
          </a:p>
          <a:p>
            <a:endParaRPr lang="en-US" sz="1600" dirty="0" smtClean="0"/>
          </a:p>
          <a:p>
            <a:endParaRPr lang="en-US" sz="1600" dirty="0" smtClean="0"/>
          </a:p>
          <a:p>
            <a:r>
              <a:rPr lang="en-AU" sz="1600" dirty="0"/>
              <a:t>Here we have the basics in eight words. </a:t>
            </a:r>
            <a:endParaRPr lang="en-GB" sz="1600" dirty="0"/>
          </a:p>
          <a:p>
            <a:endParaRPr lang="en-GB"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627784" y="1635646"/>
            <a:ext cx="1594872" cy="2398304"/>
          </a:xfrm>
          <a:prstGeom prst="rect">
            <a:avLst/>
          </a:prstGeom>
        </p:spPr>
      </p:pic>
    </p:spTree>
    <p:extLst>
      <p:ext uri="{BB962C8B-B14F-4D97-AF65-F5344CB8AC3E}">
        <p14:creationId xmlns:p14="http://schemas.microsoft.com/office/powerpoint/2010/main" val="4067198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9542"/>
            <a:ext cx="7056784" cy="338554"/>
          </a:xfrm>
          <a:prstGeom prst="rect">
            <a:avLst/>
          </a:prstGeom>
          <a:noFill/>
        </p:spPr>
        <p:txBody>
          <a:bodyPr wrap="square" rtlCol="0">
            <a:spAutoFit/>
          </a:bodyPr>
          <a:lstStyle/>
          <a:p>
            <a:endParaRPr lang="en-GB" sz="1600" dirty="0"/>
          </a:p>
        </p:txBody>
      </p:sp>
      <p:sp>
        <p:nvSpPr>
          <p:cNvPr id="10" name="TextBox 9"/>
          <p:cNvSpPr txBox="1"/>
          <p:nvPr/>
        </p:nvSpPr>
        <p:spPr>
          <a:xfrm>
            <a:off x="827584" y="483518"/>
            <a:ext cx="7560840" cy="4508927"/>
          </a:xfrm>
          <a:prstGeom prst="rect">
            <a:avLst/>
          </a:prstGeom>
          <a:noFill/>
        </p:spPr>
        <p:txBody>
          <a:bodyPr wrap="square" rtlCol="0">
            <a:spAutoFit/>
          </a:bodyPr>
          <a:lstStyle/>
          <a:p>
            <a:r>
              <a:rPr lang="en-AU" sz="2400" b="1" dirty="0">
                <a:solidFill>
                  <a:srgbClr val="92D050"/>
                </a:solidFill>
              </a:rPr>
              <a:t>The essential idea is simple</a:t>
            </a:r>
            <a:endParaRPr lang="en-GB" sz="2400" b="1" dirty="0">
              <a:solidFill>
                <a:srgbClr val="92D050"/>
              </a:solidFill>
            </a:endParaRPr>
          </a:p>
          <a:p>
            <a:pPr lvl="2"/>
            <a:r>
              <a:rPr lang="en-AU" sz="1500" b="1" dirty="0"/>
              <a:t>girl		</a:t>
            </a:r>
            <a:r>
              <a:rPr lang="en-AU" sz="1500" dirty="0"/>
              <a:t>noun	</a:t>
            </a:r>
            <a:r>
              <a:rPr lang="en-AU" sz="1500" dirty="0" smtClean="0"/>
              <a:t>	- </a:t>
            </a:r>
            <a:r>
              <a:rPr lang="en-AU" sz="1500" dirty="0"/>
              <a:t>who was it?</a:t>
            </a:r>
            <a:endParaRPr lang="en-GB" sz="1500" dirty="0"/>
          </a:p>
          <a:p>
            <a:pPr lvl="2"/>
            <a:r>
              <a:rPr lang="en-AU" sz="1500" b="1" dirty="0"/>
              <a:t>played	</a:t>
            </a:r>
            <a:r>
              <a:rPr lang="en-AU" sz="1500" b="1" dirty="0" smtClean="0"/>
              <a:t>	</a:t>
            </a:r>
            <a:r>
              <a:rPr lang="en-AU" sz="1500" dirty="0" smtClean="0"/>
              <a:t>verb</a:t>
            </a:r>
            <a:r>
              <a:rPr lang="en-AU" sz="1500" dirty="0"/>
              <a:t>	</a:t>
            </a:r>
            <a:r>
              <a:rPr lang="en-AU" sz="1500" dirty="0" smtClean="0"/>
              <a:t>	- </a:t>
            </a:r>
            <a:r>
              <a:rPr lang="en-AU" sz="1500" dirty="0"/>
              <a:t>what was she doing?</a:t>
            </a:r>
            <a:endParaRPr lang="en-GB" sz="1500" dirty="0"/>
          </a:p>
          <a:p>
            <a:pPr lvl="2"/>
            <a:r>
              <a:rPr lang="en-AU" sz="1500" b="1" dirty="0"/>
              <a:t>A</a:t>
            </a:r>
            <a:r>
              <a:rPr lang="en-AU" sz="1500" dirty="0"/>
              <a:t> 	</a:t>
            </a:r>
            <a:r>
              <a:rPr lang="en-AU" sz="1500" dirty="0" smtClean="0"/>
              <a:t>	indefinite </a:t>
            </a:r>
            <a:r>
              <a:rPr lang="en-AU" sz="1500" dirty="0"/>
              <a:t>article </a:t>
            </a:r>
            <a:r>
              <a:rPr lang="en-AU" sz="1500" dirty="0" smtClean="0"/>
              <a:t>	- </a:t>
            </a:r>
            <a:r>
              <a:rPr lang="en-AU" sz="1500" dirty="0"/>
              <a:t>she is not someone you’d know </a:t>
            </a:r>
            <a:endParaRPr lang="en-GB" sz="1500" dirty="0"/>
          </a:p>
          <a:p>
            <a:pPr lvl="2"/>
            <a:r>
              <a:rPr lang="en-AU" sz="1500" i="1" dirty="0"/>
              <a:t>(</a:t>
            </a:r>
            <a:r>
              <a:rPr lang="en-AU" sz="1500" b="1" i="1" dirty="0"/>
              <a:t>The</a:t>
            </a:r>
            <a:r>
              <a:rPr lang="en-AU" sz="1500" i="1" dirty="0"/>
              <a:t> would tell you that she was someone already referred to)</a:t>
            </a:r>
            <a:endParaRPr lang="en-GB" sz="1500" dirty="0"/>
          </a:p>
          <a:p>
            <a:r>
              <a:rPr lang="en-AU" sz="600" dirty="0" smtClean="0"/>
              <a:t/>
            </a:r>
            <a:br>
              <a:rPr lang="en-AU" sz="600" dirty="0" smtClean="0"/>
            </a:br>
            <a:r>
              <a:rPr lang="en-AU" sz="1500" b="1" dirty="0" smtClean="0">
                <a:solidFill>
                  <a:srgbClr val="92D050"/>
                </a:solidFill>
              </a:rPr>
              <a:t>So</a:t>
            </a:r>
            <a:endParaRPr lang="en-GB" sz="1500" b="1" dirty="0">
              <a:solidFill>
                <a:srgbClr val="92D050"/>
              </a:solidFill>
            </a:endParaRPr>
          </a:p>
          <a:p>
            <a:pPr lvl="1"/>
            <a:r>
              <a:rPr lang="en-AU" sz="1500" b="1" dirty="0" smtClean="0"/>
              <a:t>	A </a:t>
            </a:r>
            <a:r>
              <a:rPr lang="en-AU" sz="1500" b="1" dirty="0"/>
              <a:t>girl played.</a:t>
            </a:r>
            <a:r>
              <a:rPr lang="en-AU" sz="1500" dirty="0"/>
              <a:t> 	A complete </a:t>
            </a:r>
            <a:r>
              <a:rPr lang="en-AU" sz="1500" dirty="0" smtClean="0"/>
              <a:t>sentence</a:t>
            </a:r>
            <a:br>
              <a:rPr lang="en-AU" sz="1500" dirty="0" smtClean="0"/>
            </a:br>
            <a:endParaRPr lang="en-GB" sz="600" dirty="0"/>
          </a:p>
          <a:p>
            <a:r>
              <a:rPr lang="en-AU" sz="1500" b="1" dirty="0" smtClean="0">
                <a:solidFill>
                  <a:srgbClr val="92D050"/>
                </a:solidFill>
              </a:rPr>
              <a:t>What </a:t>
            </a:r>
            <a:r>
              <a:rPr lang="en-AU" sz="1500" b="1" dirty="0">
                <a:solidFill>
                  <a:srgbClr val="92D050"/>
                </a:solidFill>
              </a:rPr>
              <a:t>sort of girl was she</a:t>
            </a:r>
            <a:r>
              <a:rPr lang="en-AU" sz="1500" b="1" dirty="0" smtClean="0">
                <a:solidFill>
                  <a:srgbClr val="92D050"/>
                </a:solidFill>
              </a:rPr>
              <a:t>?</a:t>
            </a:r>
            <a:endParaRPr lang="en-GB" sz="1500" b="1" dirty="0">
              <a:solidFill>
                <a:srgbClr val="92D050"/>
              </a:solidFill>
            </a:endParaRPr>
          </a:p>
          <a:p>
            <a:pPr lvl="1"/>
            <a:r>
              <a:rPr lang="en-AU" sz="1500" dirty="0" smtClean="0"/>
              <a:t>	A</a:t>
            </a:r>
            <a:r>
              <a:rPr lang="en-AU" sz="1500" b="1" dirty="0" smtClean="0"/>
              <a:t> </a:t>
            </a:r>
            <a:r>
              <a:rPr lang="en-AU" sz="1500" b="1" dirty="0"/>
              <a:t>little </a:t>
            </a:r>
            <a:r>
              <a:rPr lang="en-AU" sz="1500" dirty="0"/>
              <a:t>girl </a:t>
            </a:r>
            <a:r>
              <a:rPr lang="en-AU" sz="1500" dirty="0" smtClean="0"/>
              <a:t>	- </a:t>
            </a:r>
            <a:r>
              <a:rPr lang="en-AU" sz="1500" dirty="0"/>
              <a:t>the adjective describes her</a:t>
            </a:r>
            <a:endParaRPr lang="en-GB" sz="1500" dirty="0"/>
          </a:p>
          <a:p>
            <a:pPr lvl="1"/>
            <a:r>
              <a:rPr lang="en-AU" sz="1500" b="1" dirty="0" smtClean="0"/>
              <a:t>	A </a:t>
            </a:r>
            <a:r>
              <a:rPr lang="en-AU" sz="1500" b="1" dirty="0"/>
              <a:t>little girl played.</a:t>
            </a:r>
            <a:endParaRPr lang="en-GB" sz="1500" dirty="0"/>
          </a:p>
          <a:p>
            <a:r>
              <a:rPr lang="en-AU" sz="600" dirty="0" smtClean="0"/>
              <a:t/>
            </a:r>
            <a:br>
              <a:rPr lang="en-AU" sz="600" dirty="0" smtClean="0"/>
            </a:br>
            <a:r>
              <a:rPr lang="en-AU" sz="1500" b="1" dirty="0" smtClean="0">
                <a:solidFill>
                  <a:schemeClr val="accent3"/>
                </a:solidFill>
              </a:rPr>
              <a:t>Where </a:t>
            </a:r>
            <a:r>
              <a:rPr lang="en-AU" sz="1500" b="1" dirty="0">
                <a:solidFill>
                  <a:schemeClr val="accent3"/>
                </a:solidFill>
              </a:rPr>
              <a:t>did she play?</a:t>
            </a:r>
            <a:endParaRPr lang="en-GB" sz="1500" b="1" dirty="0">
              <a:solidFill>
                <a:schemeClr val="accent3"/>
              </a:solidFill>
            </a:endParaRPr>
          </a:p>
          <a:p>
            <a:r>
              <a:rPr lang="en-AU" sz="1500" b="1" dirty="0"/>
              <a:t>	</a:t>
            </a:r>
            <a:r>
              <a:rPr lang="en-AU" sz="1500" b="1" dirty="0" smtClean="0"/>
              <a:t>in </a:t>
            </a:r>
            <a:r>
              <a:rPr lang="en-AU" sz="1500" b="1" dirty="0"/>
              <a:t>		her 		</a:t>
            </a:r>
            <a:r>
              <a:rPr lang="en-AU" sz="1500" b="1" dirty="0" smtClean="0"/>
              <a:t>garden</a:t>
            </a:r>
            <a:r>
              <a:rPr lang="en-AU" sz="1500" dirty="0" smtClean="0"/>
              <a:t> </a:t>
            </a:r>
            <a:endParaRPr lang="en-GB" sz="1500" dirty="0"/>
          </a:p>
          <a:p>
            <a:r>
              <a:rPr lang="en-AU" sz="1500" dirty="0" smtClean="0"/>
              <a:t>	preposition </a:t>
            </a:r>
            <a:r>
              <a:rPr lang="en-AU" sz="1500" dirty="0"/>
              <a:t>(the place) possessive pronoun (it was her place) garden (noun)</a:t>
            </a:r>
            <a:endParaRPr lang="en-GB" sz="1500" dirty="0"/>
          </a:p>
          <a:p>
            <a:endParaRPr lang="en-AU" sz="600" b="1" dirty="0" smtClean="0"/>
          </a:p>
          <a:p>
            <a:r>
              <a:rPr lang="en-AU" sz="1500" b="1" dirty="0" smtClean="0">
                <a:solidFill>
                  <a:srgbClr val="92D050"/>
                </a:solidFill>
              </a:rPr>
              <a:t>And </a:t>
            </a:r>
            <a:r>
              <a:rPr lang="en-AU" sz="1500" b="1" i="1" dirty="0">
                <a:solidFill>
                  <a:srgbClr val="92D050"/>
                </a:solidFill>
              </a:rPr>
              <a:t>how</a:t>
            </a:r>
            <a:r>
              <a:rPr lang="en-AU" sz="1500" b="1" dirty="0">
                <a:solidFill>
                  <a:srgbClr val="92D050"/>
                </a:solidFill>
              </a:rPr>
              <a:t> did she play? </a:t>
            </a:r>
            <a:r>
              <a:rPr lang="en-AU" sz="1500" dirty="0"/>
              <a:t>Can we add something more to a sense of her state of mind?</a:t>
            </a:r>
            <a:endParaRPr lang="en-GB" sz="1500" dirty="0"/>
          </a:p>
          <a:p>
            <a:r>
              <a:rPr lang="en-AU" sz="2800" dirty="0" smtClean="0"/>
              <a:t>	A </a:t>
            </a:r>
            <a:r>
              <a:rPr lang="en-AU" sz="2800" dirty="0"/>
              <a:t>little girl played </a:t>
            </a:r>
            <a:r>
              <a:rPr lang="en-AU" sz="2800" b="1" dirty="0"/>
              <a:t>happily</a:t>
            </a:r>
            <a:r>
              <a:rPr lang="en-AU" sz="2800" dirty="0"/>
              <a:t> in her garden.</a:t>
            </a:r>
            <a:endParaRPr lang="en-GB" sz="2800" dirty="0"/>
          </a:p>
          <a:p>
            <a:endParaRPr lang="en-GB" sz="1600" dirty="0"/>
          </a:p>
        </p:txBody>
      </p:sp>
    </p:spTree>
    <p:extLst>
      <p:ext uri="{BB962C8B-B14F-4D97-AF65-F5344CB8AC3E}">
        <p14:creationId xmlns:p14="http://schemas.microsoft.com/office/powerpoint/2010/main" val="1832692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18366</TotalTime>
  <Words>3155</Words>
  <Application>Microsoft Office PowerPoint</Application>
  <PresentationFormat>On-screen Show (16:9)</PresentationFormat>
  <Paragraphs>539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 Auchettl</cp:lastModifiedBy>
  <cp:revision>199</cp:revision>
  <dcterms:created xsi:type="dcterms:W3CDTF">2014-03-02T23:10:02Z</dcterms:created>
  <dcterms:modified xsi:type="dcterms:W3CDTF">2015-10-29T13:42:29Z</dcterms:modified>
</cp:coreProperties>
</file>