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64" r:id="rId2"/>
    <p:sldId id="367" r:id="rId3"/>
    <p:sldId id="366" r:id="rId4"/>
    <p:sldId id="368" r:id="rId5"/>
    <p:sldId id="369" r:id="rId6"/>
    <p:sldId id="370" r:id="rId7"/>
    <p:sldId id="371" r:id="rId8"/>
    <p:sldId id="372" r:id="rId9"/>
    <p:sldId id="373" r:id="rId10"/>
    <p:sldId id="407" r:id="rId11"/>
    <p:sldId id="374" r:id="rId12"/>
    <p:sldId id="408" r:id="rId13"/>
    <p:sldId id="409" r:id="rId14"/>
    <p:sldId id="375" r:id="rId15"/>
    <p:sldId id="410" r:id="rId16"/>
    <p:sldId id="376" r:id="rId17"/>
    <p:sldId id="377" r:id="rId18"/>
    <p:sldId id="378" r:id="rId19"/>
    <p:sldId id="411" r:id="rId20"/>
    <p:sldId id="412" r:id="rId21"/>
    <p:sldId id="413" r:id="rId22"/>
    <p:sldId id="414" r:id="rId23"/>
    <p:sldId id="379" r:id="rId24"/>
    <p:sldId id="380" r:id="rId25"/>
    <p:sldId id="381" r:id="rId26"/>
    <p:sldId id="415" r:id="rId27"/>
    <p:sldId id="416" r:id="rId28"/>
    <p:sldId id="382" r:id="rId29"/>
    <p:sldId id="417" r:id="rId30"/>
    <p:sldId id="383" r:id="rId31"/>
    <p:sldId id="384" r:id="rId32"/>
    <p:sldId id="385" r:id="rId33"/>
    <p:sldId id="386" r:id="rId34"/>
    <p:sldId id="387" r:id="rId35"/>
    <p:sldId id="418"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19" r:id="rId51"/>
    <p:sldId id="402" r:id="rId52"/>
    <p:sldId id="403" r:id="rId53"/>
    <p:sldId id="404" r:id="rId54"/>
    <p:sldId id="405" r:id="rId55"/>
    <p:sldId id="406" r:id="rId56"/>
    <p:sldId id="420" r:id="rId57"/>
    <p:sldId id="421" r:id="rId58"/>
    <p:sldId id="422" r:id="rId59"/>
    <p:sldId id="423" r:id="rId60"/>
    <p:sldId id="424" r:id="rId61"/>
    <p:sldId id="425" r:id="rId62"/>
    <p:sldId id="426" r:id="rId63"/>
    <p:sldId id="427" r:id="rId64"/>
    <p:sldId id="428" r:id="rId65"/>
    <p:sldId id="429" r:id="rId66"/>
    <p:sldId id="439" r:id="rId67"/>
    <p:sldId id="440" r:id="rId68"/>
    <p:sldId id="430" r:id="rId69"/>
    <p:sldId id="431" r:id="rId70"/>
    <p:sldId id="307" r:id="rId71"/>
    <p:sldId id="363" r:id="rId7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3088" autoAdjust="0"/>
  </p:normalViewPr>
  <p:slideViewPr>
    <p:cSldViewPr>
      <p:cViewPr varScale="1">
        <p:scale>
          <a:sx n="149" d="100"/>
          <a:sy n="149" d="100"/>
        </p:scale>
        <p:origin x="738" y="126"/>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104DE7-15B4-6144-AD59-780D931E7DAC}" type="datetimeFigureOut">
              <a:rPr lang="en-US" smtClean="0"/>
              <a:t>3/4/2016</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4/03/2016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4/03/2016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4/03/2016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4/03/2016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4/03/2016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4/03/2016</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ziptal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1202144"/>
            <a:ext cx="4407053" cy="2739211"/>
          </a:xfrm>
          <a:prstGeom prst="rect">
            <a:avLst/>
          </a:prstGeom>
          <a:noFill/>
        </p:spPr>
        <p:txBody>
          <a:bodyPr wrap="square" rtlCol="0">
            <a:spAutoFit/>
          </a:bodyPr>
          <a:lstStyle/>
          <a:p>
            <a:pPr algn="ctr"/>
            <a:r>
              <a:rPr lang="en-US" sz="4400" b="1" dirty="0">
                <a:solidFill>
                  <a:srgbClr val="92D050"/>
                </a:solidFill>
              </a:rPr>
              <a:t>Selecting the Best Apps for Literacy Development</a:t>
            </a:r>
            <a:endParaRPr lang="en-AU" sz="2000" dirty="0">
              <a:solidFill>
                <a:schemeClr val="tx1">
                  <a:lumMod val="50000"/>
                  <a:lumOff val="50000"/>
                </a:schemeClr>
              </a:solidFill>
            </a:endParaRPr>
          </a:p>
          <a:p>
            <a:pPr algn="ctr"/>
            <a:endParaRPr lang="en-AU" sz="2000" dirty="0">
              <a:solidFill>
                <a:schemeClr val="tx1">
                  <a:lumMod val="50000"/>
                  <a:lumOff val="50000"/>
                </a:schemeClr>
              </a:solidFill>
            </a:endParaRPr>
          </a:p>
          <a:p>
            <a:pPr algn="ctr"/>
            <a:r>
              <a:rPr lang="en-AU" sz="2000" dirty="0">
                <a:solidFill>
                  <a:schemeClr val="tx1">
                    <a:lumMod val="50000"/>
                    <a:lumOff val="50000"/>
                  </a:schemeClr>
                </a:solidFill>
              </a:rPr>
              <a:t>Webinar by Ziptales.com</a:t>
            </a:r>
            <a:endParaRPr lang="en-US" sz="2000" dirty="0">
              <a:solidFill>
                <a:schemeClr val="tx1">
                  <a:lumMod val="50000"/>
                  <a:lumOff val="50000"/>
                </a:scheme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3568" y="843558"/>
            <a:ext cx="3475610" cy="3456384"/>
          </a:xfrm>
          <a:prstGeom prst="rect">
            <a:avLst/>
          </a:prstGeom>
        </p:spPr>
      </p:pic>
    </p:spTree>
    <p:extLst>
      <p:ext uri="{BB962C8B-B14F-4D97-AF65-F5344CB8AC3E}">
        <p14:creationId xmlns:p14="http://schemas.microsoft.com/office/powerpoint/2010/main" val="163944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847207"/>
          </a:xfrm>
          <a:prstGeom prst="rect">
            <a:avLst/>
          </a:prstGeom>
          <a:noFill/>
        </p:spPr>
        <p:txBody>
          <a:bodyPr wrap="square" rtlCol="0">
            <a:spAutoFit/>
          </a:bodyPr>
          <a:lstStyle/>
          <a:p>
            <a:r>
              <a:rPr lang="en-AU" b="1" dirty="0">
                <a:solidFill>
                  <a:srgbClr val="92D050"/>
                </a:solidFill>
              </a:rPr>
              <a:t>Activities:</a:t>
            </a:r>
            <a:br>
              <a:rPr lang="en-AU" b="1" dirty="0">
                <a:solidFill>
                  <a:srgbClr val="92D050"/>
                </a:solidFill>
              </a:rPr>
            </a:br>
            <a:endParaRPr lang="en-US" b="1" dirty="0">
              <a:solidFill>
                <a:srgbClr val="92D050"/>
              </a:solidFill>
            </a:endParaRPr>
          </a:p>
          <a:p>
            <a:pPr marL="285750" lvl="0" indent="-285750">
              <a:buFont typeface="Arial" panose="020B0604020202020204" pitchFamily="34" charset="0"/>
              <a:buChar char="•"/>
            </a:pPr>
            <a:r>
              <a:rPr lang="en-AU" sz="1600" dirty="0"/>
              <a:t>Students read or view the </a:t>
            </a:r>
            <a:r>
              <a:rPr lang="en-AU" sz="1600" b="1" dirty="0"/>
              <a:t>Storytime</a:t>
            </a:r>
            <a:r>
              <a:rPr lang="en-AU" sz="1600" dirty="0"/>
              <a:t> story </a:t>
            </a:r>
            <a:r>
              <a:rPr lang="en-AU" sz="1600" i="1" dirty="0"/>
              <a:t>The Three Little Pigs, </a:t>
            </a:r>
            <a:r>
              <a:rPr lang="en-AU" sz="1600" dirty="0"/>
              <a:t>then use Worksheet #3 to inspire an e-book about a place that makes them feel safe OR Worksheet #4 to write a story that has a moral.</a:t>
            </a:r>
            <a:br>
              <a:rPr lang="en-AU" sz="1600" dirty="0"/>
            </a:br>
            <a:endParaRPr lang="en-US" sz="1600" dirty="0"/>
          </a:p>
          <a:p>
            <a:pPr marL="285750" lvl="0" indent="-285750">
              <a:buFont typeface="Arial" panose="020B0604020202020204" pitchFamily="34" charset="0"/>
              <a:buChar char="•"/>
            </a:pPr>
            <a:r>
              <a:rPr lang="en-AU" sz="1600" dirty="0"/>
              <a:t>Compose an e-book that explains what happens </a:t>
            </a:r>
            <a:r>
              <a:rPr lang="en-AU" sz="1600" i="1" dirty="0"/>
              <a:t>after</a:t>
            </a:r>
            <a:r>
              <a:rPr lang="en-AU" sz="1600" dirty="0"/>
              <a:t> a story or poem has ended. Use the following worksheets to springboard this activity:</a:t>
            </a:r>
            <a:endParaRPr lang="en-US" sz="1600" dirty="0"/>
          </a:p>
          <a:p>
            <a:pPr marL="742950" lvl="1" indent="-285750">
              <a:buFont typeface="Arial" panose="020B0604020202020204" pitchFamily="34" charset="0"/>
              <a:buChar char="•"/>
            </a:pPr>
            <a:r>
              <a:rPr lang="en-AU" sz="1600" dirty="0"/>
              <a:t>Worksheet #3 for </a:t>
            </a:r>
            <a:r>
              <a:rPr lang="en-AU" sz="1600" i="1" dirty="0"/>
              <a:t>The Billy Goats Gruff</a:t>
            </a:r>
            <a:r>
              <a:rPr lang="en-AU" sz="1600" dirty="0"/>
              <a:t> and Worksheet #4 for </a:t>
            </a:r>
            <a:r>
              <a:rPr lang="en-AU" sz="1600" i="1" dirty="0"/>
              <a:t>Goldilocks</a:t>
            </a:r>
            <a:r>
              <a:rPr lang="en-AU" sz="1600" dirty="0"/>
              <a:t> (</a:t>
            </a:r>
            <a:r>
              <a:rPr lang="en-AU" sz="1600" b="1" dirty="0"/>
              <a:t>Storytime</a:t>
            </a:r>
            <a:r>
              <a:rPr lang="en-AU" sz="1600" dirty="0"/>
              <a:t>)</a:t>
            </a:r>
            <a:endParaRPr lang="en-US" sz="1600" dirty="0"/>
          </a:p>
          <a:p>
            <a:pPr marL="742950" lvl="1" indent="-285750">
              <a:buFont typeface="Arial" panose="020B0604020202020204" pitchFamily="34" charset="0"/>
              <a:buChar char="•"/>
            </a:pPr>
            <a:r>
              <a:rPr lang="en-AU" sz="1600" dirty="0"/>
              <a:t>Worksheet #2 for </a:t>
            </a:r>
            <a:r>
              <a:rPr lang="en-AU" sz="1600" i="1" dirty="0"/>
              <a:t>The Owl and the Pussycat</a:t>
            </a:r>
            <a:r>
              <a:rPr lang="en-AU" sz="1600" dirty="0"/>
              <a:t> (</a:t>
            </a:r>
            <a:r>
              <a:rPr lang="en-AU" sz="1600" b="1" dirty="0"/>
              <a:t>Rhyme Time</a:t>
            </a:r>
            <a:r>
              <a:rPr lang="en-AU" sz="1600" dirty="0"/>
              <a:t>).</a:t>
            </a:r>
            <a:br>
              <a:rPr lang="en-AU" sz="1600" dirty="0"/>
            </a:br>
            <a:endParaRPr lang="en-US" sz="1600" dirty="0"/>
          </a:p>
          <a:p>
            <a:pPr marL="285750" lvl="0" indent="-285750">
              <a:buFont typeface="Arial" panose="020B0604020202020204" pitchFamily="34" charset="0"/>
              <a:buChar char="•"/>
            </a:pPr>
            <a:r>
              <a:rPr lang="en-AU" sz="1600" dirty="0"/>
              <a:t>Explore the </a:t>
            </a:r>
            <a:r>
              <a:rPr lang="en-AU" sz="1600" b="1" dirty="0"/>
              <a:t>Make and Do</a:t>
            </a:r>
            <a:r>
              <a:rPr lang="en-AU" sz="1600" dirty="0"/>
              <a:t> instructional texts, then ask students to create their own e-book that gives instructions about how to make something (such as a recipe) or how to play a particular game (such as snakes and ladders).</a:t>
            </a:r>
            <a:endParaRPr lang="en-US" sz="1600" dirty="0"/>
          </a:p>
        </p:txBody>
      </p:sp>
    </p:spTree>
    <p:extLst>
      <p:ext uri="{BB962C8B-B14F-4D97-AF65-F5344CB8AC3E}">
        <p14:creationId xmlns:p14="http://schemas.microsoft.com/office/powerpoint/2010/main" val="387468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592288" cy="3170099"/>
          </a:xfrm>
          <a:prstGeom prst="rect">
            <a:avLst/>
          </a:prstGeom>
          <a:noFill/>
        </p:spPr>
        <p:txBody>
          <a:bodyPr wrap="square" rtlCol="0">
            <a:spAutoFit/>
          </a:bodyPr>
          <a:lstStyle/>
          <a:p>
            <a:r>
              <a:rPr lang="en-AU" b="1" dirty="0"/>
              <a:t>Extending Literacy:</a:t>
            </a:r>
            <a:endParaRPr lang="en-US" dirty="0"/>
          </a:p>
          <a:p>
            <a:pPr lvl="0"/>
            <a:endParaRPr lang="en-AU" dirty="0"/>
          </a:p>
          <a:p>
            <a:pPr lvl="0"/>
            <a:r>
              <a:rPr lang="en-AU" b="1" dirty="0">
                <a:solidFill>
                  <a:srgbClr val="00B0F0"/>
                </a:solidFill>
              </a:rPr>
              <a:t>Book Creator (free or $7.99 for full version)</a:t>
            </a:r>
            <a:endParaRPr lang="en-US" b="1" dirty="0">
              <a:solidFill>
                <a:srgbClr val="00B0F0"/>
              </a:solidFill>
            </a:endParaRPr>
          </a:p>
          <a:p>
            <a:endParaRPr lang="en-AU" sz="1600" dirty="0" smtClean="0"/>
          </a:p>
          <a:p>
            <a:r>
              <a:rPr lang="en-AU" sz="1600" dirty="0" smtClean="0"/>
              <a:t>This </a:t>
            </a:r>
            <a:r>
              <a:rPr lang="en-AU" sz="1600" dirty="0"/>
              <a:t>app was voted best educational app at the 2015 BETT awards and is appropriate for middle and upper primary also, as students can create more detailed texts.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771550"/>
            <a:ext cx="4834345" cy="3632536"/>
          </a:xfrm>
          <a:prstGeom prst="rect">
            <a:avLst/>
          </a:prstGeom>
        </p:spPr>
      </p:pic>
    </p:spTree>
    <p:extLst>
      <p:ext uri="{BB962C8B-B14F-4D97-AF65-F5344CB8AC3E}">
        <p14:creationId xmlns:p14="http://schemas.microsoft.com/office/powerpoint/2010/main" val="1144655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63761"/>
            <a:ext cx="2592288" cy="2616101"/>
          </a:xfrm>
          <a:prstGeom prst="rect">
            <a:avLst/>
          </a:prstGeom>
          <a:noFill/>
        </p:spPr>
        <p:txBody>
          <a:bodyPr wrap="square" rtlCol="0">
            <a:spAutoFit/>
          </a:bodyPr>
          <a:lstStyle/>
          <a:p>
            <a:pPr lvl="0"/>
            <a:r>
              <a:rPr lang="en-AU" b="1" dirty="0">
                <a:solidFill>
                  <a:srgbClr val="00B0F0"/>
                </a:solidFill>
              </a:rPr>
              <a:t>Story Buddy 2 (free or $1.49 for full version)</a:t>
            </a:r>
            <a:endParaRPr lang="en-US" sz="1600" b="1" dirty="0">
              <a:solidFill>
                <a:srgbClr val="00B0F0"/>
              </a:solidFill>
            </a:endParaRPr>
          </a:p>
          <a:p>
            <a:endParaRPr lang="en-AU" sz="1600" dirty="0" smtClean="0"/>
          </a:p>
          <a:p>
            <a:r>
              <a:rPr lang="en-AU" sz="1600" dirty="0" smtClean="0"/>
              <a:t>Made </a:t>
            </a:r>
            <a:r>
              <a:rPr lang="en-AU" sz="1600" dirty="0"/>
              <a:t>for ages 9-11, this app enables students to create their own e-books using customisable, text, imported images and photos, hand drawn pictures and voice recordings. </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915566"/>
            <a:ext cx="4587852" cy="3438252"/>
          </a:xfrm>
          <a:prstGeom prst="rect">
            <a:avLst/>
          </a:prstGeom>
        </p:spPr>
      </p:pic>
    </p:spTree>
    <p:extLst>
      <p:ext uri="{BB962C8B-B14F-4D97-AF65-F5344CB8AC3E}">
        <p14:creationId xmlns:p14="http://schemas.microsoft.com/office/powerpoint/2010/main" val="4021667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05572"/>
            <a:ext cx="2592288" cy="2862322"/>
          </a:xfrm>
          <a:prstGeom prst="rect">
            <a:avLst/>
          </a:prstGeom>
          <a:noFill/>
        </p:spPr>
        <p:txBody>
          <a:bodyPr wrap="square" rtlCol="0">
            <a:spAutoFit/>
          </a:bodyPr>
          <a:lstStyle/>
          <a:p>
            <a:pPr lvl="0"/>
            <a:r>
              <a:rPr lang="en-AU" b="1" dirty="0">
                <a:solidFill>
                  <a:srgbClr val="00B0F0"/>
                </a:solidFill>
              </a:rPr>
              <a:t>Creative Book Builder ($5.99)</a:t>
            </a:r>
            <a:endParaRPr lang="en-US" sz="1600" b="1" dirty="0">
              <a:solidFill>
                <a:srgbClr val="00B0F0"/>
              </a:solidFill>
            </a:endParaRPr>
          </a:p>
          <a:p>
            <a:endParaRPr lang="en-AU" sz="1600" dirty="0" smtClean="0"/>
          </a:p>
          <a:p>
            <a:r>
              <a:rPr lang="en-AU" sz="1600" dirty="0" smtClean="0"/>
              <a:t>Students </a:t>
            </a:r>
            <a:r>
              <a:rPr lang="en-AU" sz="1600" dirty="0"/>
              <a:t>can create detailed e-books using the usual elements, but this app also offers provision for including organisational elements of texts such as chapters, table of contents, glossary and footnotes.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7" y="915566"/>
            <a:ext cx="4611617" cy="3456384"/>
          </a:xfrm>
          <a:prstGeom prst="rect">
            <a:avLst/>
          </a:prstGeom>
        </p:spPr>
      </p:pic>
    </p:spTree>
    <p:extLst>
      <p:ext uri="{BB962C8B-B14F-4D97-AF65-F5344CB8AC3E}">
        <p14:creationId xmlns:p14="http://schemas.microsoft.com/office/powerpoint/2010/main" val="30413099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139321"/>
          </a:xfrm>
          <a:prstGeom prst="rect">
            <a:avLst/>
          </a:prstGeom>
          <a:noFill/>
        </p:spPr>
        <p:txBody>
          <a:bodyPr wrap="square" rtlCol="0">
            <a:spAutoFit/>
          </a:bodyPr>
          <a:lstStyle/>
          <a:p>
            <a:r>
              <a:rPr lang="en-AU" b="1" dirty="0">
                <a:solidFill>
                  <a:srgbClr val="92D050"/>
                </a:solidFill>
              </a:rPr>
              <a:t>Suggested Activities:</a:t>
            </a:r>
          </a:p>
          <a:p>
            <a:endParaRPr lang="en-US" dirty="0"/>
          </a:p>
          <a:p>
            <a:pPr marL="285750" lvl="0" indent="-285750">
              <a:buFont typeface="Arial" panose="020B0604020202020204" pitchFamily="34" charset="0"/>
              <a:buChar char="•"/>
            </a:pPr>
            <a:r>
              <a:rPr lang="en-AU" dirty="0"/>
              <a:t>View the </a:t>
            </a:r>
            <a:r>
              <a:rPr lang="en-AU" b="1" dirty="0"/>
              <a:t>Write Time</a:t>
            </a:r>
            <a:r>
              <a:rPr lang="en-AU" dirty="0"/>
              <a:t> module </a:t>
            </a:r>
            <a:r>
              <a:rPr lang="en-AU" i="1" dirty="0"/>
              <a:t>How to Write a Story</a:t>
            </a:r>
            <a:r>
              <a:rPr lang="en-AU" dirty="0"/>
              <a:t> and use the worksheets to inspire the creation of e-books.</a:t>
            </a:r>
            <a:br>
              <a:rPr lang="en-AU" dirty="0"/>
            </a:br>
            <a:endParaRPr lang="en-US" dirty="0"/>
          </a:p>
          <a:p>
            <a:pPr marL="285750" lvl="0" indent="-285750">
              <a:buFont typeface="Arial" panose="020B0604020202020204" pitchFamily="34" charset="0"/>
              <a:buChar char="•"/>
            </a:pPr>
            <a:r>
              <a:rPr lang="en-AU" dirty="0"/>
              <a:t>Create e-books using the activities outlined in the following </a:t>
            </a:r>
            <a:r>
              <a:rPr lang="en-AU" b="1" dirty="0"/>
              <a:t>Specialised English Lessons</a:t>
            </a:r>
            <a:r>
              <a:rPr lang="en-AU" dirty="0"/>
              <a:t> Writing modules:</a:t>
            </a:r>
            <a:endParaRPr lang="en-US" dirty="0"/>
          </a:p>
          <a:p>
            <a:pPr marL="742950" lvl="1" indent="-285750">
              <a:buFont typeface="Arial" panose="020B0604020202020204" pitchFamily="34" charset="0"/>
              <a:buChar char="•"/>
            </a:pPr>
            <a:r>
              <a:rPr lang="en-AU" i="1" dirty="0"/>
              <a:t>Imaginative Texts</a:t>
            </a:r>
            <a:r>
              <a:rPr lang="en-AU" dirty="0"/>
              <a:t> (</a:t>
            </a:r>
            <a:r>
              <a:rPr lang="en-AU" dirty="0" err="1"/>
              <a:t>Yrs</a:t>
            </a:r>
            <a:r>
              <a:rPr lang="en-AU" dirty="0"/>
              <a:t> 3 &amp; 4) &amp; </a:t>
            </a:r>
            <a:r>
              <a:rPr lang="en-AU" i="1" dirty="0"/>
              <a:t>Creating Imaginative Texts</a:t>
            </a:r>
            <a:r>
              <a:rPr lang="en-AU" dirty="0"/>
              <a:t> (</a:t>
            </a:r>
            <a:r>
              <a:rPr lang="en-AU" dirty="0" err="1"/>
              <a:t>Yrs</a:t>
            </a:r>
            <a:r>
              <a:rPr lang="en-AU" dirty="0"/>
              <a:t> 5 &amp; 6) – Rewrite a popular story changing narrative elements.</a:t>
            </a:r>
            <a:endParaRPr lang="en-US" dirty="0"/>
          </a:p>
          <a:p>
            <a:pPr marL="742950" lvl="1" indent="-285750">
              <a:buFont typeface="Arial" panose="020B0604020202020204" pitchFamily="34" charset="0"/>
              <a:buChar char="•"/>
            </a:pPr>
            <a:r>
              <a:rPr lang="en-AU" i="1" dirty="0"/>
              <a:t>Who is Telling the Story?</a:t>
            </a:r>
            <a:r>
              <a:rPr lang="en-AU" dirty="0"/>
              <a:t> (</a:t>
            </a:r>
            <a:r>
              <a:rPr lang="en-AU" dirty="0" err="1"/>
              <a:t>Yrs</a:t>
            </a:r>
            <a:r>
              <a:rPr lang="en-AU" dirty="0"/>
              <a:t> 5 &amp; 6) – Retell a story from a different point of view.</a:t>
            </a:r>
            <a:endParaRPr lang="en-US" dirty="0"/>
          </a:p>
        </p:txBody>
      </p:sp>
    </p:spTree>
    <p:extLst>
      <p:ext uri="{BB962C8B-B14F-4D97-AF65-F5344CB8AC3E}">
        <p14:creationId xmlns:p14="http://schemas.microsoft.com/office/powerpoint/2010/main" val="3826066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970318"/>
          </a:xfrm>
          <a:prstGeom prst="rect">
            <a:avLst/>
          </a:prstGeom>
          <a:noFill/>
        </p:spPr>
        <p:txBody>
          <a:bodyPr wrap="square" rtlCol="0">
            <a:spAutoFit/>
          </a:bodyPr>
          <a:lstStyle/>
          <a:p>
            <a:r>
              <a:rPr lang="en-AU" b="1" dirty="0">
                <a:solidFill>
                  <a:srgbClr val="92D050"/>
                </a:solidFill>
              </a:rPr>
              <a:t>Suggested Activities:</a:t>
            </a:r>
          </a:p>
          <a:p>
            <a:endParaRPr lang="en-US" dirty="0"/>
          </a:p>
          <a:p>
            <a:pPr marL="285750" lvl="0" indent="-285750">
              <a:buFont typeface="Arial" panose="020B0604020202020204" pitchFamily="34" charset="0"/>
              <a:buChar char="•"/>
            </a:pPr>
            <a:r>
              <a:rPr lang="en-US" dirty="0"/>
              <a:t>Retell a popular myth or legend using one of the apps. Provide opportunities for students to read or view the </a:t>
            </a:r>
            <a:r>
              <a:rPr lang="en-US" b="1" dirty="0"/>
              <a:t>Myths and Legends</a:t>
            </a:r>
            <a:r>
              <a:rPr lang="en-US" dirty="0"/>
              <a:t> in the Reading Library to assist with this.  </a:t>
            </a:r>
            <a:br>
              <a:rPr lang="en-US" dirty="0"/>
            </a:br>
            <a:endParaRPr lang="en-US" dirty="0"/>
          </a:p>
          <a:p>
            <a:pPr marL="285750" lvl="0" indent="-285750">
              <a:buFont typeface="Arial" panose="020B0604020202020204" pitchFamily="34" charset="0"/>
              <a:buChar char="•"/>
            </a:pPr>
            <a:r>
              <a:rPr lang="en-US" dirty="0"/>
              <a:t>Use the following Reading Library </a:t>
            </a:r>
            <a:r>
              <a:rPr lang="en-US" b="1" dirty="0"/>
              <a:t>Adventure Story</a:t>
            </a:r>
            <a:r>
              <a:rPr lang="en-US" dirty="0"/>
              <a:t> worksheets to inspire </a:t>
            </a:r>
            <a:endParaRPr lang="en-US" dirty="0" smtClean="0"/>
          </a:p>
          <a:p>
            <a:pPr lvl="0"/>
            <a:r>
              <a:rPr lang="en-US" dirty="0" smtClean="0"/>
              <a:t>      e-book </a:t>
            </a:r>
            <a:r>
              <a:rPr lang="en-US" dirty="0"/>
              <a:t>creation:</a:t>
            </a:r>
          </a:p>
          <a:p>
            <a:pPr marL="742950" lvl="1" indent="-285750">
              <a:buFont typeface="Arial" panose="020B0604020202020204" pitchFamily="34" charset="0"/>
              <a:buChar char="•"/>
            </a:pPr>
            <a:r>
              <a:rPr lang="en-US" i="1" dirty="0"/>
              <a:t>Live Dinosaur Tour</a:t>
            </a:r>
            <a:r>
              <a:rPr lang="en-US" dirty="0"/>
              <a:t> Worksheet #4 – My Life as a Dinosaur</a:t>
            </a:r>
          </a:p>
          <a:p>
            <a:pPr marL="742950" lvl="1" indent="-285750">
              <a:buFont typeface="Arial" panose="020B0604020202020204" pitchFamily="34" charset="0"/>
              <a:buChar char="•"/>
            </a:pPr>
            <a:r>
              <a:rPr lang="en-US" i="1" dirty="0"/>
              <a:t>Finders Keepers</a:t>
            </a:r>
            <a:r>
              <a:rPr lang="en-US" dirty="0"/>
              <a:t> Worksheet #2 – Trapped in a Different Time</a:t>
            </a:r>
          </a:p>
          <a:p>
            <a:pPr marL="742950" lvl="1" indent="-285750">
              <a:buFont typeface="Arial" panose="020B0604020202020204" pitchFamily="34" charset="0"/>
              <a:buChar char="•"/>
            </a:pPr>
            <a:r>
              <a:rPr lang="en-US" i="1" dirty="0"/>
              <a:t>Galaxy Chase </a:t>
            </a:r>
            <a:r>
              <a:rPr lang="en-US" dirty="0"/>
              <a:t>Worksheet #4 – Space Narratives</a:t>
            </a:r>
            <a:br>
              <a:rPr lang="en-US" dirty="0"/>
            </a:br>
            <a:endParaRPr lang="en-US" dirty="0"/>
          </a:p>
          <a:p>
            <a:pPr marL="285750" indent="-285750">
              <a:buFont typeface="Arial" panose="020B0604020202020204" pitchFamily="34" charset="0"/>
              <a:buChar char="•"/>
            </a:pPr>
            <a:r>
              <a:rPr lang="en-US" dirty="0"/>
              <a:t>(Older students could use the text creation ideas from Worksheet 2 for each of the </a:t>
            </a:r>
            <a:r>
              <a:rPr lang="en-US" b="1" dirty="0"/>
              <a:t>Advanced Library</a:t>
            </a:r>
            <a:r>
              <a:rPr lang="en-US" dirty="0"/>
              <a:t> Adventure stories).</a:t>
            </a:r>
          </a:p>
        </p:txBody>
      </p:sp>
    </p:spTree>
    <p:extLst>
      <p:ext uri="{BB962C8B-B14F-4D97-AF65-F5344CB8AC3E}">
        <p14:creationId xmlns:p14="http://schemas.microsoft.com/office/powerpoint/2010/main" val="4009562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86408"/>
            <a:ext cx="4752528" cy="3631763"/>
          </a:xfrm>
          <a:prstGeom prst="rect">
            <a:avLst/>
          </a:prstGeom>
          <a:noFill/>
        </p:spPr>
        <p:txBody>
          <a:bodyPr wrap="square" rtlCol="0">
            <a:spAutoFit/>
          </a:bodyPr>
          <a:lstStyle/>
          <a:p>
            <a:endParaRPr lang="en-AU" sz="1600" dirty="0"/>
          </a:p>
          <a:p>
            <a:r>
              <a:rPr lang="en-AU" sz="1600" dirty="0"/>
              <a:t>Using these apps offers students an opportunity to record their ideas in digital form, using structures and features relevant to the text type.</a:t>
            </a:r>
            <a:r>
              <a:rPr lang="en-AU" sz="1600" b="1" dirty="0"/>
              <a:t> </a:t>
            </a:r>
            <a:endParaRPr lang="en-US" sz="1600" dirty="0"/>
          </a:p>
          <a:p>
            <a:r>
              <a:rPr lang="en-AU" sz="1600" dirty="0"/>
              <a:t> </a:t>
            </a:r>
            <a:endParaRPr lang="en-US" sz="1600" dirty="0"/>
          </a:p>
          <a:p>
            <a:r>
              <a:rPr lang="en-AU" b="1" dirty="0"/>
              <a:t>Developing Literacy:</a:t>
            </a:r>
          </a:p>
          <a:p>
            <a:endParaRPr lang="en-US" dirty="0"/>
          </a:p>
          <a:p>
            <a:pPr lvl="0"/>
            <a:r>
              <a:rPr lang="en-AU" b="1" dirty="0">
                <a:solidFill>
                  <a:srgbClr val="00B0F0"/>
                </a:solidFill>
              </a:rPr>
              <a:t>Write to the Core (free or $1.49 for full version)</a:t>
            </a:r>
            <a:endParaRPr lang="en-US" b="1" dirty="0">
              <a:solidFill>
                <a:srgbClr val="00B0F0"/>
              </a:solidFill>
            </a:endParaRPr>
          </a:p>
          <a:p>
            <a:endParaRPr lang="en-AU" sz="1600" dirty="0" smtClean="0"/>
          </a:p>
          <a:p>
            <a:r>
              <a:rPr lang="en-AU" sz="1600" dirty="0" smtClean="0"/>
              <a:t>Offers </a:t>
            </a:r>
            <a:r>
              <a:rPr lang="en-AU" sz="1600" dirty="0"/>
              <a:t>pre-written sentence prompts to create simple opinion, informative/explanatory and narrative texts (</a:t>
            </a:r>
            <a:r>
              <a:rPr lang="en-AU" sz="1600" i="1" dirty="0"/>
              <a:t>aligned to U.S. Curriculum but still relevant to Australian &amp; New Zealand Curriculum Writing outcomes</a:t>
            </a:r>
            <a:r>
              <a:rPr lang="en-AU" sz="1600" dirty="0"/>
              <a:t>).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131590"/>
            <a:ext cx="2567863" cy="3429867"/>
          </a:xfrm>
          <a:prstGeom prst="rect">
            <a:avLst/>
          </a:prstGeom>
        </p:spPr>
      </p:pic>
      <p:sp>
        <p:nvSpPr>
          <p:cNvPr id="3" name="Rectangle 2"/>
          <p:cNvSpPr/>
          <p:nvPr/>
        </p:nvSpPr>
        <p:spPr>
          <a:xfrm>
            <a:off x="1691680" y="555526"/>
            <a:ext cx="6019597" cy="461665"/>
          </a:xfrm>
          <a:prstGeom prst="rect">
            <a:avLst/>
          </a:prstGeom>
        </p:spPr>
        <p:txBody>
          <a:bodyPr wrap="none">
            <a:spAutoFit/>
          </a:bodyPr>
          <a:lstStyle/>
          <a:p>
            <a:r>
              <a:rPr lang="en-AU" sz="2400" b="1" dirty="0">
                <a:solidFill>
                  <a:srgbClr val="92D050"/>
                </a:solidFill>
              </a:rPr>
              <a:t>Apps for studying text structures and features</a:t>
            </a:r>
            <a:endParaRPr lang="en-US" sz="2400" dirty="0"/>
          </a:p>
        </p:txBody>
      </p:sp>
    </p:spTree>
    <p:extLst>
      <p:ext uri="{BB962C8B-B14F-4D97-AF65-F5344CB8AC3E}">
        <p14:creationId xmlns:p14="http://schemas.microsoft.com/office/powerpoint/2010/main" val="3613154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416320"/>
          </a:xfrm>
          <a:prstGeom prst="rect">
            <a:avLst/>
          </a:prstGeom>
          <a:noFill/>
        </p:spPr>
        <p:txBody>
          <a:bodyPr wrap="square" rtlCol="0">
            <a:spAutoFit/>
          </a:bodyPr>
          <a:lstStyle/>
          <a:p>
            <a:r>
              <a:rPr lang="en-AU" b="1" dirty="0">
                <a:solidFill>
                  <a:srgbClr val="92D050"/>
                </a:solidFill>
              </a:rPr>
              <a:t>Activities:</a:t>
            </a:r>
          </a:p>
          <a:p>
            <a:endParaRPr lang="en-US" dirty="0"/>
          </a:p>
          <a:p>
            <a:pPr marL="285750" lvl="0" indent="-285750">
              <a:buFont typeface="Arial" panose="020B0604020202020204" pitchFamily="34" charset="0"/>
              <a:buChar char="•"/>
            </a:pPr>
            <a:r>
              <a:rPr lang="en-US" dirty="0"/>
              <a:t>Explore texts such as storybooks, brochures, posters and print advertisements in the classroom e.g. </a:t>
            </a:r>
            <a:r>
              <a:rPr lang="en-US" b="1" dirty="0"/>
              <a:t>Storytime</a:t>
            </a:r>
            <a:r>
              <a:rPr lang="en-US" dirty="0"/>
              <a:t> </a:t>
            </a:r>
            <a:r>
              <a:rPr lang="en-US" i="1" dirty="0"/>
              <a:t>imaginative</a:t>
            </a:r>
            <a:r>
              <a:rPr lang="en-US" dirty="0"/>
              <a:t> texts, </a:t>
            </a:r>
            <a:r>
              <a:rPr lang="en-US" b="1" dirty="0"/>
              <a:t>Make and Do</a:t>
            </a:r>
            <a:r>
              <a:rPr lang="en-US" dirty="0"/>
              <a:t> </a:t>
            </a:r>
            <a:r>
              <a:rPr lang="en-US" i="1" dirty="0"/>
              <a:t>informative</a:t>
            </a:r>
            <a:r>
              <a:rPr lang="en-US" dirty="0"/>
              <a:t> texts and </a:t>
            </a:r>
            <a:r>
              <a:rPr lang="en-US" b="1" dirty="0"/>
              <a:t>Happy Schools</a:t>
            </a:r>
            <a:r>
              <a:rPr lang="en-US" dirty="0"/>
              <a:t> </a:t>
            </a:r>
            <a:r>
              <a:rPr lang="en-US" i="1" dirty="0"/>
              <a:t>persuasive</a:t>
            </a:r>
            <a:r>
              <a:rPr lang="en-US" dirty="0"/>
              <a:t> texts.</a:t>
            </a:r>
            <a:br>
              <a:rPr lang="en-US" dirty="0"/>
            </a:br>
            <a:endParaRPr lang="en-US" dirty="0"/>
          </a:p>
          <a:p>
            <a:pPr marL="285750" lvl="0" indent="-285750">
              <a:buFont typeface="Arial" panose="020B0604020202020204" pitchFamily="34" charset="0"/>
              <a:buChar char="•"/>
            </a:pPr>
            <a:r>
              <a:rPr lang="en-US" dirty="0"/>
              <a:t>View the </a:t>
            </a:r>
            <a:r>
              <a:rPr lang="en-US" b="1" dirty="0" err="1"/>
              <a:t>Specialised</a:t>
            </a:r>
            <a:r>
              <a:rPr lang="en-US" b="1" dirty="0"/>
              <a:t> English Lesson</a:t>
            </a:r>
            <a:r>
              <a:rPr lang="en-US" dirty="0"/>
              <a:t> Writing modules </a:t>
            </a:r>
            <a:r>
              <a:rPr lang="en-US" i="1" dirty="0"/>
              <a:t>Words are Everywhere</a:t>
            </a:r>
            <a:r>
              <a:rPr lang="en-US" dirty="0"/>
              <a:t> (Foundation) and </a:t>
            </a:r>
            <a:r>
              <a:rPr lang="en-US" i="1" dirty="0"/>
              <a:t>What are Texts?</a:t>
            </a:r>
            <a:r>
              <a:rPr lang="en-US" dirty="0"/>
              <a:t> (</a:t>
            </a:r>
            <a:r>
              <a:rPr lang="en-US" dirty="0" err="1"/>
              <a:t>Yrs</a:t>
            </a:r>
            <a:r>
              <a:rPr lang="en-US" dirty="0"/>
              <a:t> 1 &amp; 2) to study the purposes of different text types.</a:t>
            </a:r>
            <a:br>
              <a:rPr lang="en-US" dirty="0"/>
            </a:br>
            <a:endParaRPr lang="en-US" dirty="0"/>
          </a:p>
          <a:p>
            <a:pPr marL="285750" lvl="0" indent="-285750">
              <a:buFont typeface="Arial" panose="020B0604020202020204" pitchFamily="34" charset="0"/>
              <a:buChar char="•"/>
            </a:pPr>
            <a:r>
              <a:rPr lang="en-US" dirty="0"/>
              <a:t>Use the </a:t>
            </a:r>
            <a:r>
              <a:rPr lang="en-US" b="1" dirty="0"/>
              <a:t>Write to the Core</a:t>
            </a:r>
            <a:r>
              <a:rPr lang="en-US" dirty="0"/>
              <a:t> app to provide opportunities for students to compose their own simple opinion, information and narrative texts. </a:t>
            </a:r>
          </a:p>
        </p:txBody>
      </p:sp>
    </p:spTree>
    <p:extLst>
      <p:ext uri="{BB962C8B-B14F-4D97-AF65-F5344CB8AC3E}">
        <p14:creationId xmlns:p14="http://schemas.microsoft.com/office/powerpoint/2010/main" val="2437191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952328" cy="2462213"/>
          </a:xfrm>
          <a:prstGeom prst="rect">
            <a:avLst/>
          </a:prstGeom>
          <a:noFill/>
        </p:spPr>
        <p:txBody>
          <a:bodyPr wrap="square" rtlCol="0">
            <a:spAutoFit/>
          </a:bodyPr>
          <a:lstStyle/>
          <a:p>
            <a:r>
              <a:rPr lang="en-AU" b="1" dirty="0"/>
              <a:t>Extending Literacy:</a:t>
            </a:r>
          </a:p>
          <a:p>
            <a:endParaRPr lang="en-US" dirty="0"/>
          </a:p>
          <a:p>
            <a:pPr lvl="0"/>
            <a:r>
              <a:rPr lang="en-AU" b="1" dirty="0">
                <a:solidFill>
                  <a:srgbClr val="00B0F0"/>
                </a:solidFill>
              </a:rPr>
              <a:t>How to Write a Paragraph (free or $1.49 for full version)</a:t>
            </a:r>
            <a:endParaRPr lang="en-US" b="1" dirty="0">
              <a:solidFill>
                <a:srgbClr val="00B0F0"/>
              </a:solidFill>
            </a:endParaRPr>
          </a:p>
          <a:p>
            <a:endParaRPr lang="en-AU" sz="1600" dirty="0" smtClean="0"/>
          </a:p>
          <a:p>
            <a:r>
              <a:rPr lang="en-AU" sz="1600" dirty="0" smtClean="0"/>
              <a:t>Guides </a:t>
            </a:r>
            <a:r>
              <a:rPr lang="en-AU" sz="1600" dirty="0"/>
              <a:t>students in building paragraphs for narrative, persuasive and informative texts.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818" y="1059582"/>
            <a:ext cx="4568610" cy="3339976"/>
          </a:xfrm>
          <a:prstGeom prst="rect">
            <a:avLst/>
          </a:prstGeom>
        </p:spPr>
      </p:pic>
    </p:spTree>
    <p:extLst>
      <p:ext uri="{BB962C8B-B14F-4D97-AF65-F5344CB8AC3E}">
        <p14:creationId xmlns:p14="http://schemas.microsoft.com/office/powerpoint/2010/main" val="1163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27296"/>
            <a:ext cx="2952328" cy="1600438"/>
          </a:xfrm>
          <a:prstGeom prst="rect">
            <a:avLst/>
          </a:prstGeom>
          <a:noFill/>
        </p:spPr>
        <p:txBody>
          <a:bodyPr wrap="square" rtlCol="0">
            <a:spAutoFit/>
          </a:bodyPr>
          <a:lstStyle/>
          <a:p>
            <a:pPr lvl="0"/>
            <a:r>
              <a:rPr lang="en-AU" b="1" dirty="0">
                <a:solidFill>
                  <a:srgbClr val="00B0F0"/>
                </a:solidFill>
              </a:rPr>
              <a:t>Writing a Narrative ($1.49) </a:t>
            </a:r>
            <a:endParaRPr lang="en-US" b="1" dirty="0">
              <a:solidFill>
                <a:srgbClr val="00B0F0"/>
              </a:solidFill>
            </a:endParaRPr>
          </a:p>
          <a:p>
            <a:endParaRPr lang="en-AU" sz="1600" dirty="0" smtClean="0"/>
          </a:p>
          <a:p>
            <a:r>
              <a:rPr lang="en-AU" sz="1600" dirty="0" smtClean="0"/>
              <a:t>Offers </a:t>
            </a:r>
            <a:r>
              <a:rPr lang="en-AU" sz="1600" dirty="0"/>
              <a:t>templates to guide students with structuring narrative texts, using common story elements.</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843558"/>
            <a:ext cx="4752529" cy="3559116"/>
          </a:xfrm>
          <a:prstGeom prst="rect">
            <a:avLst/>
          </a:prstGeom>
        </p:spPr>
      </p:pic>
    </p:spTree>
    <p:extLst>
      <p:ext uri="{BB962C8B-B14F-4D97-AF65-F5344CB8AC3E}">
        <p14:creationId xmlns:p14="http://schemas.microsoft.com/office/powerpoint/2010/main" val="611980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27534"/>
            <a:ext cx="5112568" cy="4216539"/>
          </a:xfrm>
          <a:prstGeom prst="rect">
            <a:avLst/>
          </a:prstGeom>
          <a:noFill/>
        </p:spPr>
        <p:txBody>
          <a:bodyPr wrap="square" rtlCol="0">
            <a:spAutoFit/>
          </a:bodyPr>
          <a:lstStyle/>
          <a:p>
            <a:r>
              <a:rPr lang="en-US" dirty="0"/>
              <a:t>The introduction of tablet technology has transformed the way we use computers. </a:t>
            </a:r>
          </a:p>
          <a:p>
            <a:r>
              <a:rPr lang="en-US" dirty="0"/>
              <a:t> </a:t>
            </a:r>
          </a:p>
          <a:p>
            <a:r>
              <a:rPr lang="en-US" dirty="0"/>
              <a:t>There is a plethora of apps available today and locating those that provide high quality learning experiences can be time consuming and often fruitless. </a:t>
            </a:r>
          </a:p>
          <a:p>
            <a:r>
              <a:rPr lang="en-US" dirty="0"/>
              <a:t>  </a:t>
            </a:r>
          </a:p>
          <a:p>
            <a:r>
              <a:rPr lang="en-US" dirty="0"/>
              <a:t>This webinar focusses </a:t>
            </a:r>
            <a:r>
              <a:rPr lang="en-US" dirty="0" smtClean="0"/>
              <a:t>on:</a:t>
            </a:r>
            <a:endParaRPr lang="en-US" dirty="0"/>
          </a:p>
          <a:p>
            <a:r>
              <a:rPr lang="en-US" dirty="0"/>
              <a:t> </a:t>
            </a:r>
          </a:p>
          <a:p>
            <a:pPr marL="285750" lvl="0" indent="-285750">
              <a:buFont typeface="Arial" panose="020B0604020202020204" pitchFamily="34" charset="0"/>
              <a:buChar char="•"/>
            </a:pPr>
            <a:r>
              <a:rPr lang="en-US" dirty="0"/>
              <a:t>Creating texts </a:t>
            </a:r>
          </a:p>
          <a:p>
            <a:pPr marL="285750" lvl="0" indent="-285750">
              <a:buFont typeface="Arial" panose="020B0604020202020204" pitchFamily="34" charset="0"/>
              <a:buChar char="•"/>
            </a:pPr>
            <a:r>
              <a:rPr lang="en-US" dirty="0" err="1"/>
              <a:t>Organising</a:t>
            </a:r>
            <a:r>
              <a:rPr lang="en-US" dirty="0"/>
              <a:t> information</a:t>
            </a:r>
          </a:p>
          <a:p>
            <a:pPr marL="285750" lvl="0" indent="-285750">
              <a:buFont typeface="Arial" panose="020B0604020202020204" pitchFamily="34" charset="0"/>
              <a:buChar char="•"/>
            </a:pPr>
            <a:r>
              <a:rPr lang="en-US" dirty="0"/>
              <a:t>Communicating verbally  </a:t>
            </a:r>
          </a:p>
          <a:p>
            <a:pPr marL="285750" lvl="0" indent="-285750">
              <a:buFont typeface="Arial" panose="020B0604020202020204" pitchFamily="34" charset="0"/>
              <a:buChar char="•"/>
            </a:pPr>
            <a:r>
              <a:rPr lang="en-US" dirty="0"/>
              <a:t>Building spelling knowledge</a:t>
            </a:r>
          </a:p>
          <a:p>
            <a:endParaRPr lang="en-GB"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843558"/>
            <a:ext cx="2448272" cy="3670573"/>
          </a:xfrm>
          <a:prstGeom prst="rect">
            <a:avLst/>
          </a:prstGeom>
        </p:spPr>
      </p:pic>
    </p:spTree>
    <p:extLst>
      <p:ext uri="{BB962C8B-B14F-4D97-AF65-F5344CB8AC3E}">
        <p14:creationId xmlns:p14="http://schemas.microsoft.com/office/powerpoint/2010/main" val="1652145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13123"/>
            <a:ext cx="2952328" cy="1846659"/>
          </a:xfrm>
          <a:prstGeom prst="rect">
            <a:avLst/>
          </a:prstGeom>
          <a:noFill/>
        </p:spPr>
        <p:txBody>
          <a:bodyPr wrap="square" rtlCol="0">
            <a:spAutoFit/>
          </a:bodyPr>
          <a:lstStyle/>
          <a:p>
            <a:pPr lvl="0"/>
            <a:r>
              <a:rPr lang="en-AU" b="1" dirty="0">
                <a:solidFill>
                  <a:srgbClr val="00B0F0"/>
                </a:solidFill>
              </a:rPr>
              <a:t>Writing an Opinion ($1.49)</a:t>
            </a:r>
            <a:endParaRPr lang="en-US" b="1" dirty="0">
              <a:solidFill>
                <a:srgbClr val="00B0F0"/>
              </a:solidFill>
            </a:endParaRPr>
          </a:p>
          <a:p>
            <a:endParaRPr lang="en-AU" sz="1600" dirty="0" smtClean="0"/>
          </a:p>
          <a:p>
            <a:r>
              <a:rPr lang="en-AU" sz="1600" dirty="0" smtClean="0"/>
              <a:t>Guides </a:t>
            </a:r>
            <a:r>
              <a:rPr lang="en-AU" sz="1600" dirty="0"/>
              <a:t>students in structuring a persuasive text. Includes onscreen writing prompts that demonstrate the language features of persuasive texts.</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026" y="843558"/>
            <a:ext cx="4701182" cy="3528392"/>
          </a:xfrm>
          <a:prstGeom prst="rect">
            <a:avLst/>
          </a:prstGeom>
        </p:spPr>
      </p:pic>
    </p:spTree>
    <p:extLst>
      <p:ext uri="{BB962C8B-B14F-4D97-AF65-F5344CB8AC3E}">
        <p14:creationId xmlns:p14="http://schemas.microsoft.com/office/powerpoint/2010/main" val="1000913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24736"/>
            <a:ext cx="2952328" cy="2339102"/>
          </a:xfrm>
          <a:prstGeom prst="rect">
            <a:avLst/>
          </a:prstGeom>
          <a:noFill/>
        </p:spPr>
        <p:txBody>
          <a:bodyPr wrap="square" rtlCol="0">
            <a:spAutoFit/>
          </a:bodyPr>
          <a:lstStyle/>
          <a:p>
            <a:pPr lvl="0"/>
            <a:r>
              <a:rPr lang="en-AU" b="1" dirty="0">
                <a:solidFill>
                  <a:srgbClr val="00B0F0"/>
                </a:solidFill>
              </a:rPr>
              <a:t>Pages ($14.99)  </a:t>
            </a:r>
            <a:endParaRPr lang="en-US" b="1" dirty="0">
              <a:solidFill>
                <a:srgbClr val="00B0F0"/>
              </a:solidFill>
            </a:endParaRPr>
          </a:p>
          <a:p>
            <a:endParaRPr lang="en-AU" sz="1600" dirty="0" smtClean="0"/>
          </a:p>
          <a:p>
            <a:r>
              <a:rPr lang="en-AU" sz="1600" dirty="0" smtClean="0"/>
              <a:t>This </a:t>
            </a:r>
            <a:r>
              <a:rPr lang="en-AU" sz="1600" dirty="0"/>
              <a:t>app offers pre-designed templates to assist students in organising information into reports, posters or slide show presentations, using a wide variety of word processing features.</a:t>
            </a:r>
            <a:endParaRPr lang="en-US" sz="1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909" r="9588"/>
          <a:stretch/>
        </p:blipFill>
        <p:spPr>
          <a:xfrm>
            <a:off x="3491880" y="812203"/>
            <a:ext cx="4977984" cy="3816424"/>
          </a:xfrm>
          <a:prstGeom prst="rect">
            <a:avLst/>
          </a:prstGeom>
        </p:spPr>
      </p:pic>
    </p:spTree>
    <p:extLst>
      <p:ext uri="{BB962C8B-B14F-4D97-AF65-F5344CB8AC3E}">
        <p14:creationId xmlns:p14="http://schemas.microsoft.com/office/powerpoint/2010/main" val="1664929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41115"/>
            <a:ext cx="2448272" cy="2092881"/>
          </a:xfrm>
          <a:prstGeom prst="rect">
            <a:avLst/>
          </a:prstGeom>
          <a:noFill/>
        </p:spPr>
        <p:txBody>
          <a:bodyPr wrap="square" rtlCol="0">
            <a:spAutoFit/>
          </a:bodyPr>
          <a:lstStyle/>
          <a:p>
            <a:pPr lvl="0"/>
            <a:r>
              <a:rPr lang="en-AU" b="1" dirty="0">
                <a:solidFill>
                  <a:srgbClr val="00B0F0"/>
                </a:solidFill>
              </a:rPr>
              <a:t>Keynote ($14.99)</a:t>
            </a:r>
            <a:endParaRPr lang="en-US" b="1" dirty="0">
              <a:solidFill>
                <a:srgbClr val="00B0F0"/>
              </a:solidFill>
            </a:endParaRPr>
          </a:p>
          <a:p>
            <a:endParaRPr lang="en-AU" sz="1600" dirty="0" smtClean="0"/>
          </a:p>
          <a:p>
            <a:r>
              <a:rPr lang="en-AU" sz="1600" dirty="0" smtClean="0"/>
              <a:t>Provides </a:t>
            </a:r>
            <a:r>
              <a:rPr lang="en-AU" sz="1600" dirty="0"/>
              <a:t>students with the tools to organise effective slide show presentations </a:t>
            </a:r>
            <a:r>
              <a:rPr lang="en-AU" sz="1600" dirty="0" smtClean="0"/>
              <a:t>-using </a:t>
            </a:r>
            <a:r>
              <a:rPr lang="en-AU" sz="1600" dirty="0"/>
              <a:t>text, images, charts, tables and shapes, animations and transitions.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563638"/>
            <a:ext cx="5101426" cy="2872730"/>
          </a:xfrm>
          <a:prstGeom prst="rect">
            <a:avLst/>
          </a:prstGeom>
        </p:spPr>
      </p:pic>
    </p:spTree>
    <p:extLst>
      <p:ext uri="{BB962C8B-B14F-4D97-AF65-F5344CB8AC3E}">
        <p14:creationId xmlns:p14="http://schemas.microsoft.com/office/powerpoint/2010/main" val="325948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4154984"/>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marL="285750" lvl="0" indent="-285750">
              <a:buFont typeface="Arial" panose="020B0604020202020204" pitchFamily="34" charset="0"/>
              <a:buChar char="•"/>
            </a:pPr>
            <a:r>
              <a:rPr lang="en-AU" sz="1600" dirty="0"/>
              <a:t>Study paragraphing using the </a:t>
            </a:r>
            <a:r>
              <a:rPr lang="en-AU" sz="1600" b="1" dirty="0"/>
              <a:t>Specialised English Lessons</a:t>
            </a:r>
            <a:r>
              <a:rPr lang="en-AU" sz="1600" dirty="0"/>
              <a:t> Writing modules </a:t>
            </a:r>
            <a:r>
              <a:rPr lang="en-AU" sz="1600" i="1" dirty="0"/>
              <a:t>What is a Paragraph?</a:t>
            </a:r>
            <a:r>
              <a:rPr lang="en-AU" sz="1600" dirty="0"/>
              <a:t> (</a:t>
            </a:r>
            <a:r>
              <a:rPr lang="en-AU" sz="1600" dirty="0" err="1"/>
              <a:t>Yrs</a:t>
            </a:r>
            <a:r>
              <a:rPr lang="en-AU" sz="1600" dirty="0"/>
              <a:t> 3 &amp; 4), </a:t>
            </a:r>
            <a:r>
              <a:rPr lang="en-AU" sz="1600" i="1" dirty="0"/>
              <a:t>Topic Sentences</a:t>
            </a:r>
            <a:r>
              <a:rPr lang="en-AU" sz="1600" dirty="0"/>
              <a:t> and </a:t>
            </a:r>
            <a:r>
              <a:rPr lang="en-AU" sz="1600" i="1" dirty="0"/>
              <a:t>Separating Information in Texts</a:t>
            </a:r>
            <a:r>
              <a:rPr lang="en-AU" sz="1600" dirty="0"/>
              <a:t> (</a:t>
            </a:r>
            <a:r>
              <a:rPr lang="en-AU" sz="1600" dirty="0" err="1"/>
              <a:t>Yrs</a:t>
            </a:r>
            <a:r>
              <a:rPr lang="en-AU" sz="1600" dirty="0"/>
              <a:t> 5 &amp; 6) and use the </a:t>
            </a:r>
            <a:r>
              <a:rPr lang="en-AU" sz="1600" b="1" dirty="0"/>
              <a:t>How to Write a Paragraph</a:t>
            </a:r>
            <a:r>
              <a:rPr lang="en-AU" sz="1600" dirty="0"/>
              <a:t> app to practise this skill.</a:t>
            </a:r>
            <a:endParaRPr lang="en-US" sz="1600" dirty="0"/>
          </a:p>
          <a:p>
            <a:pPr marL="285750" lvl="0" indent="-285750">
              <a:buFont typeface="Arial" panose="020B0604020202020204" pitchFamily="34" charset="0"/>
              <a:buChar char="•"/>
            </a:pPr>
            <a:r>
              <a:rPr lang="en-AU" sz="1600" dirty="0"/>
              <a:t>Explore different text types using the following </a:t>
            </a:r>
            <a:r>
              <a:rPr lang="en-AU" sz="1600" b="1" dirty="0"/>
              <a:t>Specialised English Lesson</a:t>
            </a:r>
            <a:r>
              <a:rPr lang="en-AU" sz="1600" dirty="0"/>
              <a:t> Writing modules:</a:t>
            </a:r>
            <a:endParaRPr lang="en-US" sz="1600" dirty="0"/>
          </a:p>
          <a:p>
            <a:pPr marL="742950" lvl="1" indent="-285750">
              <a:buFont typeface="Arial" panose="020B0604020202020204" pitchFamily="34" charset="0"/>
              <a:buChar char="•"/>
            </a:pPr>
            <a:r>
              <a:rPr lang="en-AU" sz="1600" dirty="0" err="1"/>
              <a:t>Yrs</a:t>
            </a:r>
            <a:r>
              <a:rPr lang="en-AU" sz="1600" dirty="0"/>
              <a:t> 3 &amp; 4:  </a:t>
            </a:r>
            <a:r>
              <a:rPr lang="en-AU" sz="1600" i="1" dirty="0"/>
              <a:t>Types of Texts </a:t>
            </a:r>
            <a:r>
              <a:rPr lang="en-AU" sz="1600" dirty="0"/>
              <a:t>and </a:t>
            </a:r>
            <a:r>
              <a:rPr lang="en-AU" sz="1600" i="1" dirty="0"/>
              <a:t>What’s in a Text? (Parts A &amp; B)</a:t>
            </a:r>
            <a:endParaRPr lang="en-US" sz="1600" dirty="0"/>
          </a:p>
          <a:p>
            <a:pPr marL="742950" lvl="1" indent="-285750">
              <a:buFont typeface="Arial" panose="020B0604020202020204" pitchFamily="34" charset="0"/>
              <a:buChar char="•"/>
            </a:pPr>
            <a:r>
              <a:rPr lang="en-AU" sz="1600" dirty="0" err="1"/>
              <a:t>Yrs</a:t>
            </a:r>
            <a:r>
              <a:rPr lang="en-AU" sz="1600" dirty="0"/>
              <a:t> 5 &amp; 6: </a:t>
            </a:r>
            <a:r>
              <a:rPr lang="en-AU" sz="1600" i="1" dirty="0"/>
              <a:t>Features of Texts</a:t>
            </a:r>
            <a:r>
              <a:rPr lang="en-AU" sz="1600" dirty="0"/>
              <a:t> and </a:t>
            </a:r>
            <a:r>
              <a:rPr lang="en-AU" sz="1600" i="1" dirty="0"/>
              <a:t>What are the Shapes of Texts?</a:t>
            </a:r>
            <a:endParaRPr lang="en-US" sz="1600" dirty="0"/>
          </a:p>
          <a:p>
            <a:pPr marL="285750" lvl="0" indent="-285750">
              <a:buFont typeface="Arial" panose="020B0604020202020204" pitchFamily="34" charset="0"/>
              <a:buChar char="•"/>
            </a:pPr>
            <a:r>
              <a:rPr lang="en-AU" sz="1600" dirty="0"/>
              <a:t>Use the </a:t>
            </a:r>
            <a:r>
              <a:rPr lang="en-AU" sz="1600" b="1" dirty="0"/>
              <a:t>Write Time</a:t>
            </a:r>
            <a:r>
              <a:rPr lang="en-AU" sz="1600" dirty="0"/>
              <a:t> modules to assist students with developing their understanding of the structures and features of different text types. Use the </a:t>
            </a:r>
            <a:r>
              <a:rPr lang="en-AU" sz="1600" b="1" dirty="0"/>
              <a:t>Writing a Narrative</a:t>
            </a:r>
            <a:r>
              <a:rPr lang="en-AU" sz="1600" dirty="0"/>
              <a:t> and </a:t>
            </a:r>
            <a:r>
              <a:rPr lang="en-AU" sz="1600" b="1" dirty="0"/>
              <a:t>Writing an Opinion</a:t>
            </a:r>
            <a:r>
              <a:rPr lang="en-AU" sz="1600" dirty="0"/>
              <a:t> apps to create texts based on the ideas from the </a:t>
            </a:r>
            <a:r>
              <a:rPr lang="en-AU" sz="1600" i="1" dirty="0"/>
              <a:t>Writing a Story</a:t>
            </a:r>
            <a:r>
              <a:rPr lang="en-AU" sz="1600" dirty="0"/>
              <a:t> and </a:t>
            </a:r>
            <a:r>
              <a:rPr lang="en-AU" sz="1600" i="1" dirty="0"/>
              <a:t>Arguments</a:t>
            </a:r>
            <a:r>
              <a:rPr lang="en-AU" sz="1600" dirty="0"/>
              <a:t> worksheets and the </a:t>
            </a:r>
            <a:r>
              <a:rPr lang="en-AU" sz="1600" b="1" dirty="0"/>
              <a:t>Keynote</a:t>
            </a:r>
            <a:r>
              <a:rPr lang="en-AU" sz="1600" dirty="0"/>
              <a:t> or </a:t>
            </a:r>
            <a:r>
              <a:rPr lang="en-AU" sz="1600" b="1" dirty="0"/>
              <a:t>Pages </a:t>
            </a:r>
            <a:r>
              <a:rPr lang="en-AU" sz="1600" dirty="0"/>
              <a:t>apps to create information texts based on the </a:t>
            </a:r>
            <a:r>
              <a:rPr lang="en-AU" sz="1600" i="1" dirty="0"/>
              <a:t>Writing Information</a:t>
            </a:r>
            <a:r>
              <a:rPr lang="en-AU" sz="1600" dirty="0"/>
              <a:t> or </a:t>
            </a:r>
            <a:r>
              <a:rPr lang="en-AU" sz="1600" i="1" dirty="0"/>
              <a:t>Writing Instructions</a:t>
            </a:r>
            <a:r>
              <a:rPr lang="en-AU" sz="1600" dirty="0"/>
              <a:t> worksheets. </a:t>
            </a:r>
            <a:endParaRPr lang="en-US" sz="1600" dirty="0"/>
          </a:p>
          <a:p>
            <a:pPr marL="285750" lvl="0" indent="-285750">
              <a:buFont typeface="Arial" panose="020B0604020202020204" pitchFamily="34" charset="0"/>
              <a:buChar char="•"/>
            </a:pPr>
            <a:r>
              <a:rPr lang="en-AU" sz="1600" dirty="0"/>
              <a:t>View the digital documentaries for the </a:t>
            </a:r>
            <a:r>
              <a:rPr lang="en-AU" sz="1600" b="1" dirty="0"/>
              <a:t>Children in History</a:t>
            </a:r>
            <a:r>
              <a:rPr lang="en-AU" sz="1600" dirty="0"/>
              <a:t> stories to inspire students to create their own information digital text using </a:t>
            </a:r>
            <a:r>
              <a:rPr lang="en-AU" sz="1600" b="1" dirty="0"/>
              <a:t>Pages</a:t>
            </a:r>
            <a:r>
              <a:rPr lang="en-AU" sz="1600" dirty="0"/>
              <a:t> or </a:t>
            </a:r>
            <a:r>
              <a:rPr lang="en-AU" sz="1600" b="1" dirty="0"/>
              <a:t>Keynote</a:t>
            </a:r>
            <a:r>
              <a:rPr lang="en-AU" sz="1600" dirty="0"/>
              <a:t> about a significant historical event/era.</a:t>
            </a:r>
            <a:endParaRPr lang="en-US" sz="1600" dirty="0"/>
          </a:p>
        </p:txBody>
      </p:sp>
    </p:spTree>
    <p:extLst>
      <p:ext uri="{BB962C8B-B14F-4D97-AF65-F5344CB8AC3E}">
        <p14:creationId xmlns:p14="http://schemas.microsoft.com/office/powerpoint/2010/main" val="758731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86408"/>
            <a:ext cx="3672408" cy="3631763"/>
          </a:xfrm>
          <a:prstGeom prst="rect">
            <a:avLst/>
          </a:prstGeom>
          <a:noFill/>
        </p:spPr>
        <p:txBody>
          <a:bodyPr wrap="square" rtlCol="0">
            <a:spAutoFit/>
          </a:bodyPr>
          <a:lstStyle/>
          <a:p>
            <a:r>
              <a:rPr lang="en-AU" dirty="0"/>
              <a:t> </a:t>
            </a:r>
            <a:endParaRPr lang="en-US" dirty="0"/>
          </a:p>
          <a:p>
            <a:r>
              <a:rPr lang="en-AU" sz="1600" dirty="0"/>
              <a:t>The International Reading Association offers a variety of apps for poetry composition. Each app focuses on a specific form of poetry and offers easy to follow guidelines.</a:t>
            </a:r>
            <a:endParaRPr lang="en-US" sz="1600" dirty="0"/>
          </a:p>
          <a:p>
            <a:r>
              <a:rPr lang="en-AU" b="1" dirty="0"/>
              <a:t> </a:t>
            </a:r>
            <a:endParaRPr lang="en-US" dirty="0"/>
          </a:p>
          <a:p>
            <a:pPr lvl="0"/>
            <a:r>
              <a:rPr lang="en-AU" b="1" dirty="0">
                <a:solidFill>
                  <a:srgbClr val="00B0F0"/>
                </a:solidFill>
              </a:rPr>
              <a:t>Acrostic Poem (free)</a:t>
            </a:r>
            <a:endParaRPr lang="en-US" b="1" dirty="0">
              <a:solidFill>
                <a:srgbClr val="00B0F0"/>
              </a:solidFill>
            </a:endParaRPr>
          </a:p>
          <a:p>
            <a:endParaRPr lang="en-AU" sz="1600" dirty="0" smtClean="0"/>
          </a:p>
          <a:p>
            <a:r>
              <a:rPr lang="en-AU" sz="1600" dirty="0" smtClean="0"/>
              <a:t>Offers </a:t>
            </a:r>
            <a:r>
              <a:rPr lang="en-AU" sz="1600" dirty="0"/>
              <a:t>step by step instructions about creating acrostic poems by first brainstorming words to go with the letters and then using these words to create the poem.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612" y="1491630"/>
            <a:ext cx="3895284" cy="3013720"/>
          </a:xfrm>
          <a:prstGeom prst="rect">
            <a:avLst/>
          </a:prstGeom>
        </p:spPr>
      </p:pic>
      <p:sp>
        <p:nvSpPr>
          <p:cNvPr id="3" name="Rectangle 2"/>
          <p:cNvSpPr/>
          <p:nvPr/>
        </p:nvSpPr>
        <p:spPr>
          <a:xfrm>
            <a:off x="3059832" y="627534"/>
            <a:ext cx="3694858" cy="461665"/>
          </a:xfrm>
          <a:prstGeom prst="rect">
            <a:avLst/>
          </a:prstGeom>
        </p:spPr>
        <p:txBody>
          <a:bodyPr wrap="none">
            <a:spAutoFit/>
          </a:bodyPr>
          <a:lstStyle/>
          <a:p>
            <a:r>
              <a:rPr lang="en-AU" sz="2400" b="1" dirty="0">
                <a:solidFill>
                  <a:srgbClr val="92D050"/>
                </a:solidFill>
              </a:rPr>
              <a:t>Apps for composing poetry</a:t>
            </a:r>
            <a:r>
              <a:rPr lang="en-AU" sz="2400" b="1" i="1" dirty="0">
                <a:solidFill>
                  <a:srgbClr val="92D050"/>
                </a:solidFill>
              </a:rPr>
              <a:t> </a:t>
            </a:r>
            <a:endParaRPr lang="en-US" sz="2400" dirty="0">
              <a:solidFill>
                <a:srgbClr val="92D050"/>
              </a:solidFill>
            </a:endParaRPr>
          </a:p>
        </p:txBody>
      </p:sp>
    </p:spTree>
    <p:extLst>
      <p:ext uri="{BB962C8B-B14F-4D97-AF65-F5344CB8AC3E}">
        <p14:creationId xmlns:p14="http://schemas.microsoft.com/office/powerpoint/2010/main" val="2378305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69107"/>
            <a:ext cx="2520280" cy="1846659"/>
          </a:xfrm>
          <a:prstGeom prst="rect">
            <a:avLst/>
          </a:prstGeom>
          <a:noFill/>
        </p:spPr>
        <p:txBody>
          <a:bodyPr wrap="square" rtlCol="0">
            <a:spAutoFit/>
          </a:bodyPr>
          <a:lstStyle/>
          <a:p>
            <a:pPr lvl="0"/>
            <a:r>
              <a:rPr lang="en-AU" b="1" dirty="0">
                <a:solidFill>
                  <a:srgbClr val="00B0F0"/>
                </a:solidFill>
              </a:rPr>
              <a:t>Theme Poem (free) </a:t>
            </a:r>
            <a:endParaRPr lang="en-US" b="1" dirty="0">
              <a:solidFill>
                <a:srgbClr val="00B0F0"/>
              </a:solidFill>
            </a:endParaRPr>
          </a:p>
          <a:p>
            <a:endParaRPr lang="en-AU" sz="1600" dirty="0" smtClean="0"/>
          </a:p>
          <a:p>
            <a:r>
              <a:rPr lang="en-AU" sz="1600" dirty="0" smtClean="0"/>
              <a:t>Enables </a:t>
            </a:r>
            <a:r>
              <a:rPr lang="en-AU" sz="1600" dirty="0"/>
              <a:t>students to create theme poems based on a variety of pre-set topics inside a shape related to the topic.</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66" y="771549"/>
            <a:ext cx="5111273" cy="3738461"/>
          </a:xfrm>
          <a:prstGeom prst="rect">
            <a:avLst/>
          </a:prstGeom>
        </p:spPr>
      </p:pic>
    </p:spTree>
    <p:extLst>
      <p:ext uri="{BB962C8B-B14F-4D97-AF65-F5344CB8AC3E}">
        <p14:creationId xmlns:p14="http://schemas.microsoft.com/office/powerpoint/2010/main" val="1509377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10917"/>
            <a:ext cx="2520280" cy="2092881"/>
          </a:xfrm>
          <a:prstGeom prst="rect">
            <a:avLst/>
          </a:prstGeom>
          <a:noFill/>
        </p:spPr>
        <p:txBody>
          <a:bodyPr wrap="square" rtlCol="0">
            <a:spAutoFit/>
          </a:bodyPr>
          <a:lstStyle/>
          <a:p>
            <a:pPr lvl="0"/>
            <a:r>
              <a:rPr lang="en-AU" b="1" dirty="0">
                <a:solidFill>
                  <a:srgbClr val="00B0F0"/>
                </a:solidFill>
              </a:rPr>
              <a:t>Haiku Poem (free)</a:t>
            </a:r>
            <a:endParaRPr lang="en-US" b="1" dirty="0">
              <a:solidFill>
                <a:srgbClr val="00B0F0"/>
              </a:solidFill>
            </a:endParaRPr>
          </a:p>
          <a:p>
            <a:endParaRPr lang="en-AU" sz="1600" dirty="0" smtClean="0"/>
          </a:p>
          <a:p>
            <a:r>
              <a:rPr lang="en-AU" sz="1600" dirty="0" smtClean="0"/>
              <a:t>Guides </a:t>
            </a:r>
            <a:r>
              <a:rPr lang="en-AU" sz="1600" dirty="0"/>
              <a:t>students through the composition process for writing haiku poetry, using initial brainstorming activities and pre-set templates. </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778742"/>
            <a:ext cx="4982964" cy="3737223"/>
          </a:xfrm>
          <a:prstGeom prst="rect">
            <a:avLst/>
          </a:prstGeom>
        </p:spPr>
      </p:pic>
    </p:spTree>
    <p:extLst>
      <p:ext uri="{BB962C8B-B14F-4D97-AF65-F5344CB8AC3E}">
        <p14:creationId xmlns:p14="http://schemas.microsoft.com/office/powerpoint/2010/main" val="3349553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52728"/>
            <a:ext cx="2520280" cy="2339102"/>
          </a:xfrm>
          <a:prstGeom prst="rect">
            <a:avLst/>
          </a:prstGeom>
          <a:noFill/>
        </p:spPr>
        <p:txBody>
          <a:bodyPr wrap="square" rtlCol="0">
            <a:spAutoFit/>
          </a:bodyPr>
          <a:lstStyle/>
          <a:p>
            <a:pPr lvl="0"/>
            <a:r>
              <a:rPr lang="en-AU" b="1" dirty="0">
                <a:solidFill>
                  <a:srgbClr val="00B0F0"/>
                </a:solidFill>
              </a:rPr>
              <a:t>Diamante Poem (free)</a:t>
            </a:r>
            <a:endParaRPr lang="en-US" b="1" dirty="0">
              <a:solidFill>
                <a:srgbClr val="00B0F0"/>
              </a:solidFill>
            </a:endParaRPr>
          </a:p>
          <a:p>
            <a:endParaRPr lang="en-AU" sz="1600" dirty="0" smtClean="0"/>
          </a:p>
          <a:p>
            <a:r>
              <a:rPr lang="en-AU" sz="1600" dirty="0" smtClean="0"/>
              <a:t>Offers </a:t>
            </a:r>
            <a:r>
              <a:rPr lang="en-AU" sz="1600" dirty="0"/>
              <a:t>a guide for composing diamante poems using nouns, adjectives and gerunds to describe one topic or two opposing topics using a specific format.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931377"/>
            <a:ext cx="5105026" cy="3578076"/>
          </a:xfrm>
          <a:prstGeom prst="rect">
            <a:avLst/>
          </a:prstGeom>
        </p:spPr>
      </p:pic>
    </p:spTree>
    <p:extLst>
      <p:ext uri="{BB962C8B-B14F-4D97-AF65-F5344CB8AC3E}">
        <p14:creationId xmlns:p14="http://schemas.microsoft.com/office/powerpoint/2010/main" val="3669386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385542"/>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r>
              <a:rPr lang="en-AU" dirty="0"/>
              <a:t> </a:t>
            </a:r>
            <a:endParaRPr lang="en-US" dirty="0"/>
          </a:p>
          <a:p>
            <a:r>
              <a:rPr lang="en-AU" b="1" dirty="0"/>
              <a:t>Developing Literacy:</a:t>
            </a:r>
            <a:endParaRPr lang="en-US" dirty="0"/>
          </a:p>
          <a:p>
            <a:pPr marL="285750" lvl="0" indent="-285750">
              <a:buFont typeface="Arial" panose="020B0604020202020204" pitchFamily="34" charset="0"/>
              <a:buChar char="•"/>
            </a:pPr>
            <a:r>
              <a:rPr lang="en-AU" sz="1600" dirty="0"/>
              <a:t>Use the </a:t>
            </a:r>
            <a:r>
              <a:rPr lang="en-AU" sz="1600" b="1" dirty="0"/>
              <a:t>Theme Poem</a:t>
            </a:r>
            <a:r>
              <a:rPr lang="en-AU" sz="1600" dirty="0"/>
              <a:t> app to compose poems about classroom themes e.g. celebrations, sport, nature or ideas generated from shared texts, such as the </a:t>
            </a:r>
            <a:r>
              <a:rPr lang="en-AU" sz="1600" b="1" dirty="0"/>
              <a:t>Easy Reader</a:t>
            </a:r>
            <a:r>
              <a:rPr lang="en-AU" sz="1600" dirty="0"/>
              <a:t> stories </a:t>
            </a:r>
            <a:r>
              <a:rPr lang="en-AU" sz="1600" i="1" dirty="0"/>
              <a:t>I Wish…</a:t>
            </a:r>
            <a:r>
              <a:rPr lang="en-AU" sz="1600" dirty="0"/>
              <a:t> (fish shape) and </a:t>
            </a:r>
            <a:r>
              <a:rPr lang="en-AU" sz="1600" i="1" dirty="0"/>
              <a:t>Let’s Get Wet</a:t>
            </a:r>
            <a:r>
              <a:rPr lang="en-AU" sz="1600" dirty="0"/>
              <a:t> (raindrop shape). </a:t>
            </a:r>
            <a:endParaRPr lang="en-US" sz="1600" dirty="0"/>
          </a:p>
          <a:p>
            <a:pPr marL="285750" lvl="0" indent="-285750">
              <a:buFont typeface="Arial" panose="020B0604020202020204" pitchFamily="34" charset="0"/>
              <a:buChar char="•"/>
            </a:pPr>
            <a:r>
              <a:rPr lang="en-AU" sz="1600" dirty="0"/>
              <a:t>Read the</a:t>
            </a:r>
            <a:r>
              <a:rPr lang="en-AU" sz="1600" i="1" dirty="0"/>
              <a:t> </a:t>
            </a:r>
            <a:r>
              <a:rPr lang="en-AU" sz="1600" b="1" dirty="0"/>
              <a:t>Rhyme Time</a:t>
            </a:r>
            <a:r>
              <a:rPr lang="en-AU" sz="1600" dirty="0"/>
              <a:t> poem</a:t>
            </a:r>
            <a:r>
              <a:rPr lang="en-AU" sz="1600" i="1" dirty="0"/>
              <a:t> The Rainbow</a:t>
            </a:r>
            <a:r>
              <a:rPr lang="en-AU" sz="1600" dirty="0"/>
              <a:t> and use the </a:t>
            </a:r>
            <a:r>
              <a:rPr lang="en-AU" sz="1600" b="1" dirty="0"/>
              <a:t>Diamante Poem</a:t>
            </a:r>
            <a:r>
              <a:rPr lang="en-AU" sz="1600" dirty="0"/>
              <a:t> app to create a poem about rainbows.</a:t>
            </a:r>
            <a:endParaRPr lang="en-US" sz="1600" dirty="0"/>
          </a:p>
          <a:p>
            <a:pPr marL="285750" lvl="0" indent="-285750">
              <a:buFont typeface="Arial" panose="020B0604020202020204" pitchFamily="34" charset="0"/>
              <a:buChar char="•"/>
            </a:pPr>
            <a:r>
              <a:rPr lang="en-AU" sz="1600" dirty="0"/>
              <a:t>View the </a:t>
            </a:r>
            <a:r>
              <a:rPr lang="en-AU" sz="1600" b="1" dirty="0"/>
              <a:t>Specialised English Lessons</a:t>
            </a:r>
            <a:r>
              <a:rPr lang="en-AU" sz="1600" dirty="0"/>
              <a:t> Reading module </a:t>
            </a:r>
            <a:r>
              <a:rPr lang="en-AU" sz="1600" i="1" dirty="0"/>
              <a:t>Studying Poetry</a:t>
            </a:r>
            <a:r>
              <a:rPr lang="en-AU" sz="1600" dirty="0"/>
              <a:t> (</a:t>
            </a:r>
            <a:r>
              <a:rPr lang="en-AU" sz="1600" dirty="0" err="1"/>
              <a:t>Yrs</a:t>
            </a:r>
            <a:r>
              <a:rPr lang="en-AU" sz="1600" dirty="0"/>
              <a:t> 1 &amp; 2) and encourage students to use some of these devices when composing poems using the apps. </a:t>
            </a:r>
            <a:endParaRPr lang="en-US" sz="1600" dirty="0"/>
          </a:p>
          <a:p>
            <a:pPr marL="285750" lvl="0" indent="-285750">
              <a:buFont typeface="Arial" panose="020B0604020202020204" pitchFamily="34" charset="0"/>
              <a:buChar char="•"/>
            </a:pPr>
            <a:r>
              <a:rPr lang="en-AU" sz="1600" dirty="0"/>
              <a:t>Create acrostic poems that describe characters from shared texts e.g. the fairy, genie, dragon or pirate from the </a:t>
            </a:r>
            <a:r>
              <a:rPr lang="en-AU" sz="1600" i="1" dirty="0"/>
              <a:t>Wendy</a:t>
            </a:r>
            <a:r>
              <a:rPr lang="en-AU" sz="1600" dirty="0"/>
              <a:t> stories in </a:t>
            </a:r>
            <a:r>
              <a:rPr lang="en-AU" sz="1600" b="1" dirty="0"/>
              <a:t>Storytime</a:t>
            </a:r>
            <a:r>
              <a:rPr lang="en-AU" sz="1600" dirty="0"/>
              <a:t> using the </a:t>
            </a:r>
            <a:r>
              <a:rPr lang="en-AU" sz="1600" b="1" dirty="0"/>
              <a:t>Acrostic Poem</a:t>
            </a:r>
            <a:r>
              <a:rPr lang="en-AU" sz="1600" dirty="0"/>
              <a:t> app.</a:t>
            </a:r>
            <a:endParaRPr lang="en-US" sz="1600" dirty="0"/>
          </a:p>
        </p:txBody>
      </p:sp>
    </p:spTree>
    <p:extLst>
      <p:ext uri="{BB962C8B-B14F-4D97-AF65-F5344CB8AC3E}">
        <p14:creationId xmlns:p14="http://schemas.microsoft.com/office/powerpoint/2010/main" val="3495912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139321"/>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r>
              <a:rPr lang="en-AU" dirty="0"/>
              <a:t> </a:t>
            </a:r>
            <a:endParaRPr lang="en-US" dirty="0"/>
          </a:p>
          <a:p>
            <a:r>
              <a:rPr lang="en-AU" b="1" dirty="0"/>
              <a:t>Extending Literacy:</a:t>
            </a:r>
            <a:endParaRPr lang="en-US" dirty="0"/>
          </a:p>
          <a:p>
            <a:pPr marL="285750" lvl="0" indent="-285750">
              <a:buFont typeface="Arial" panose="020B0604020202020204" pitchFamily="34" charset="0"/>
              <a:buChar char="•"/>
            </a:pPr>
            <a:r>
              <a:rPr lang="en-US" sz="1600" dirty="0"/>
              <a:t>View the </a:t>
            </a:r>
            <a:r>
              <a:rPr lang="en-US" sz="1600" b="1" dirty="0"/>
              <a:t>Write Time</a:t>
            </a:r>
            <a:r>
              <a:rPr lang="en-US" sz="1600" dirty="0"/>
              <a:t> digital documentary </a:t>
            </a:r>
            <a:r>
              <a:rPr lang="en-US" sz="1600" i="1" dirty="0"/>
              <a:t>How to Write Poetry</a:t>
            </a:r>
            <a:r>
              <a:rPr lang="en-US" sz="1600" dirty="0"/>
              <a:t> to explore different types of poetry. Use the </a:t>
            </a:r>
            <a:r>
              <a:rPr lang="en-US" sz="1600" b="1" dirty="0"/>
              <a:t>Haiku</a:t>
            </a:r>
            <a:r>
              <a:rPr lang="en-US" sz="1600" dirty="0"/>
              <a:t> </a:t>
            </a:r>
            <a:r>
              <a:rPr lang="en-US" sz="1600" b="1" dirty="0"/>
              <a:t>Poem</a:t>
            </a:r>
            <a:r>
              <a:rPr lang="en-US" sz="1600" dirty="0"/>
              <a:t> app to compose poems about the beach at night. </a:t>
            </a:r>
            <a:br>
              <a:rPr lang="en-US" sz="1600" dirty="0"/>
            </a:br>
            <a:r>
              <a:rPr lang="en-US" sz="1600" dirty="0"/>
              <a:t> </a:t>
            </a:r>
          </a:p>
          <a:p>
            <a:pPr marL="285750" lvl="0" indent="-285750">
              <a:buFont typeface="Arial" panose="020B0604020202020204" pitchFamily="34" charset="0"/>
              <a:buChar char="•"/>
            </a:pPr>
            <a:r>
              <a:rPr lang="en-US" sz="1600" dirty="0"/>
              <a:t>Use the </a:t>
            </a:r>
            <a:r>
              <a:rPr lang="en-US" sz="1600" b="1" dirty="0"/>
              <a:t>Acrostic Poem</a:t>
            </a:r>
            <a:r>
              <a:rPr lang="en-US" sz="1600" dirty="0"/>
              <a:t> app to complete </a:t>
            </a:r>
            <a:r>
              <a:rPr lang="en-US" sz="1600" i="1" dirty="0"/>
              <a:t>Runaway</a:t>
            </a:r>
            <a:r>
              <a:rPr lang="en-US" sz="1600" dirty="0"/>
              <a:t> Worksheet #3 and the </a:t>
            </a:r>
            <a:r>
              <a:rPr lang="en-US" sz="1600" b="1" dirty="0"/>
              <a:t>Diamante Poem</a:t>
            </a:r>
            <a:r>
              <a:rPr lang="en-US" sz="1600" dirty="0"/>
              <a:t> app to complete </a:t>
            </a:r>
            <a:r>
              <a:rPr lang="en-US" sz="1600" i="1" dirty="0"/>
              <a:t>The Secret Journey</a:t>
            </a:r>
            <a:r>
              <a:rPr lang="en-US" sz="1600" dirty="0"/>
              <a:t> Worksheet #4 (</a:t>
            </a:r>
            <a:r>
              <a:rPr lang="en-US" sz="1600" b="1" dirty="0"/>
              <a:t>Children in History</a:t>
            </a:r>
            <a:r>
              <a:rPr lang="en-US" sz="1600" dirty="0"/>
              <a:t>). </a:t>
            </a:r>
            <a:br>
              <a:rPr lang="en-US" sz="1600" dirty="0"/>
            </a:br>
            <a:endParaRPr lang="en-US" sz="1600" dirty="0"/>
          </a:p>
          <a:p>
            <a:pPr marL="285750" lvl="0" indent="-285750">
              <a:buFont typeface="Arial" panose="020B0604020202020204" pitchFamily="34" charset="0"/>
              <a:buChar char="•"/>
            </a:pPr>
            <a:r>
              <a:rPr lang="en-AU" sz="1600" dirty="0"/>
              <a:t>Explore the poetry devices explained in the </a:t>
            </a:r>
            <a:r>
              <a:rPr lang="en-AU" sz="1600" b="1" dirty="0"/>
              <a:t>Specialised English Lessons</a:t>
            </a:r>
            <a:r>
              <a:rPr lang="en-AU" sz="1600" dirty="0"/>
              <a:t> Reading modules </a:t>
            </a:r>
            <a:r>
              <a:rPr lang="en-AU" sz="1600" i="1" dirty="0"/>
              <a:t>Nonsense Devices </a:t>
            </a:r>
            <a:r>
              <a:rPr lang="en-AU" sz="1600" dirty="0"/>
              <a:t>(</a:t>
            </a:r>
            <a:r>
              <a:rPr lang="en-AU" sz="1600" dirty="0" err="1"/>
              <a:t>Yrs</a:t>
            </a:r>
            <a:r>
              <a:rPr lang="en-AU" sz="1600" dirty="0"/>
              <a:t> 3 &amp; 4) and </a:t>
            </a:r>
            <a:r>
              <a:rPr lang="en-AU" sz="1600" i="1" dirty="0"/>
              <a:t>Visual Imagery</a:t>
            </a:r>
            <a:r>
              <a:rPr lang="en-AU" sz="1600" dirty="0"/>
              <a:t> (</a:t>
            </a:r>
            <a:r>
              <a:rPr lang="en-AU" sz="1600" dirty="0" err="1"/>
              <a:t>Yrs</a:t>
            </a:r>
            <a:r>
              <a:rPr lang="en-AU" sz="1600" dirty="0"/>
              <a:t> 5 &amp; 6) and encourage students to use these devices when composing poetry using the apps. </a:t>
            </a:r>
            <a:endParaRPr lang="en-US" sz="1600" dirty="0"/>
          </a:p>
        </p:txBody>
      </p:sp>
    </p:spTree>
    <p:extLst>
      <p:ext uri="{BB962C8B-B14F-4D97-AF65-F5344CB8AC3E}">
        <p14:creationId xmlns:p14="http://schemas.microsoft.com/office/powerpoint/2010/main" val="3930061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262432"/>
          </a:xfrm>
          <a:prstGeom prst="rect">
            <a:avLst/>
          </a:prstGeom>
          <a:noFill/>
        </p:spPr>
        <p:txBody>
          <a:bodyPr wrap="square" rtlCol="0">
            <a:spAutoFit/>
          </a:bodyPr>
          <a:lstStyle/>
          <a:p>
            <a:r>
              <a:rPr lang="en-US" b="1" dirty="0">
                <a:solidFill>
                  <a:srgbClr val="92D050"/>
                </a:solidFill>
              </a:rPr>
              <a:t>Linking tablet technology to the curriculum</a:t>
            </a:r>
            <a:endParaRPr lang="en-US" dirty="0">
              <a:solidFill>
                <a:srgbClr val="92D050"/>
              </a:solidFill>
            </a:endParaRPr>
          </a:p>
          <a:p>
            <a:r>
              <a:rPr lang="en-AU" dirty="0"/>
              <a:t> </a:t>
            </a:r>
            <a:endParaRPr lang="en-US" dirty="0"/>
          </a:p>
          <a:p>
            <a:r>
              <a:rPr lang="en-AU" sz="1600" dirty="0"/>
              <a:t>The Australian Curriculum: </a:t>
            </a:r>
            <a:r>
              <a:rPr lang="en-AU" sz="1600" i="1" dirty="0"/>
              <a:t>Students use ICT when they interpret and create print, visual and multimodal texts. In particular, they use ICT to access, analyse, modify and create hybrid, digital and multimodal texts, using digital publishing. As students interpret and create digital texts, they develop their capability in ICT</a:t>
            </a:r>
            <a:r>
              <a:rPr lang="en-AU" sz="1600" dirty="0"/>
              <a:t>. </a:t>
            </a:r>
            <a:endParaRPr lang="en-US" sz="1600" dirty="0"/>
          </a:p>
          <a:p>
            <a:r>
              <a:rPr lang="en-US" sz="1600" dirty="0"/>
              <a:t> </a:t>
            </a:r>
          </a:p>
          <a:p>
            <a:r>
              <a:rPr lang="en-US" sz="1600" dirty="0"/>
              <a:t>The New Zealand Curriculum: </a:t>
            </a:r>
            <a:r>
              <a:rPr lang="en-US" sz="1600" i="1" dirty="0"/>
              <a:t>Students who are competent users of language, symbols and texts can interpret and use words, number, images, movement, metaphor, and technologies in a range of contexts…they confidently use ICT to access and provide information and to communicate with others.</a:t>
            </a:r>
            <a:endParaRPr lang="en-US" sz="1600" dirty="0"/>
          </a:p>
          <a:p>
            <a:endParaRPr lang="en-US" dirty="0"/>
          </a:p>
        </p:txBody>
      </p:sp>
      <p:pic>
        <p:nvPicPr>
          <p:cNvPr id="1026" name="Picture 2" descr="Australian Curr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416587"/>
            <a:ext cx="2346661" cy="1149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Zealand Curric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16587"/>
            <a:ext cx="2296934" cy="112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72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69449"/>
            <a:ext cx="3744416" cy="3662541"/>
          </a:xfrm>
          <a:prstGeom prst="rect">
            <a:avLst/>
          </a:prstGeom>
          <a:noFill/>
        </p:spPr>
        <p:txBody>
          <a:bodyPr wrap="square" rtlCol="0">
            <a:spAutoFit/>
          </a:bodyPr>
          <a:lstStyle/>
          <a:p>
            <a:r>
              <a:rPr lang="en-AU" sz="1600" dirty="0" smtClean="0"/>
              <a:t>Students </a:t>
            </a:r>
            <a:r>
              <a:rPr lang="en-AU" sz="1600" dirty="0"/>
              <a:t>to create their own cartoon and comic strips using backgrounds, characters, sound effects and voice recordings. </a:t>
            </a:r>
            <a:endParaRPr lang="en-US" sz="1600" dirty="0"/>
          </a:p>
          <a:p>
            <a:r>
              <a:rPr lang="en-AU" b="1" i="1" dirty="0"/>
              <a:t> </a:t>
            </a:r>
            <a:endParaRPr lang="en-US" dirty="0"/>
          </a:p>
          <a:p>
            <a:r>
              <a:rPr lang="en-AU" b="1" dirty="0"/>
              <a:t>Developing Literacy:</a:t>
            </a:r>
            <a:endParaRPr lang="en-US" dirty="0"/>
          </a:p>
          <a:p>
            <a:pPr lvl="0"/>
            <a:endParaRPr lang="en-AU" b="1" dirty="0" smtClean="0">
              <a:solidFill>
                <a:srgbClr val="00B0F0"/>
              </a:solidFill>
            </a:endParaRPr>
          </a:p>
          <a:p>
            <a:pPr lvl="0"/>
            <a:r>
              <a:rPr lang="en-AU" b="1" dirty="0" err="1" smtClean="0">
                <a:solidFill>
                  <a:srgbClr val="00B0F0"/>
                </a:solidFill>
              </a:rPr>
              <a:t>Toontastic</a:t>
            </a:r>
            <a:r>
              <a:rPr lang="en-AU" b="1" dirty="0" smtClean="0">
                <a:solidFill>
                  <a:srgbClr val="00B0F0"/>
                </a:solidFill>
              </a:rPr>
              <a:t> </a:t>
            </a:r>
            <a:r>
              <a:rPr lang="en-AU" b="1" dirty="0">
                <a:solidFill>
                  <a:srgbClr val="00B0F0"/>
                </a:solidFill>
              </a:rPr>
              <a:t>(free)</a:t>
            </a:r>
            <a:endParaRPr lang="en-US" b="1" dirty="0">
              <a:solidFill>
                <a:srgbClr val="00B0F0"/>
              </a:solidFill>
            </a:endParaRPr>
          </a:p>
          <a:p>
            <a:endParaRPr lang="en-AU" sz="1600" dirty="0" smtClean="0"/>
          </a:p>
          <a:p>
            <a:r>
              <a:rPr lang="en-AU" sz="1600" dirty="0" smtClean="0"/>
              <a:t>Enables </a:t>
            </a:r>
            <a:r>
              <a:rPr lang="en-AU" sz="1600" dirty="0"/>
              <a:t>students to animate their own cartoons using their own drawings or pre-designed characters, backgrounds, special effects and voice recordings. Includes a ‘story arc’ to help students plan their narrative. Aimed at ages 6-8 years old.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19622"/>
            <a:ext cx="4027554" cy="3016622"/>
          </a:xfrm>
          <a:prstGeom prst="rect">
            <a:avLst/>
          </a:prstGeom>
        </p:spPr>
      </p:pic>
      <p:sp>
        <p:nvSpPr>
          <p:cNvPr id="3" name="Rectangle 2"/>
          <p:cNvSpPr/>
          <p:nvPr/>
        </p:nvSpPr>
        <p:spPr>
          <a:xfrm>
            <a:off x="2483768" y="555526"/>
            <a:ext cx="4801764" cy="461665"/>
          </a:xfrm>
          <a:prstGeom prst="rect">
            <a:avLst/>
          </a:prstGeom>
        </p:spPr>
        <p:txBody>
          <a:bodyPr wrap="none">
            <a:spAutoFit/>
          </a:bodyPr>
          <a:lstStyle/>
          <a:p>
            <a:r>
              <a:rPr lang="en-AU" sz="2400" b="1" dirty="0">
                <a:solidFill>
                  <a:srgbClr val="92D050"/>
                </a:solidFill>
              </a:rPr>
              <a:t>Apps for cartoon and comic creation</a:t>
            </a:r>
            <a:endParaRPr lang="en-US" sz="2400" dirty="0"/>
          </a:p>
        </p:txBody>
      </p:sp>
    </p:spTree>
    <p:extLst>
      <p:ext uri="{BB962C8B-B14F-4D97-AF65-F5344CB8AC3E}">
        <p14:creationId xmlns:p14="http://schemas.microsoft.com/office/powerpoint/2010/main" val="373201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89193"/>
            <a:ext cx="2520280" cy="3354765"/>
          </a:xfrm>
          <a:prstGeom prst="rect">
            <a:avLst/>
          </a:prstGeom>
          <a:noFill/>
        </p:spPr>
        <p:txBody>
          <a:bodyPr wrap="square" rtlCol="0">
            <a:spAutoFit/>
          </a:bodyPr>
          <a:lstStyle/>
          <a:p>
            <a:pPr lvl="0"/>
            <a:r>
              <a:rPr lang="en-AU" b="1" dirty="0">
                <a:solidFill>
                  <a:srgbClr val="00B0F0"/>
                </a:solidFill>
              </a:rPr>
              <a:t>Superhero Comic Book Maker HD ($3.99)</a:t>
            </a:r>
            <a:endParaRPr lang="en-US" b="1" dirty="0">
              <a:solidFill>
                <a:srgbClr val="00B0F0"/>
              </a:solidFill>
            </a:endParaRPr>
          </a:p>
          <a:p>
            <a:endParaRPr lang="en-AU" sz="1600" dirty="0" smtClean="0"/>
          </a:p>
          <a:p>
            <a:r>
              <a:rPr lang="en-AU" sz="1600" dirty="0" smtClean="0"/>
              <a:t>Made </a:t>
            </a:r>
            <a:r>
              <a:rPr lang="en-AU" sz="1600" dirty="0"/>
              <a:t>for ages 3-9, this app enables students to create personalised animated comic books featuring monsters and superheroes. Includes pre-designed background scenes and animated stickers with sound effects and allows for voice recording.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203598"/>
            <a:ext cx="5090546" cy="2870076"/>
          </a:xfrm>
          <a:prstGeom prst="rect">
            <a:avLst/>
          </a:prstGeom>
        </p:spPr>
      </p:pic>
    </p:spTree>
    <p:extLst>
      <p:ext uri="{BB962C8B-B14F-4D97-AF65-F5344CB8AC3E}">
        <p14:creationId xmlns:p14="http://schemas.microsoft.com/office/powerpoint/2010/main" val="1719013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600986"/>
          </a:xfrm>
          <a:prstGeom prst="rect">
            <a:avLst/>
          </a:prstGeom>
          <a:noFill/>
        </p:spPr>
        <p:txBody>
          <a:bodyPr wrap="square" rtlCol="0">
            <a:spAutoFit/>
          </a:bodyPr>
          <a:lstStyle/>
          <a:p>
            <a:r>
              <a:rPr lang="en-US" b="1" dirty="0">
                <a:solidFill>
                  <a:srgbClr val="92D050"/>
                </a:solidFill>
              </a:rPr>
              <a:t>Activities:</a:t>
            </a:r>
            <a:br>
              <a:rPr lang="en-US" b="1" dirty="0">
                <a:solidFill>
                  <a:srgbClr val="92D050"/>
                </a:solidFill>
              </a:rPr>
            </a:br>
            <a:endParaRPr lang="en-US" dirty="0">
              <a:solidFill>
                <a:srgbClr val="92D050"/>
              </a:solidFill>
            </a:endParaRPr>
          </a:p>
          <a:p>
            <a:pPr marL="285750" lvl="0" indent="-285750">
              <a:buFont typeface="Arial" panose="020B0604020202020204" pitchFamily="34" charset="0"/>
              <a:buChar char="•"/>
            </a:pPr>
            <a:r>
              <a:rPr lang="en-AU" sz="1600" dirty="0"/>
              <a:t>Use the </a:t>
            </a:r>
            <a:r>
              <a:rPr lang="en-AU" sz="1600" b="1" dirty="0"/>
              <a:t>Specialised English Lesson</a:t>
            </a:r>
            <a:r>
              <a:rPr lang="en-AU" sz="1600" dirty="0"/>
              <a:t> Reading module </a:t>
            </a:r>
            <a:r>
              <a:rPr lang="en-AU" sz="1600" i="1" dirty="0"/>
              <a:t>What’s in a Story?</a:t>
            </a:r>
            <a:r>
              <a:rPr lang="en-AU" sz="1600" dirty="0"/>
              <a:t> (</a:t>
            </a:r>
            <a:r>
              <a:rPr lang="en-AU" sz="1600" dirty="0" err="1"/>
              <a:t>Yrs</a:t>
            </a:r>
            <a:r>
              <a:rPr lang="en-AU" sz="1600" dirty="0"/>
              <a:t> 1 &amp; 2) to explore elements of a narrative. Reinforce these concepts using the ‘Story Arc’ presented in the </a:t>
            </a:r>
            <a:r>
              <a:rPr lang="en-AU" sz="1600" b="1" dirty="0" err="1"/>
              <a:t>Toontastic</a:t>
            </a:r>
            <a:r>
              <a:rPr lang="en-AU" sz="1600" b="1" dirty="0"/>
              <a:t> </a:t>
            </a:r>
            <a:r>
              <a:rPr lang="en-AU" sz="1600" dirty="0"/>
              <a:t>app to assist students with creating their own cartoons.</a:t>
            </a:r>
            <a:br>
              <a:rPr lang="en-AU" sz="1600" dirty="0"/>
            </a:br>
            <a:endParaRPr lang="en-US" sz="1600" dirty="0"/>
          </a:p>
          <a:p>
            <a:pPr marL="285750" lvl="0" indent="-285750">
              <a:buFont typeface="Arial" panose="020B0604020202020204" pitchFamily="34" charset="0"/>
              <a:buChar char="•"/>
            </a:pPr>
            <a:r>
              <a:rPr lang="en-AU" sz="1600" dirty="0"/>
              <a:t>View the </a:t>
            </a:r>
            <a:r>
              <a:rPr lang="en-AU" sz="1600" b="1" dirty="0"/>
              <a:t>Storytime</a:t>
            </a:r>
            <a:r>
              <a:rPr lang="en-AU" sz="1600" dirty="0"/>
              <a:t> story </a:t>
            </a:r>
            <a:r>
              <a:rPr lang="en-AU" sz="1600" i="1" dirty="0"/>
              <a:t>Wendy and the Pirate</a:t>
            </a:r>
            <a:r>
              <a:rPr lang="en-AU" sz="1600" dirty="0"/>
              <a:t> and the </a:t>
            </a:r>
            <a:r>
              <a:rPr lang="en-AU" sz="1600" b="1" dirty="0"/>
              <a:t>Puppet Play</a:t>
            </a:r>
            <a:r>
              <a:rPr lang="en-AU" sz="1600" dirty="0"/>
              <a:t> </a:t>
            </a:r>
            <a:r>
              <a:rPr lang="en-AU" sz="1600" i="1" dirty="0"/>
              <a:t>The Pirate’s Treasure</a:t>
            </a:r>
            <a:r>
              <a:rPr lang="en-AU" sz="1600" dirty="0"/>
              <a:t> to springboard a story about a cartoon about a pirate in </a:t>
            </a:r>
            <a:r>
              <a:rPr lang="en-AU" sz="1600" b="1" dirty="0" err="1"/>
              <a:t>Toontastic</a:t>
            </a:r>
            <a:r>
              <a:rPr lang="en-AU" sz="1600" dirty="0"/>
              <a:t>, using the ‘High Seas’ setting and ‘Pirates’ characters.</a:t>
            </a:r>
            <a:br>
              <a:rPr lang="en-AU" sz="1600" dirty="0"/>
            </a:br>
            <a:endParaRPr lang="en-US" sz="1600" dirty="0"/>
          </a:p>
          <a:p>
            <a:pPr marL="285750" lvl="0" indent="-285750">
              <a:buFont typeface="Arial" panose="020B0604020202020204" pitchFamily="34" charset="0"/>
              <a:buChar char="•"/>
            </a:pPr>
            <a:r>
              <a:rPr lang="en-AU" sz="1600" dirty="0"/>
              <a:t>Explore human and non-human characters using the </a:t>
            </a:r>
            <a:r>
              <a:rPr lang="en-AU" sz="1600" b="1" dirty="0"/>
              <a:t>Specialised English Lesson</a:t>
            </a:r>
            <a:r>
              <a:rPr lang="en-AU" sz="1600" dirty="0"/>
              <a:t> Reading module </a:t>
            </a:r>
            <a:r>
              <a:rPr lang="en-AU" sz="1600" i="1" dirty="0"/>
              <a:t>Characters in Stories</a:t>
            </a:r>
            <a:r>
              <a:rPr lang="en-AU" sz="1600" dirty="0"/>
              <a:t> (Foundation). Use the </a:t>
            </a:r>
            <a:r>
              <a:rPr lang="en-AU" sz="1600" b="1" dirty="0"/>
              <a:t>Superhero Comic Book Maker</a:t>
            </a:r>
            <a:r>
              <a:rPr lang="en-AU" sz="1600" dirty="0"/>
              <a:t> app to create a story about a human character (superhero) or non-human character (monster).</a:t>
            </a:r>
            <a:endParaRPr lang="en-US" sz="1600" dirty="0"/>
          </a:p>
        </p:txBody>
      </p:sp>
    </p:spTree>
    <p:extLst>
      <p:ext uri="{BB962C8B-B14F-4D97-AF65-F5344CB8AC3E}">
        <p14:creationId xmlns:p14="http://schemas.microsoft.com/office/powerpoint/2010/main" val="85206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627534"/>
            <a:ext cx="2304256" cy="3970318"/>
          </a:xfrm>
          <a:prstGeom prst="rect">
            <a:avLst/>
          </a:prstGeom>
          <a:noFill/>
        </p:spPr>
        <p:txBody>
          <a:bodyPr wrap="square" rtlCol="0">
            <a:spAutoFit/>
          </a:bodyPr>
          <a:lstStyle/>
          <a:p>
            <a:r>
              <a:rPr lang="en-AU" b="1" dirty="0"/>
              <a:t>Extending Literacy:</a:t>
            </a:r>
          </a:p>
          <a:p>
            <a:endParaRPr lang="en-US" dirty="0"/>
          </a:p>
          <a:p>
            <a:pPr lvl="0"/>
            <a:r>
              <a:rPr lang="en-AU" b="1" dirty="0">
                <a:solidFill>
                  <a:srgbClr val="00B0F0"/>
                </a:solidFill>
              </a:rPr>
              <a:t>Seedling Comic Studio (free with in app purchases for 2 themes - $1.49 each)</a:t>
            </a:r>
            <a:endParaRPr lang="en-US" b="1" dirty="0">
              <a:solidFill>
                <a:srgbClr val="00B0F0"/>
              </a:solidFill>
            </a:endParaRPr>
          </a:p>
          <a:p>
            <a:endParaRPr lang="en-AU" sz="1600" dirty="0" smtClean="0"/>
          </a:p>
          <a:p>
            <a:r>
              <a:rPr lang="en-AU" sz="1600" dirty="0" smtClean="0"/>
              <a:t>Made </a:t>
            </a:r>
            <a:r>
              <a:rPr lang="en-AU" sz="1600" dirty="0"/>
              <a:t>for ages 9-11, this app allows students to create their own comic book using photos, customised backgrounds, stickers, speech and thought bubbles and captions.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819532"/>
            <a:ext cx="4042439" cy="3532098"/>
          </a:xfrm>
          <a:prstGeom prst="rect">
            <a:avLst/>
          </a:prstGeom>
        </p:spPr>
      </p:pic>
    </p:spTree>
    <p:extLst>
      <p:ext uri="{BB962C8B-B14F-4D97-AF65-F5344CB8AC3E}">
        <p14:creationId xmlns:p14="http://schemas.microsoft.com/office/powerpoint/2010/main" val="4146261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87574"/>
            <a:ext cx="2376264" cy="2831544"/>
          </a:xfrm>
          <a:prstGeom prst="rect">
            <a:avLst/>
          </a:prstGeom>
          <a:noFill/>
        </p:spPr>
        <p:txBody>
          <a:bodyPr wrap="square" rtlCol="0">
            <a:spAutoFit/>
          </a:bodyPr>
          <a:lstStyle/>
          <a:p>
            <a:pPr lvl="0"/>
            <a:r>
              <a:rPr lang="en-US" b="1" dirty="0">
                <a:solidFill>
                  <a:srgbClr val="00B0F0"/>
                </a:solidFill>
              </a:rPr>
              <a:t>Strip Designer ($4.49)</a:t>
            </a:r>
          </a:p>
          <a:p>
            <a:endParaRPr lang="en-US" sz="1600" dirty="0" smtClean="0"/>
          </a:p>
          <a:p>
            <a:r>
              <a:rPr lang="en-US" sz="1600" dirty="0" smtClean="0"/>
              <a:t>This </a:t>
            </a:r>
            <a:r>
              <a:rPr lang="en-US" sz="1600" dirty="0"/>
              <a:t>app enables students to use comic book templates to create their own </a:t>
            </a:r>
            <a:r>
              <a:rPr lang="en-US" sz="1600" dirty="0" err="1"/>
              <a:t>personalised</a:t>
            </a:r>
            <a:r>
              <a:rPr lang="en-US" sz="1600" dirty="0"/>
              <a:t> comic strips using photos, text balloons, stickers and drawing tools. It is rated 9+ for mild cartoon or fantasy violence.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203598"/>
            <a:ext cx="5325374" cy="2996828"/>
          </a:xfrm>
          <a:prstGeom prst="rect">
            <a:avLst/>
          </a:prstGeom>
        </p:spPr>
      </p:pic>
    </p:spTree>
    <p:extLst>
      <p:ext uri="{BB962C8B-B14F-4D97-AF65-F5344CB8AC3E}">
        <p14:creationId xmlns:p14="http://schemas.microsoft.com/office/powerpoint/2010/main" val="4003737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3960440" cy="1877437"/>
          </a:xfrm>
          <a:prstGeom prst="rect">
            <a:avLst/>
          </a:prstGeom>
          <a:noFill/>
        </p:spPr>
        <p:txBody>
          <a:bodyPr wrap="square" rtlCol="0">
            <a:spAutoFit/>
          </a:bodyPr>
          <a:lstStyle/>
          <a:p>
            <a:pPr lvl="0"/>
            <a:r>
              <a:rPr lang="en-AU" b="1" dirty="0">
                <a:solidFill>
                  <a:srgbClr val="00B0F0"/>
                </a:solidFill>
              </a:rPr>
              <a:t>Comic Puppets </a:t>
            </a:r>
            <a:br>
              <a:rPr lang="en-AU" b="1" dirty="0">
                <a:solidFill>
                  <a:srgbClr val="00B0F0"/>
                </a:solidFill>
              </a:rPr>
            </a:br>
            <a:r>
              <a:rPr lang="en-AU" b="1" dirty="0">
                <a:solidFill>
                  <a:srgbClr val="00B0F0"/>
                </a:solidFill>
              </a:rPr>
              <a:t>(free or $4.49 for full version)</a:t>
            </a:r>
            <a:endParaRPr lang="en-US" b="1" dirty="0">
              <a:solidFill>
                <a:srgbClr val="00B0F0"/>
              </a:solidFill>
            </a:endParaRPr>
          </a:p>
          <a:p>
            <a:endParaRPr lang="en-AU" sz="1600" dirty="0" smtClean="0"/>
          </a:p>
          <a:p>
            <a:r>
              <a:rPr lang="en-AU" sz="1600" dirty="0" smtClean="0"/>
              <a:t>Students </a:t>
            </a:r>
            <a:r>
              <a:rPr lang="en-AU" sz="1600" dirty="0"/>
              <a:t>can draw their own characters (or use pre-designed ones), then add accessories such as wigs, hats, expressions, objects and moveable limbs to create a comic strip. </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627534"/>
            <a:ext cx="2218586" cy="3939902"/>
          </a:xfrm>
          <a:prstGeom prst="rect">
            <a:avLst/>
          </a:prstGeom>
        </p:spPr>
      </p:pic>
    </p:spTree>
    <p:extLst>
      <p:ext uri="{BB962C8B-B14F-4D97-AF65-F5344CB8AC3E}">
        <p14:creationId xmlns:p14="http://schemas.microsoft.com/office/powerpoint/2010/main" val="3358230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600986"/>
          </a:xfrm>
          <a:prstGeom prst="rect">
            <a:avLst/>
          </a:prstGeom>
          <a:noFill/>
        </p:spPr>
        <p:txBody>
          <a:bodyPr wrap="square" rtlCol="0">
            <a:spAutoFit/>
          </a:bodyPr>
          <a:lstStyle/>
          <a:p>
            <a:r>
              <a:rPr lang="en-US" b="1" dirty="0">
                <a:solidFill>
                  <a:srgbClr val="92D050"/>
                </a:solidFill>
              </a:rPr>
              <a:t>Activities:</a:t>
            </a:r>
            <a:r>
              <a:rPr lang="en-US" b="1" dirty="0"/>
              <a:t/>
            </a:r>
            <a:br>
              <a:rPr lang="en-US" b="1" dirty="0"/>
            </a:br>
            <a:endParaRPr lang="en-US" dirty="0"/>
          </a:p>
          <a:p>
            <a:pPr marL="285750" lvl="0" indent="-285750">
              <a:buFont typeface="Arial" panose="020B0604020202020204" pitchFamily="34" charset="0"/>
              <a:buChar char="•"/>
            </a:pPr>
            <a:r>
              <a:rPr lang="en-AU" sz="1600" dirty="0"/>
              <a:t>View the </a:t>
            </a:r>
            <a:r>
              <a:rPr lang="en-AU" sz="1600" b="1" dirty="0"/>
              <a:t>Skill Builder</a:t>
            </a:r>
            <a:r>
              <a:rPr lang="en-AU" sz="1600" dirty="0"/>
              <a:t> Comprehension module </a:t>
            </a:r>
            <a:r>
              <a:rPr lang="en-AU" sz="1600" i="1" dirty="0"/>
              <a:t>Visual Literacy</a:t>
            </a:r>
            <a:r>
              <a:rPr lang="en-AU" sz="1600" dirty="0"/>
              <a:t> to explore the key elements in a cartoon.  </a:t>
            </a:r>
            <a:br>
              <a:rPr lang="en-AU" sz="1600" dirty="0"/>
            </a:br>
            <a:endParaRPr lang="en-US" sz="1600" dirty="0"/>
          </a:p>
          <a:p>
            <a:pPr marL="285750" lvl="0" indent="-285750">
              <a:buFont typeface="Arial" panose="020B0604020202020204" pitchFamily="34" charset="0"/>
              <a:buChar char="•"/>
            </a:pPr>
            <a:r>
              <a:rPr lang="en-AU" sz="1600" dirty="0"/>
              <a:t>Use the following </a:t>
            </a:r>
            <a:r>
              <a:rPr lang="en-AU" sz="1600" b="1" dirty="0"/>
              <a:t>Specialised English Lesson</a:t>
            </a:r>
            <a:r>
              <a:rPr lang="en-AU" sz="1600" dirty="0"/>
              <a:t> Reading modules to assist students with creating effective cartoon and comic strips:</a:t>
            </a:r>
            <a:endParaRPr lang="en-US" sz="1600" dirty="0"/>
          </a:p>
          <a:p>
            <a:pPr marL="742950" lvl="1" indent="-285750">
              <a:buFont typeface="Arial" panose="020B0604020202020204" pitchFamily="34" charset="0"/>
              <a:buChar char="•"/>
            </a:pPr>
            <a:r>
              <a:rPr lang="en-AU" sz="1600" i="1" dirty="0"/>
              <a:t>The Grammar of Pictures</a:t>
            </a:r>
            <a:r>
              <a:rPr lang="en-AU" sz="1600" dirty="0"/>
              <a:t> (</a:t>
            </a:r>
            <a:r>
              <a:rPr lang="en-AU" sz="1600" dirty="0" err="1"/>
              <a:t>Yrs</a:t>
            </a:r>
            <a:r>
              <a:rPr lang="en-AU" sz="1600" dirty="0"/>
              <a:t> 3 &amp; 4) </a:t>
            </a:r>
            <a:endParaRPr lang="en-US" sz="1600" dirty="0"/>
          </a:p>
          <a:p>
            <a:pPr marL="742950" lvl="1" indent="-285750">
              <a:buFont typeface="Arial" panose="020B0604020202020204" pitchFamily="34" charset="0"/>
              <a:buChar char="•"/>
            </a:pPr>
            <a:r>
              <a:rPr lang="en-AU" sz="1600" i="1" dirty="0"/>
              <a:t>What Do Pictures Say?</a:t>
            </a:r>
            <a:r>
              <a:rPr lang="en-AU" sz="1600" dirty="0"/>
              <a:t> </a:t>
            </a:r>
            <a:r>
              <a:rPr lang="en-AU" sz="1600" i="1" dirty="0"/>
              <a:t>Part A</a:t>
            </a:r>
            <a:r>
              <a:rPr lang="en-AU" sz="1600" dirty="0"/>
              <a:t> (</a:t>
            </a:r>
            <a:r>
              <a:rPr lang="en-AU" sz="1600" dirty="0" err="1"/>
              <a:t>Yrs</a:t>
            </a:r>
            <a:r>
              <a:rPr lang="en-AU" sz="1600" dirty="0"/>
              <a:t> 5 &amp; 6)</a:t>
            </a:r>
            <a:endParaRPr lang="en-US" sz="1600" dirty="0"/>
          </a:p>
          <a:p>
            <a:pPr marL="742950" lvl="1" indent="-285750">
              <a:buFont typeface="Arial" panose="020B0604020202020204" pitchFamily="34" charset="0"/>
              <a:buChar char="•"/>
            </a:pPr>
            <a:r>
              <a:rPr lang="en-AU" sz="1600" i="1" dirty="0"/>
              <a:t>What Do Layouts Say to Us?</a:t>
            </a:r>
            <a:r>
              <a:rPr lang="en-AU" sz="1600" dirty="0"/>
              <a:t> (</a:t>
            </a:r>
            <a:r>
              <a:rPr lang="en-AU" sz="1600" dirty="0" err="1"/>
              <a:t>Yrs</a:t>
            </a:r>
            <a:r>
              <a:rPr lang="en-AU" sz="1600" dirty="0"/>
              <a:t> 5 &amp; 6)</a:t>
            </a:r>
            <a:br>
              <a:rPr lang="en-AU" sz="1600" dirty="0"/>
            </a:br>
            <a:endParaRPr lang="en-US" sz="1600" dirty="0"/>
          </a:p>
          <a:p>
            <a:pPr marL="285750" lvl="0" indent="-285750">
              <a:buFont typeface="Arial" panose="020B0604020202020204" pitchFamily="34" charset="0"/>
              <a:buChar char="•"/>
            </a:pPr>
            <a:r>
              <a:rPr lang="en-AU" sz="1600" dirty="0"/>
              <a:t>Read or view the </a:t>
            </a:r>
            <a:r>
              <a:rPr lang="en-AU" sz="1600" b="1" dirty="0"/>
              <a:t>Graphic Classics</a:t>
            </a:r>
            <a:r>
              <a:rPr lang="en-AU" sz="1600" dirty="0"/>
              <a:t> and discuss the features of the cartoon style presentations. Use one of the apps to create a cartoon based on a traditional fairy tale, myth or legend (</a:t>
            </a:r>
            <a:r>
              <a:rPr lang="en-AU" sz="1600" dirty="0" err="1"/>
              <a:t>eg</a:t>
            </a:r>
            <a:r>
              <a:rPr lang="en-AU" sz="1600" dirty="0"/>
              <a:t> </a:t>
            </a:r>
            <a:r>
              <a:rPr lang="en-AU" sz="1600" b="1" dirty="0"/>
              <a:t>Fairy Tales</a:t>
            </a:r>
            <a:r>
              <a:rPr lang="en-AU" sz="1600" dirty="0"/>
              <a:t> and </a:t>
            </a:r>
            <a:r>
              <a:rPr lang="en-AU" sz="1600" b="1" dirty="0"/>
              <a:t>Myths and Legends</a:t>
            </a:r>
            <a:r>
              <a:rPr lang="en-AU" sz="1600" dirty="0"/>
              <a:t> in the Reading Library). </a:t>
            </a:r>
            <a:endParaRPr lang="en-US" sz="1600" dirty="0"/>
          </a:p>
        </p:txBody>
      </p:sp>
    </p:spTree>
    <p:extLst>
      <p:ext uri="{BB962C8B-B14F-4D97-AF65-F5344CB8AC3E}">
        <p14:creationId xmlns:p14="http://schemas.microsoft.com/office/powerpoint/2010/main" val="3084169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007894"/>
            <a:ext cx="3960440" cy="3724096"/>
          </a:xfrm>
          <a:prstGeom prst="rect">
            <a:avLst/>
          </a:prstGeom>
          <a:noFill/>
        </p:spPr>
        <p:txBody>
          <a:bodyPr wrap="square" rtlCol="0">
            <a:spAutoFit/>
          </a:bodyPr>
          <a:lstStyle/>
          <a:p>
            <a:r>
              <a:rPr lang="en-US" sz="1600" dirty="0" smtClean="0"/>
              <a:t>Writing </a:t>
            </a:r>
            <a:r>
              <a:rPr lang="en-US" sz="1600" dirty="0"/>
              <a:t>prompts are a great way to get students </a:t>
            </a:r>
            <a:r>
              <a:rPr lang="en-US" sz="1600" dirty="0" smtClean="0"/>
              <a:t>planning </a:t>
            </a:r>
            <a:r>
              <a:rPr lang="en-US" sz="1600" dirty="0"/>
              <a:t>and creating texts. </a:t>
            </a:r>
          </a:p>
          <a:p>
            <a:r>
              <a:rPr lang="en-US" dirty="0"/>
              <a:t> </a:t>
            </a:r>
          </a:p>
          <a:p>
            <a:r>
              <a:rPr lang="en-US" b="1" dirty="0"/>
              <a:t>Developing Literacy:</a:t>
            </a:r>
          </a:p>
          <a:p>
            <a:endParaRPr lang="en-US" dirty="0"/>
          </a:p>
          <a:p>
            <a:pPr lvl="0"/>
            <a:r>
              <a:rPr lang="en-AU" b="1" dirty="0">
                <a:solidFill>
                  <a:srgbClr val="00B0F0"/>
                </a:solidFill>
              </a:rPr>
              <a:t>Write About This (free or $5.99 for full version; </a:t>
            </a:r>
            <a:r>
              <a:rPr lang="en-AU" b="1" i="1" dirty="0">
                <a:solidFill>
                  <a:srgbClr val="00B0F0"/>
                </a:solidFill>
              </a:rPr>
              <a:t>has a New Zealand version for culturally accurate content</a:t>
            </a:r>
            <a:r>
              <a:rPr lang="en-AU" b="1" dirty="0">
                <a:solidFill>
                  <a:srgbClr val="00B0F0"/>
                </a:solidFill>
              </a:rPr>
              <a:t>)</a:t>
            </a:r>
            <a:endParaRPr lang="en-US" b="1" dirty="0">
              <a:solidFill>
                <a:srgbClr val="00B0F0"/>
              </a:solidFill>
            </a:endParaRPr>
          </a:p>
          <a:p>
            <a:endParaRPr lang="en-AU" sz="1600" dirty="0" smtClean="0"/>
          </a:p>
          <a:p>
            <a:r>
              <a:rPr lang="en-AU" sz="1600" dirty="0" smtClean="0"/>
              <a:t>Provides </a:t>
            </a:r>
            <a:r>
              <a:rPr lang="en-AU" sz="1600" dirty="0"/>
              <a:t>prompts for a variety of text types e.g. imaginative, reflective and descriptive writing. There is also provision for students to create their own prompts using pictures, text and audio.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091" y="1275606"/>
            <a:ext cx="3656007" cy="2736304"/>
          </a:xfrm>
          <a:prstGeom prst="rect">
            <a:avLst/>
          </a:prstGeom>
        </p:spPr>
      </p:pic>
      <p:sp>
        <p:nvSpPr>
          <p:cNvPr id="3" name="Rectangle 2"/>
          <p:cNvSpPr/>
          <p:nvPr/>
        </p:nvSpPr>
        <p:spPr>
          <a:xfrm>
            <a:off x="3131840" y="555526"/>
            <a:ext cx="3384324" cy="461665"/>
          </a:xfrm>
          <a:prstGeom prst="rect">
            <a:avLst/>
          </a:prstGeom>
        </p:spPr>
        <p:txBody>
          <a:bodyPr wrap="none">
            <a:spAutoFit/>
          </a:bodyPr>
          <a:lstStyle/>
          <a:p>
            <a:r>
              <a:rPr lang="en-US" sz="2400" b="1" dirty="0">
                <a:solidFill>
                  <a:srgbClr val="92D050"/>
                </a:solidFill>
              </a:rPr>
              <a:t>Apps for writing prompts</a:t>
            </a:r>
            <a:endParaRPr lang="en-US" sz="2400" dirty="0">
              <a:solidFill>
                <a:srgbClr val="92D050"/>
              </a:solidFill>
            </a:endParaRPr>
          </a:p>
        </p:txBody>
      </p:sp>
    </p:spTree>
    <p:extLst>
      <p:ext uri="{BB962C8B-B14F-4D97-AF65-F5344CB8AC3E}">
        <p14:creationId xmlns:p14="http://schemas.microsoft.com/office/powerpoint/2010/main" val="17818334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2862322"/>
          </a:xfrm>
          <a:prstGeom prst="rect">
            <a:avLst/>
          </a:prstGeom>
          <a:noFill/>
        </p:spPr>
        <p:txBody>
          <a:bodyPr wrap="square" rtlCol="0">
            <a:spAutoFit/>
          </a:bodyPr>
          <a:lstStyle/>
          <a:p>
            <a:r>
              <a:rPr lang="en-US" b="1" dirty="0">
                <a:solidFill>
                  <a:srgbClr val="92D050"/>
                </a:solidFill>
              </a:rPr>
              <a:t>Activities:</a:t>
            </a:r>
          </a:p>
          <a:p>
            <a:endParaRPr lang="en-US" dirty="0">
              <a:solidFill>
                <a:srgbClr val="92D050"/>
              </a:solidFill>
            </a:endParaRPr>
          </a:p>
          <a:p>
            <a:pPr marL="285750" lvl="0" indent="-285750">
              <a:buFont typeface="Arial" panose="020B0604020202020204" pitchFamily="34" charset="0"/>
              <a:buChar char="•"/>
            </a:pPr>
            <a:r>
              <a:rPr lang="en-US" sz="1600" dirty="0" err="1"/>
              <a:t>Familiarise</a:t>
            </a:r>
            <a:r>
              <a:rPr lang="en-US" sz="1600" dirty="0"/>
              <a:t> students with how to use writing prompts to inspire text creation using </a:t>
            </a:r>
            <a:r>
              <a:rPr lang="en-US" sz="1600" b="1" dirty="0"/>
              <a:t>Story </a:t>
            </a:r>
            <a:r>
              <a:rPr lang="en-US" sz="1600" b="1" dirty="0" smtClean="0"/>
              <a:t>Machine </a:t>
            </a:r>
            <a:r>
              <a:rPr lang="en-US" sz="1600" dirty="0" smtClean="0"/>
              <a:t>(</a:t>
            </a:r>
            <a:r>
              <a:rPr lang="en-US" sz="1600" dirty="0" err="1" smtClean="0"/>
              <a:t>Ziptales</a:t>
            </a:r>
            <a:r>
              <a:rPr lang="en-US" sz="1600" dirty="0" smtClean="0"/>
              <a:t>’ story generator)</a:t>
            </a:r>
            <a:r>
              <a:rPr lang="en-US" sz="1600" i="1" dirty="0" smtClean="0"/>
              <a:t>. </a:t>
            </a:r>
            <a:r>
              <a:rPr lang="en-US" sz="1600" dirty="0"/>
              <a:t>Explore the settings, characters and plots available and use them to complete a shared or individual writing piece. </a:t>
            </a:r>
            <a:br>
              <a:rPr lang="en-US" sz="1600" dirty="0"/>
            </a:br>
            <a:endParaRPr lang="en-US" sz="1600" dirty="0"/>
          </a:p>
          <a:p>
            <a:pPr marL="285750" lvl="0" indent="-285750">
              <a:buFont typeface="Arial" panose="020B0604020202020204" pitchFamily="34" charset="0"/>
              <a:buChar char="•"/>
            </a:pPr>
            <a:r>
              <a:rPr lang="en-US" sz="1600" dirty="0"/>
              <a:t>Use the writing prompts to inspire shared or individual classroom writing sessions, then provide opportunities for students to share their written pieces.</a:t>
            </a:r>
            <a:br>
              <a:rPr lang="en-US" sz="1600" dirty="0"/>
            </a:br>
            <a:endParaRPr lang="en-US" sz="1600" dirty="0"/>
          </a:p>
          <a:p>
            <a:pPr marL="285750" lvl="0" indent="-285750">
              <a:buFont typeface="Arial" panose="020B0604020202020204" pitchFamily="34" charset="0"/>
              <a:buChar char="•"/>
            </a:pPr>
            <a:r>
              <a:rPr lang="en-US" sz="1600" dirty="0"/>
              <a:t>Students use the </a:t>
            </a:r>
            <a:r>
              <a:rPr lang="en-US" sz="1600" b="1" dirty="0"/>
              <a:t>Write About This…</a:t>
            </a:r>
            <a:r>
              <a:rPr lang="en-US" sz="1600" dirty="0"/>
              <a:t> app to create their own prompts, using themes or topics being studied in the classroom.</a:t>
            </a:r>
          </a:p>
        </p:txBody>
      </p:sp>
    </p:spTree>
    <p:extLst>
      <p:ext uri="{BB962C8B-B14F-4D97-AF65-F5344CB8AC3E}">
        <p14:creationId xmlns:p14="http://schemas.microsoft.com/office/powerpoint/2010/main" val="1426311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5"/>
            <a:ext cx="3888432" cy="2154436"/>
          </a:xfrm>
          <a:prstGeom prst="rect">
            <a:avLst/>
          </a:prstGeom>
          <a:noFill/>
        </p:spPr>
        <p:txBody>
          <a:bodyPr wrap="square" rtlCol="0">
            <a:spAutoFit/>
          </a:bodyPr>
          <a:lstStyle/>
          <a:p>
            <a:r>
              <a:rPr lang="en-AU" b="1" dirty="0"/>
              <a:t>Extending Literacy:</a:t>
            </a:r>
            <a:br>
              <a:rPr lang="en-AU" b="1" dirty="0"/>
            </a:br>
            <a:endParaRPr lang="en-US" dirty="0"/>
          </a:p>
          <a:p>
            <a:pPr lvl="0"/>
            <a:r>
              <a:rPr lang="en-AU" b="1" dirty="0">
                <a:solidFill>
                  <a:srgbClr val="00B0F0"/>
                </a:solidFill>
              </a:rPr>
              <a:t>Writing Prompts for Kids - $2.99</a:t>
            </a:r>
            <a:endParaRPr lang="en-US" b="1" dirty="0">
              <a:solidFill>
                <a:srgbClr val="00B0F0"/>
              </a:solidFill>
            </a:endParaRPr>
          </a:p>
          <a:p>
            <a:endParaRPr lang="en-AU" sz="1600" dirty="0" smtClean="0"/>
          </a:p>
          <a:p>
            <a:r>
              <a:rPr lang="en-AU" sz="1600" dirty="0" smtClean="0"/>
              <a:t>Students </a:t>
            </a:r>
            <a:r>
              <a:rPr lang="en-AU" sz="1600" dirty="0"/>
              <a:t>use writing prompts to create imaginative texts by selecting a situation, character, setting and an object to inspire the story.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11510"/>
            <a:ext cx="2379107" cy="4227339"/>
          </a:xfrm>
          <a:prstGeom prst="rect">
            <a:avLst/>
          </a:prstGeom>
        </p:spPr>
      </p:pic>
    </p:spTree>
    <p:extLst>
      <p:ext uri="{BB962C8B-B14F-4D97-AF65-F5344CB8AC3E}">
        <p14:creationId xmlns:p14="http://schemas.microsoft.com/office/powerpoint/2010/main" val="1110056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87574"/>
            <a:ext cx="4032448" cy="3139321"/>
          </a:xfrm>
          <a:prstGeom prst="rect">
            <a:avLst/>
          </a:prstGeom>
          <a:noFill/>
        </p:spPr>
        <p:txBody>
          <a:bodyPr wrap="square" rtlCol="0">
            <a:spAutoFit/>
          </a:bodyPr>
          <a:lstStyle/>
          <a:p>
            <a:r>
              <a:rPr lang="en-US" dirty="0"/>
              <a:t>Ideas are provided for all year levels and defined in two categories:</a:t>
            </a:r>
          </a:p>
          <a:p>
            <a:r>
              <a:rPr lang="en-US" dirty="0"/>
              <a:t> </a:t>
            </a:r>
          </a:p>
          <a:p>
            <a:pPr lvl="0"/>
            <a:r>
              <a:rPr lang="en-US" b="1" dirty="0">
                <a:solidFill>
                  <a:srgbClr val="92D050"/>
                </a:solidFill>
              </a:rPr>
              <a:t>Developing Literacy</a:t>
            </a:r>
            <a:br>
              <a:rPr lang="en-US" b="1" dirty="0">
                <a:solidFill>
                  <a:srgbClr val="92D050"/>
                </a:solidFill>
              </a:rPr>
            </a:br>
            <a:r>
              <a:rPr lang="en-US" dirty="0"/>
              <a:t>(Foundation, Years 1 &amp; 2 in Australia; Level 1 in New Zealand)</a:t>
            </a:r>
          </a:p>
          <a:p>
            <a:pPr lvl="0"/>
            <a:endParaRPr lang="en-US" b="1" dirty="0">
              <a:solidFill>
                <a:srgbClr val="92D050"/>
              </a:solidFill>
            </a:endParaRPr>
          </a:p>
          <a:p>
            <a:pPr lvl="0"/>
            <a:endParaRPr lang="en-US" b="1" dirty="0">
              <a:solidFill>
                <a:srgbClr val="92D050"/>
              </a:solidFill>
            </a:endParaRPr>
          </a:p>
          <a:p>
            <a:pPr lvl="0"/>
            <a:r>
              <a:rPr lang="en-US" b="1" dirty="0">
                <a:solidFill>
                  <a:srgbClr val="92D050"/>
                </a:solidFill>
              </a:rPr>
              <a:t>Extending Literacy</a:t>
            </a:r>
            <a:r>
              <a:rPr lang="en-US" dirty="0">
                <a:solidFill>
                  <a:srgbClr val="92D050"/>
                </a:solidFill>
              </a:rPr>
              <a:t> </a:t>
            </a:r>
            <a:br>
              <a:rPr lang="en-US" dirty="0">
                <a:solidFill>
                  <a:srgbClr val="92D050"/>
                </a:solidFill>
              </a:rPr>
            </a:br>
            <a:r>
              <a:rPr lang="en-US" dirty="0"/>
              <a:t>(Years 3 - 6 in Australia; Levels 2 &amp; 3 in New Zealand</a:t>
            </a:r>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491630"/>
            <a:ext cx="3381049" cy="2255160"/>
          </a:xfrm>
          <a:prstGeom prst="rect">
            <a:avLst/>
          </a:prstGeom>
        </p:spPr>
      </p:pic>
    </p:spTree>
    <p:extLst>
      <p:ext uri="{BB962C8B-B14F-4D97-AF65-F5344CB8AC3E}">
        <p14:creationId xmlns:p14="http://schemas.microsoft.com/office/powerpoint/2010/main" val="30743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416320"/>
          </a:xfrm>
          <a:prstGeom prst="rect">
            <a:avLst/>
          </a:prstGeom>
          <a:noFill/>
        </p:spPr>
        <p:txBody>
          <a:bodyPr wrap="square" rtlCol="0">
            <a:spAutoFit/>
          </a:bodyPr>
          <a:lstStyle/>
          <a:p>
            <a:r>
              <a:rPr lang="en-US" b="1" dirty="0">
                <a:solidFill>
                  <a:srgbClr val="92D050"/>
                </a:solidFill>
              </a:rPr>
              <a:t>Activities:</a:t>
            </a:r>
          </a:p>
          <a:p>
            <a:endParaRPr lang="en-US" dirty="0">
              <a:solidFill>
                <a:srgbClr val="92D050"/>
              </a:solidFill>
            </a:endParaRPr>
          </a:p>
          <a:p>
            <a:pPr marL="285750" lvl="0" indent="-285750">
              <a:buFont typeface="Arial" panose="020B0604020202020204" pitchFamily="34" charset="0"/>
              <a:buChar char="•"/>
            </a:pPr>
            <a:r>
              <a:rPr lang="en-US" dirty="0"/>
              <a:t>View the </a:t>
            </a:r>
            <a:r>
              <a:rPr lang="en-US" b="1" dirty="0"/>
              <a:t>Write Time</a:t>
            </a:r>
            <a:r>
              <a:rPr lang="en-US" dirty="0"/>
              <a:t> module </a:t>
            </a:r>
            <a:r>
              <a:rPr lang="en-US" i="1" dirty="0"/>
              <a:t>How to Write a Story</a:t>
            </a:r>
            <a:r>
              <a:rPr lang="en-US" dirty="0"/>
              <a:t> to assist students with planning and creating an effective narrative using the writing prompts.</a:t>
            </a:r>
            <a:br>
              <a:rPr lang="en-US" dirty="0"/>
            </a:br>
            <a:endParaRPr lang="en-US" dirty="0"/>
          </a:p>
          <a:p>
            <a:pPr marL="285750" lvl="0" indent="-285750">
              <a:buFont typeface="Arial" panose="020B0604020202020204" pitchFamily="34" charset="0"/>
              <a:buChar char="•"/>
            </a:pPr>
            <a:r>
              <a:rPr lang="en-US" dirty="0"/>
              <a:t>Study the elements of narrative texts using the </a:t>
            </a:r>
            <a:r>
              <a:rPr lang="en-US" b="1" dirty="0" err="1"/>
              <a:t>Specialised</a:t>
            </a:r>
            <a:r>
              <a:rPr lang="en-US" b="1" dirty="0"/>
              <a:t> English Lessons</a:t>
            </a:r>
            <a:r>
              <a:rPr lang="en-US" dirty="0"/>
              <a:t> Reading modules </a:t>
            </a:r>
            <a:r>
              <a:rPr lang="en-US" i="1" dirty="0"/>
              <a:t>Describing a Setting</a:t>
            </a:r>
            <a:r>
              <a:rPr lang="en-US" dirty="0"/>
              <a:t> and </a:t>
            </a:r>
            <a:r>
              <a:rPr lang="en-US" i="1" dirty="0"/>
              <a:t>Narrative Texts</a:t>
            </a:r>
            <a:r>
              <a:rPr lang="en-US" dirty="0"/>
              <a:t> (</a:t>
            </a:r>
            <a:r>
              <a:rPr lang="en-US" dirty="0" err="1"/>
              <a:t>Yrs</a:t>
            </a:r>
            <a:r>
              <a:rPr lang="en-US" dirty="0"/>
              <a:t> 3 &amp; 4), and </a:t>
            </a:r>
            <a:r>
              <a:rPr lang="en-US" i="1" dirty="0"/>
              <a:t>Interpreting Texts</a:t>
            </a:r>
            <a:r>
              <a:rPr lang="en-US" dirty="0"/>
              <a:t> (</a:t>
            </a:r>
            <a:r>
              <a:rPr lang="en-US" dirty="0" err="1"/>
              <a:t>Yrs</a:t>
            </a:r>
            <a:r>
              <a:rPr lang="en-US" dirty="0"/>
              <a:t> 5 &amp; 6) to assist students with creating texts based on the prompts generated from this app.</a:t>
            </a:r>
            <a:br>
              <a:rPr lang="en-US" dirty="0"/>
            </a:br>
            <a:endParaRPr lang="en-US" dirty="0"/>
          </a:p>
          <a:p>
            <a:pPr marL="285750" lvl="0" indent="-285750">
              <a:buFont typeface="Arial" panose="020B0604020202020204" pitchFamily="34" charset="0"/>
              <a:buChar char="•"/>
            </a:pPr>
            <a:r>
              <a:rPr lang="en-US" dirty="0"/>
              <a:t>Provide opportunities for students to work together to create shared texts based on the prompts.</a:t>
            </a:r>
          </a:p>
        </p:txBody>
      </p:sp>
    </p:spTree>
    <p:extLst>
      <p:ext uri="{BB962C8B-B14F-4D97-AF65-F5344CB8AC3E}">
        <p14:creationId xmlns:p14="http://schemas.microsoft.com/office/powerpoint/2010/main" val="3333479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249472"/>
            <a:ext cx="3888432" cy="2308324"/>
          </a:xfrm>
          <a:prstGeom prst="rect">
            <a:avLst/>
          </a:prstGeom>
          <a:noFill/>
        </p:spPr>
        <p:txBody>
          <a:bodyPr wrap="square" rtlCol="0">
            <a:spAutoFit/>
          </a:bodyPr>
          <a:lstStyle/>
          <a:p>
            <a:endParaRPr lang="en-US" b="1" dirty="0"/>
          </a:p>
          <a:p>
            <a:r>
              <a:rPr lang="en-AU" dirty="0"/>
              <a:t>Often, tablets are seen as primarily solo devices. </a:t>
            </a:r>
            <a:endParaRPr lang="en-AU" dirty="0" smtClean="0"/>
          </a:p>
          <a:p>
            <a:endParaRPr lang="en-AU" dirty="0"/>
          </a:p>
          <a:p>
            <a:r>
              <a:rPr lang="en-AU" dirty="0" smtClean="0"/>
              <a:t>There </a:t>
            </a:r>
            <a:r>
              <a:rPr lang="en-AU" dirty="0"/>
              <a:t>are however many apps that you can use to develop verbal communication skills in your students. </a:t>
            </a:r>
            <a:endParaRPr lang="en-US" dirty="0"/>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652120" y="1106776"/>
            <a:ext cx="2664296" cy="3625214"/>
          </a:xfrm>
          <a:prstGeom prst="rect">
            <a:avLst/>
          </a:prstGeom>
        </p:spPr>
      </p:pic>
      <p:sp>
        <p:nvSpPr>
          <p:cNvPr id="2" name="Rectangle 1"/>
          <p:cNvSpPr/>
          <p:nvPr/>
        </p:nvSpPr>
        <p:spPr>
          <a:xfrm>
            <a:off x="2339752" y="627534"/>
            <a:ext cx="4446089" cy="461665"/>
          </a:xfrm>
          <a:prstGeom prst="rect">
            <a:avLst/>
          </a:prstGeom>
        </p:spPr>
        <p:txBody>
          <a:bodyPr wrap="none">
            <a:spAutoFit/>
          </a:bodyPr>
          <a:lstStyle/>
          <a:p>
            <a:r>
              <a:rPr lang="en-US" sz="2400" b="1" dirty="0">
                <a:solidFill>
                  <a:srgbClr val="92D050"/>
                </a:solidFill>
              </a:rPr>
              <a:t>Apps for Communicating Verbally</a:t>
            </a:r>
            <a:endParaRPr lang="en-US" sz="2400" b="1" dirty="0">
              <a:solidFill>
                <a:srgbClr val="92D050"/>
              </a:solidFill>
            </a:endParaRPr>
          </a:p>
        </p:txBody>
      </p:sp>
    </p:spTree>
    <p:extLst>
      <p:ext uri="{BB962C8B-B14F-4D97-AF65-F5344CB8AC3E}">
        <p14:creationId xmlns:p14="http://schemas.microsoft.com/office/powerpoint/2010/main" val="1568100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520280" cy="3170099"/>
          </a:xfrm>
          <a:prstGeom prst="rect">
            <a:avLst/>
          </a:prstGeom>
          <a:noFill/>
        </p:spPr>
        <p:txBody>
          <a:bodyPr wrap="square" rtlCol="0">
            <a:spAutoFit/>
          </a:bodyPr>
          <a:lstStyle/>
          <a:p>
            <a:r>
              <a:rPr lang="en-AU" b="1" dirty="0"/>
              <a:t>Developing Literacy:</a:t>
            </a:r>
          </a:p>
          <a:p>
            <a:endParaRPr lang="en-US" dirty="0"/>
          </a:p>
          <a:p>
            <a:pPr lvl="0"/>
            <a:r>
              <a:rPr lang="en-AU" b="1" dirty="0">
                <a:solidFill>
                  <a:srgbClr val="00B0F0"/>
                </a:solidFill>
              </a:rPr>
              <a:t>Puppet Pals 2 – </a:t>
            </a:r>
            <a:br>
              <a:rPr lang="en-AU" b="1" dirty="0">
                <a:solidFill>
                  <a:srgbClr val="00B0F0"/>
                </a:solidFill>
              </a:rPr>
            </a:br>
            <a:r>
              <a:rPr lang="en-AU" b="1" dirty="0">
                <a:solidFill>
                  <a:srgbClr val="00B0F0"/>
                </a:solidFill>
              </a:rPr>
              <a:t>School Edition ($9.99)</a:t>
            </a:r>
            <a:endParaRPr lang="en-US" b="1" dirty="0">
              <a:solidFill>
                <a:srgbClr val="00B0F0"/>
              </a:solidFill>
            </a:endParaRPr>
          </a:p>
          <a:p>
            <a:endParaRPr lang="en-AU" sz="1600" dirty="0" smtClean="0"/>
          </a:p>
          <a:p>
            <a:r>
              <a:rPr lang="en-AU" sz="1600" dirty="0" smtClean="0"/>
              <a:t>Students </a:t>
            </a:r>
            <a:r>
              <a:rPr lang="en-AU" sz="1600" dirty="0"/>
              <a:t>can create animated cartoons using a huge variety of pre-set characters and backgrounds (or they can customise their own) and provide voiceovers to tell a story.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203598"/>
            <a:ext cx="4994530" cy="2808312"/>
          </a:xfrm>
          <a:prstGeom prst="rect">
            <a:avLst/>
          </a:prstGeom>
        </p:spPr>
      </p:pic>
    </p:spTree>
    <p:extLst>
      <p:ext uri="{BB962C8B-B14F-4D97-AF65-F5344CB8AC3E}">
        <p14:creationId xmlns:p14="http://schemas.microsoft.com/office/powerpoint/2010/main" val="1345850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41115"/>
            <a:ext cx="2232248" cy="1846659"/>
          </a:xfrm>
          <a:prstGeom prst="rect">
            <a:avLst/>
          </a:prstGeom>
          <a:noFill/>
        </p:spPr>
        <p:txBody>
          <a:bodyPr wrap="square" rtlCol="0">
            <a:spAutoFit/>
          </a:bodyPr>
          <a:lstStyle/>
          <a:p>
            <a:pPr lvl="0"/>
            <a:r>
              <a:rPr lang="en-AU" b="1" dirty="0">
                <a:solidFill>
                  <a:srgbClr val="00B0F0"/>
                </a:solidFill>
              </a:rPr>
              <a:t>Puppets (free)</a:t>
            </a:r>
            <a:endParaRPr lang="en-US" b="1" dirty="0">
              <a:solidFill>
                <a:srgbClr val="00B0F0"/>
              </a:solidFill>
            </a:endParaRPr>
          </a:p>
          <a:p>
            <a:endParaRPr lang="en-AU" sz="1600" dirty="0" smtClean="0"/>
          </a:p>
          <a:p>
            <a:r>
              <a:rPr lang="en-AU" sz="1600" dirty="0" smtClean="0"/>
              <a:t>Allows </a:t>
            </a:r>
            <a:r>
              <a:rPr lang="en-AU" sz="1600" dirty="0"/>
              <a:t>students to animate pre-designed string puppets to tell a story, using backgrounds and voiceovers.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915566"/>
            <a:ext cx="4619352" cy="3464514"/>
          </a:xfrm>
          <a:prstGeom prst="rect">
            <a:avLst/>
          </a:prstGeom>
        </p:spPr>
      </p:pic>
    </p:spTree>
    <p:extLst>
      <p:ext uri="{BB962C8B-B14F-4D97-AF65-F5344CB8AC3E}">
        <p14:creationId xmlns:p14="http://schemas.microsoft.com/office/powerpoint/2010/main" val="4171809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3240360" cy="1354217"/>
          </a:xfrm>
          <a:prstGeom prst="rect">
            <a:avLst/>
          </a:prstGeom>
          <a:noFill/>
        </p:spPr>
        <p:txBody>
          <a:bodyPr wrap="square" rtlCol="0">
            <a:spAutoFit/>
          </a:bodyPr>
          <a:lstStyle/>
          <a:p>
            <a:pPr lvl="0"/>
            <a:r>
              <a:rPr lang="en-AU" b="1" dirty="0">
                <a:solidFill>
                  <a:srgbClr val="00B0F0"/>
                </a:solidFill>
              </a:rPr>
              <a:t>Story Wheel Storyteller ($1.49)</a:t>
            </a:r>
            <a:endParaRPr lang="en-US" b="1" dirty="0">
              <a:solidFill>
                <a:srgbClr val="00B0F0"/>
              </a:solidFill>
            </a:endParaRPr>
          </a:p>
          <a:p>
            <a:endParaRPr lang="en-AU" sz="1600" dirty="0" smtClean="0"/>
          </a:p>
          <a:p>
            <a:r>
              <a:rPr lang="en-AU" sz="1600" dirty="0" smtClean="0"/>
              <a:t>Students </a:t>
            </a:r>
            <a:r>
              <a:rPr lang="en-AU" sz="1600" dirty="0"/>
              <a:t>can work together to orally tell a story based on images that appear by spinning a wheel.</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648862"/>
            <a:ext cx="2947144" cy="3933304"/>
          </a:xfrm>
          <a:prstGeom prst="rect">
            <a:avLst/>
          </a:prstGeom>
        </p:spPr>
      </p:pic>
    </p:spTree>
    <p:extLst>
      <p:ext uri="{BB962C8B-B14F-4D97-AF65-F5344CB8AC3E}">
        <p14:creationId xmlns:p14="http://schemas.microsoft.com/office/powerpoint/2010/main" val="29099428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97331"/>
            <a:ext cx="7704856" cy="4062651"/>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marL="285750" lvl="0" indent="-285750">
              <a:buFont typeface="Arial" panose="020B0604020202020204" pitchFamily="34" charset="0"/>
              <a:buChar char="•"/>
            </a:pPr>
            <a:r>
              <a:rPr lang="en-AU" sz="1600" dirty="0"/>
              <a:t>Use the script ideas for </a:t>
            </a:r>
            <a:r>
              <a:rPr lang="en-AU" sz="1600" b="1" dirty="0"/>
              <a:t>Puppet Plays</a:t>
            </a:r>
            <a:r>
              <a:rPr lang="en-AU" sz="1600" dirty="0"/>
              <a:t> to provide an opportunity for students to practise telling a story orally, then refine these skills using the </a:t>
            </a:r>
            <a:r>
              <a:rPr lang="en-AU" sz="1600" b="1" dirty="0"/>
              <a:t>Puppet Pals</a:t>
            </a:r>
            <a:r>
              <a:rPr lang="en-AU" sz="1600" dirty="0"/>
              <a:t> or </a:t>
            </a:r>
            <a:r>
              <a:rPr lang="en-AU" sz="1600" b="1" dirty="0"/>
              <a:t>Puppets</a:t>
            </a:r>
            <a:r>
              <a:rPr lang="en-AU" sz="1600" dirty="0"/>
              <a:t> app. </a:t>
            </a:r>
            <a:br>
              <a:rPr lang="en-AU" sz="1600" dirty="0"/>
            </a:br>
            <a:endParaRPr lang="en-US" sz="1600" dirty="0"/>
          </a:p>
          <a:p>
            <a:pPr marL="285750" lvl="0" indent="-285750">
              <a:buFont typeface="Arial" panose="020B0604020202020204" pitchFamily="34" charset="0"/>
              <a:buChar char="•"/>
            </a:pPr>
            <a:r>
              <a:rPr lang="en-AU" sz="1600" dirty="0"/>
              <a:t>Students view the </a:t>
            </a:r>
            <a:r>
              <a:rPr lang="en-AU" sz="1600" b="1" dirty="0"/>
              <a:t>Storytime</a:t>
            </a:r>
            <a:r>
              <a:rPr lang="en-AU" sz="1600" dirty="0"/>
              <a:t> story </a:t>
            </a:r>
            <a:r>
              <a:rPr lang="en-AU" sz="1600" i="1" dirty="0"/>
              <a:t>The Three Little Pigs</a:t>
            </a:r>
            <a:r>
              <a:rPr lang="en-AU" sz="1600" dirty="0"/>
              <a:t>. Explore common story themes using Worksheet 4, then use the </a:t>
            </a:r>
            <a:r>
              <a:rPr lang="en-AU" sz="1600" b="1" dirty="0"/>
              <a:t>Puppet Pals</a:t>
            </a:r>
            <a:r>
              <a:rPr lang="en-AU" sz="1600" dirty="0"/>
              <a:t> or </a:t>
            </a:r>
            <a:r>
              <a:rPr lang="en-AU" sz="1600" b="1" dirty="0"/>
              <a:t>Puppets</a:t>
            </a:r>
            <a:r>
              <a:rPr lang="en-AU" sz="1600" dirty="0"/>
              <a:t> app to create a story that has a moral.</a:t>
            </a:r>
            <a:br>
              <a:rPr lang="en-AU" sz="1600" dirty="0"/>
            </a:br>
            <a:endParaRPr lang="en-US" sz="1600" dirty="0"/>
          </a:p>
          <a:p>
            <a:pPr marL="285750" lvl="0" indent="-285750">
              <a:buFont typeface="Arial" panose="020B0604020202020204" pitchFamily="34" charset="0"/>
              <a:buChar char="•"/>
            </a:pPr>
            <a:r>
              <a:rPr lang="en-AU" sz="1600" dirty="0"/>
              <a:t>View the </a:t>
            </a:r>
            <a:r>
              <a:rPr lang="en-AU" sz="1600" b="1" dirty="0"/>
              <a:t>Puppet Play</a:t>
            </a:r>
            <a:r>
              <a:rPr lang="en-AU" sz="1600" dirty="0"/>
              <a:t> </a:t>
            </a:r>
            <a:r>
              <a:rPr lang="en-AU" sz="1600" i="1" dirty="0"/>
              <a:t>The Octopus</a:t>
            </a:r>
            <a:r>
              <a:rPr lang="en-AU" sz="1600" dirty="0"/>
              <a:t>. Use Activity 1 from the worksheets to explore the concept of ‘One good turn deserve another’. Use the characters and scenes in </a:t>
            </a:r>
            <a:r>
              <a:rPr lang="en-AU" sz="1600" b="1" dirty="0"/>
              <a:t>Puppet Pals</a:t>
            </a:r>
            <a:r>
              <a:rPr lang="en-AU" sz="1600" dirty="0"/>
              <a:t> or </a:t>
            </a:r>
            <a:r>
              <a:rPr lang="en-AU" sz="1600" b="1" dirty="0"/>
              <a:t>Puppets</a:t>
            </a:r>
            <a:r>
              <a:rPr lang="en-AU" sz="1600" dirty="0"/>
              <a:t> to work with a partner to create a puppet play that demonstrates this main idea. </a:t>
            </a:r>
            <a:br>
              <a:rPr lang="en-AU" sz="1600" dirty="0"/>
            </a:br>
            <a:endParaRPr lang="en-US" sz="1600" dirty="0"/>
          </a:p>
          <a:p>
            <a:pPr marL="285750" lvl="0" indent="-285750">
              <a:buFont typeface="Arial" panose="020B0604020202020204" pitchFamily="34" charset="0"/>
              <a:buChar char="•"/>
            </a:pPr>
            <a:r>
              <a:rPr lang="en-AU" sz="1600" dirty="0"/>
              <a:t>Explore the behaviours of successful group work by viewing the </a:t>
            </a:r>
            <a:r>
              <a:rPr lang="en-AU" sz="1600" b="1" dirty="0"/>
              <a:t>Specialised English Lesson</a:t>
            </a:r>
            <a:r>
              <a:rPr lang="en-AU" sz="1600" dirty="0"/>
              <a:t> Oral Language modules </a:t>
            </a:r>
            <a:r>
              <a:rPr lang="en-AU" sz="1600" i="1" dirty="0"/>
              <a:t>How to Work in a Group</a:t>
            </a:r>
            <a:r>
              <a:rPr lang="en-AU" sz="1600" dirty="0"/>
              <a:t> (Foundation) and </a:t>
            </a:r>
            <a:r>
              <a:rPr lang="en-AU" sz="1600" i="1" dirty="0"/>
              <a:t>Working Together</a:t>
            </a:r>
            <a:r>
              <a:rPr lang="en-AU" sz="1600" dirty="0"/>
              <a:t> (</a:t>
            </a:r>
            <a:r>
              <a:rPr lang="en-AU" sz="1600" dirty="0" err="1"/>
              <a:t>Yrs</a:t>
            </a:r>
            <a:r>
              <a:rPr lang="en-AU" sz="1600" dirty="0"/>
              <a:t> 1&amp; 2), then use the </a:t>
            </a:r>
            <a:r>
              <a:rPr lang="en-AU" sz="1600" b="1" dirty="0"/>
              <a:t>Story Wheel Storyteller</a:t>
            </a:r>
            <a:r>
              <a:rPr lang="en-AU" sz="1600" dirty="0"/>
              <a:t> app to practise these skills. </a:t>
            </a:r>
            <a:endParaRPr lang="en-US" sz="1600" dirty="0"/>
          </a:p>
        </p:txBody>
      </p:sp>
    </p:spTree>
    <p:extLst>
      <p:ext uri="{BB962C8B-B14F-4D97-AF65-F5344CB8AC3E}">
        <p14:creationId xmlns:p14="http://schemas.microsoft.com/office/powerpoint/2010/main" val="4153948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592288" cy="2646878"/>
          </a:xfrm>
          <a:prstGeom prst="rect">
            <a:avLst/>
          </a:prstGeom>
          <a:noFill/>
        </p:spPr>
        <p:txBody>
          <a:bodyPr wrap="square" rtlCol="0">
            <a:spAutoFit/>
          </a:bodyPr>
          <a:lstStyle/>
          <a:p>
            <a:r>
              <a:rPr lang="en-AU" b="1" dirty="0"/>
              <a:t>Extending Literacy:</a:t>
            </a:r>
          </a:p>
          <a:p>
            <a:endParaRPr lang="en-US" dirty="0"/>
          </a:p>
          <a:p>
            <a:pPr lvl="0"/>
            <a:r>
              <a:rPr lang="en-AU" b="1" dirty="0">
                <a:solidFill>
                  <a:srgbClr val="00B0F0"/>
                </a:solidFill>
              </a:rPr>
              <a:t>iMovie ($7.99)</a:t>
            </a:r>
            <a:endParaRPr lang="en-US" b="1" dirty="0">
              <a:solidFill>
                <a:srgbClr val="00B0F0"/>
              </a:solidFill>
            </a:endParaRPr>
          </a:p>
          <a:p>
            <a:endParaRPr lang="en-AU" sz="1600" dirty="0" smtClean="0"/>
          </a:p>
          <a:p>
            <a:r>
              <a:rPr lang="en-AU" sz="1600" dirty="0" smtClean="0"/>
              <a:t>Provides </a:t>
            </a:r>
            <a:r>
              <a:rPr lang="en-AU" sz="1600" dirty="0"/>
              <a:t>the medium for students to create their own movies and movie trailers, using suggested guidelines, themes, music, voiceovers, photos and videos.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203598"/>
            <a:ext cx="5105400" cy="3136900"/>
          </a:xfrm>
          <a:prstGeom prst="rect">
            <a:avLst/>
          </a:prstGeom>
        </p:spPr>
      </p:pic>
    </p:spTree>
    <p:extLst>
      <p:ext uri="{BB962C8B-B14F-4D97-AF65-F5344CB8AC3E}">
        <p14:creationId xmlns:p14="http://schemas.microsoft.com/office/powerpoint/2010/main" val="3665595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49362"/>
            <a:ext cx="1728192" cy="2154436"/>
          </a:xfrm>
          <a:prstGeom prst="rect">
            <a:avLst/>
          </a:prstGeom>
          <a:noFill/>
        </p:spPr>
        <p:txBody>
          <a:bodyPr wrap="square" rtlCol="0">
            <a:spAutoFit/>
          </a:bodyPr>
          <a:lstStyle/>
          <a:p>
            <a:pPr lvl="0"/>
            <a:r>
              <a:rPr lang="en-AU" b="1" dirty="0">
                <a:solidFill>
                  <a:srgbClr val="00B0F0"/>
                </a:solidFill>
              </a:rPr>
              <a:t>Sock Puppets (</a:t>
            </a:r>
            <a:r>
              <a:rPr lang="en-AU" b="1" dirty="0" smtClean="0">
                <a:solidFill>
                  <a:srgbClr val="00B0F0"/>
                </a:solidFill>
              </a:rPr>
              <a:t>free, </a:t>
            </a:r>
            <a:r>
              <a:rPr lang="en-AU" b="1" dirty="0">
                <a:solidFill>
                  <a:srgbClr val="00B0F0"/>
                </a:solidFill>
              </a:rPr>
              <a:t>with in-app purchases)</a:t>
            </a:r>
            <a:endParaRPr lang="en-US" b="1" dirty="0">
              <a:solidFill>
                <a:srgbClr val="00B0F0"/>
              </a:solidFill>
            </a:endParaRPr>
          </a:p>
          <a:p>
            <a:endParaRPr lang="en-AU" sz="1600" dirty="0" smtClean="0"/>
          </a:p>
          <a:p>
            <a:r>
              <a:rPr lang="en-AU" sz="1600" dirty="0" smtClean="0"/>
              <a:t>Students </a:t>
            </a:r>
            <a:r>
              <a:rPr lang="en-AU" sz="1600" dirty="0"/>
              <a:t>can create their own puppet plays using sock puppets.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744144"/>
            <a:ext cx="5040560" cy="3583210"/>
          </a:xfrm>
          <a:prstGeom prst="rect">
            <a:avLst/>
          </a:prstGeom>
        </p:spPr>
      </p:pic>
    </p:spTree>
    <p:extLst>
      <p:ext uri="{BB962C8B-B14F-4D97-AF65-F5344CB8AC3E}">
        <p14:creationId xmlns:p14="http://schemas.microsoft.com/office/powerpoint/2010/main" val="422612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232248" cy="2154436"/>
          </a:xfrm>
          <a:prstGeom prst="rect">
            <a:avLst/>
          </a:prstGeom>
          <a:noFill/>
        </p:spPr>
        <p:txBody>
          <a:bodyPr wrap="square" rtlCol="0">
            <a:spAutoFit/>
          </a:bodyPr>
          <a:lstStyle/>
          <a:p>
            <a:pPr lvl="0"/>
            <a:r>
              <a:rPr lang="en-AU" b="1" dirty="0">
                <a:solidFill>
                  <a:srgbClr val="00B0F0"/>
                </a:solidFill>
              </a:rPr>
              <a:t>Free Chinese Shadow Puppets (free or $1.49 for full version)</a:t>
            </a:r>
            <a:endParaRPr lang="en-US" dirty="0">
              <a:solidFill>
                <a:srgbClr val="00B0F0"/>
              </a:solidFill>
            </a:endParaRPr>
          </a:p>
          <a:p>
            <a:endParaRPr lang="en-AU" sz="1600" dirty="0" smtClean="0"/>
          </a:p>
          <a:p>
            <a:r>
              <a:rPr lang="en-AU" sz="1600" dirty="0" smtClean="0"/>
              <a:t>Teaches </a:t>
            </a:r>
            <a:r>
              <a:rPr lang="en-AU" sz="1600" dirty="0"/>
              <a:t>students how to create shadow animal puppets using their hands.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7184"/>
            <a:ext cx="3060010" cy="4072429"/>
          </a:xfrm>
          <a:prstGeom prst="rect">
            <a:avLst/>
          </a:prstGeom>
        </p:spPr>
      </p:pic>
    </p:spTree>
    <p:extLst>
      <p:ext uri="{BB962C8B-B14F-4D97-AF65-F5344CB8AC3E}">
        <p14:creationId xmlns:p14="http://schemas.microsoft.com/office/powerpoint/2010/main" val="2554544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847207"/>
          </a:xfrm>
          <a:prstGeom prst="rect">
            <a:avLst/>
          </a:prstGeom>
          <a:noFill/>
        </p:spPr>
        <p:txBody>
          <a:bodyPr wrap="square" rtlCol="0">
            <a:spAutoFit/>
          </a:bodyPr>
          <a:lstStyle/>
          <a:p>
            <a:r>
              <a:rPr lang="en-AU" b="1" dirty="0">
                <a:solidFill>
                  <a:srgbClr val="92D050"/>
                </a:solidFill>
              </a:rPr>
              <a:t>Activities:</a:t>
            </a:r>
            <a:r>
              <a:rPr lang="en-AU" b="1" dirty="0"/>
              <a:t/>
            </a:r>
            <a:br>
              <a:rPr lang="en-AU" b="1" dirty="0"/>
            </a:br>
            <a:endParaRPr lang="en-US" dirty="0"/>
          </a:p>
          <a:p>
            <a:pPr marL="285750" lvl="0" indent="-285750">
              <a:buFont typeface="Arial" panose="020B0604020202020204" pitchFamily="34" charset="0"/>
              <a:buChar char="•"/>
            </a:pPr>
            <a:r>
              <a:rPr lang="en-AU" sz="1600" dirty="0"/>
              <a:t>View the </a:t>
            </a:r>
            <a:r>
              <a:rPr lang="en-AU" sz="1600" b="1" dirty="0"/>
              <a:t>Children in History</a:t>
            </a:r>
            <a:r>
              <a:rPr lang="en-AU" sz="1600" dirty="0"/>
              <a:t> photo stories. Create an </a:t>
            </a:r>
            <a:r>
              <a:rPr lang="en-AU" sz="1600" b="1" dirty="0"/>
              <a:t>iMovie </a:t>
            </a:r>
            <a:r>
              <a:rPr lang="en-AU" sz="1600" dirty="0"/>
              <a:t>trailer that focuses on a historical event relevant to classroom themes or topics of study.</a:t>
            </a:r>
            <a:br>
              <a:rPr lang="en-AU" sz="1600" dirty="0"/>
            </a:br>
            <a:endParaRPr lang="en-US" sz="1600" dirty="0"/>
          </a:p>
          <a:p>
            <a:pPr marL="285750" lvl="0" indent="-285750">
              <a:buFont typeface="Arial" panose="020B0604020202020204" pitchFamily="34" charset="0"/>
              <a:buChar char="•"/>
            </a:pPr>
            <a:r>
              <a:rPr lang="en-AU" sz="1600" dirty="0"/>
              <a:t>Students work together to create a short </a:t>
            </a:r>
            <a:r>
              <a:rPr lang="en-AU" sz="1600" b="1" dirty="0"/>
              <a:t>iMovie</a:t>
            </a:r>
            <a:r>
              <a:rPr lang="en-AU" sz="1600" dirty="0"/>
              <a:t> that advertises an amazing new product.</a:t>
            </a:r>
            <a:br>
              <a:rPr lang="en-AU" sz="1600" dirty="0"/>
            </a:br>
            <a:endParaRPr lang="en-US" sz="1600" dirty="0"/>
          </a:p>
          <a:p>
            <a:pPr marL="285750" lvl="0" indent="-285750">
              <a:buFont typeface="Arial" panose="020B0604020202020204" pitchFamily="34" charset="0"/>
              <a:buChar char="•"/>
            </a:pPr>
            <a:r>
              <a:rPr lang="en-AU" sz="1600" dirty="0"/>
              <a:t>Explore positive group work behaviours by viewing the </a:t>
            </a:r>
            <a:r>
              <a:rPr lang="en-AU" sz="1600" b="1" dirty="0"/>
              <a:t>Specialised English Lesson</a:t>
            </a:r>
            <a:r>
              <a:rPr lang="en-AU" sz="1600" dirty="0"/>
              <a:t> Oral Language modules </a:t>
            </a:r>
            <a:r>
              <a:rPr lang="en-AU" sz="1600" i="1" dirty="0"/>
              <a:t>Group Work </a:t>
            </a:r>
            <a:r>
              <a:rPr lang="en-AU" sz="1600" dirty="0"/>
              <a:t>(</a:t>
            </a:r>
            <a:r>
              <a:rPr lang="en-AU" sz="1600" dirty="0" err="1"/>
              <a:t>Yrs</a:t>
            </a:r>
            <a:r>
              <a:rPr lang="en-AU" sz="1600" dirty="0"/>
              <a:t> 3 &amp; 4) and </a:t>
            </a:r>
            <a:r>
              <a:rPr lang="en-AU" sz="1600" i="1" dirty="0"/>
              <a:t>Effective Group Work</a:t>
            </a:r>
            <a:r>
              <a:rPr lang="en-AU" sz="1600" dirty="0"/>
              <a:t> (</a:t>
            </a:r>
            <a:r>
              <a:rPr lang="en-AU" sz="1600" dirty="0" err="1"/>
              <a:t>Yrs</a:t>
            </a:r>
            <a:r>
              <a:rPr lang="en-AU" sz="1600" dirty="0"/>
              <a:t> 5 &amp; 6), then encourage students to practise these skills whilst creating a movie or movie trailer in </a:t>
            </a:r>
            <a:r>
              <a:rPr lang="en-AU" sz="1600" b="1" dirty="0"/>
              <a:t>iMovie</a:t>
            </a:r>
            <a:r>
              <a:rPr lang="en-AU" sz="1600" dirty="0"/>
              <a:t>. </a:t>
            </a:r>
            <a:br>
              <a:rPr lang="en-AU" sz="1600" dirty="0"/>
            </a:br>
            <a:endParaRPr lang="en-US" sz="1600" dirty="0"/>
          </a:p>
          <a:p>
            <a:pPr marL="285750" lvl="0" indent="-285750">
              <a:buFont typeface="Arial" panose="020B0604020202020204" pitchFamily="34" charset="0"/>
              <a:buChar char="•"/>
            </a:pPr>
            <a:r>
              <a:rPr lang="en-AU" sz="1600" dirty="0"/>
              <a:t>Imagine one of the </a:t>
            </a:r>
            <a:r>
              <a:rPr lang="en-AU" sz="1600" b="1" dirty="0"/>
              <a:t>True Tales</a:t>
            </a:r>
            <a:r>
              <a:rPr lang="en-AU" sz="1600" dirty="0"/>
              <a:t> in the Reading Library was being made into a movie. Students work together to create its </a:t>
            </a:r>
            <a:r>
              <a:rPr lang="en-AU" sz="1600" b="1" dirty="0"/>
              <a:t>iMovie</a:t>
            </a:r>
            <a:r>
              <a:rPr lang="en-AU" sz="1600" dirty="0"/>
              <a:t> trailer.</a:t>
            </a:r>
            <a:endParaRPr lang="en-US" sz="1600" dirty="0"/>
          </a:p>
        </p:txBody>
      </p:sp>
    </p:spTree>
    <p:extLst>
      <p:ext uri="{BB962C8B-B14F-4D97-AF65-F5344CB8AC3E}">
        <p14:creationId xmlns:p14="http://schemas.microsoft.com/office/powerpoint/2010/main" val="723177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3" y="627534"/>
            <a:ext cx="2952329" cy="2031325"/>
          </a:xfrm>
          <a:prstGeom prst="rect">
            <a:avLst/>
          </a:prstGeom>
          <a:noFill/>
        </p:spPr>
        <p:txBody>
          <a:bodyPr wrap="square" rtlCol="0">
            <a:spAutoFit/>
          </a:bodyPr>
          <a:lstStyle/>
          <a:p>
            <a:r>
              <a:rPr lang="en-US" b="1" dirty="0">
                <a:solidFill>
                  <a:srgbClr val="92D050"/>
                </a:solidFill>
              </a:rPr>
              <a:t>Apps for Creating Texts</a:t>
            </a:r>
          </a:p>
          <a:p>
            <a:endParaRPr lang="en-US" b="1" dirty="0"/>
          </a:p>
          <a:p>
            <a:r>
              <a:rPr lang="en-US" dirty="0"/>
              <a:t>Creating texts for a variety of purposes and audiences is a core component of any English curriculum. </a:t>
            </a: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67944" y="1203598"/>
            <a:ext cx="4416164" cy="3312368"/>
          </a:xfrm>
          <a:prstGeom prst="rect">
            <a:avLst/>
          </a:prstGeom>
        </p:spPr>
      </p:pic>
    </p:spTree>
    <p:extLst>
      <p:ext uri="{BB962C8B-B14F-4D97-AF65-F5344CB8AC3E}">
        <p14:creationId xmlns:p14="http://schemas.microsoft.com/office/powerpoint/2010/main" val="84150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108543"/>
          </a:xfrm>
          <a:prstGeom prst="rect">
            <a:avLst/>
          </a:prstGeom>
          <a:noFill/>
        </p:spPr>
        <p:txBody>
          <a:bodyPr wrap="square" rtlCol="0">
            <a:spAutoFit/>
          </a:bodyPr>
          <a:lstStyle/>
          <a:p>
            <a:r>
              <a:rPr lang="en-AU" b="1" dirty="0">
                <a:solidFill>
                  <a:srgbClr val="92D050"/>
                </a:solidFill>
              </a:rPr>
              <a:t>Activities:</a:t>
            </a:r>
            <a:r>
              <a:rPr lang="en-AU" b="1" dirty="0"/>
              <a:t/>
            </a:r>
            <a:br>
              <a:rPr lang="en-AU" b="1" dirty="0"/>
            </a:br>
            <a:endParaRPr lang="en-US" dirty="0"/>
          </a:p>
          <a:p>
            <a:pPr marL="285750" lvl="0" indent="-285750">
              <a:buFont typeface="Arial" panose="020B0604020202020204" pitchFamily="34" charset="0"/>
              <a:buChar char="•"/>
            </a:pPr>
            <a:r>
              <a:rPr lang="en-AU" sz="1600" dirty="0"/>
              <a:t>Create an </a:t>
            </a:r>
            <a:r>
              <a:rPr lang="en-AU" sz="1600" b="1" dirty="0"/>
              <a:t>iMovie</a:t>
            </a:r>
            <a:r>
              <a:rPr lang="en-AU" sz="1600" dirty="0"/>
              <a:t> trailer about a topic being studied in the classroom e.g. cultural diversity – Bollywood trailer; Antarctica – expedition trailer.</a:t>
            </a:r>
            <a:br>
              <a:rPr lang="en-AU" sz="1600" dirty="0"/>
            </a:br>
            <a:endParaRPr lang="en-US" sz="1600" dirty="0"/>
          </a:p>
          <a:p>
            <a:pPr marL="285750" lvl="0" indent="-285750">
              <a:buFont typeface="Arial" panose="020B0604020202020204" pitchFamily="34" charset="0"/>
              <a:buChar char="•"/>
            </a:pPr>
            <a:r>
              <a:rPr lang="en-AU" sz="1600" dirty="0"/>
              <a:t>Working in pairs or small groups, student use the </a:t>
            </a:r>
            <a:r>
              <a:rPr lang="en-AU" sz="1600" b="1" dirty="0"/>
              <a:t>Free Chinese Shadow Puppets</a:t>
            </a:r>
            <a:r>
              <a:rPr lang="en-AU" sz="1600" dirty="0"/>
              <a:t> app to create a hand puppet play to perform to an audience e.g. a younger class or an assembly.</a:t>
            </a:r>
            <a:br>
              <a:rPr lang="en-AU" sz="1600" dirty="0"/>
            </a:br>
            <a:endParaRPr lang="en-US" sz="1600" dirty="0"/>
          </a:p>
          <a:p>
            <a:pPr marL="285750" lvl="0" indent="-285750">
              <a:buFont typeface="Arial" panose="020B0604020202020204" pitchFamily="34" charset="0"/>
              <a:buChar char="•"/>
            </a:pPr>
            <a:r>
              <a:rPr lang="en-AU" sz="1600" dirty="0"/>
              <a:t>Use the </a:t>
            </a:r>
            <a:r>
              <a:rPr lang="en-AU" sz="1600" b="1" dirty="0"/>
              <a:t>Sock Puppets</a:t>
            </a:r>
            <a:r>
              <a:rPr lang="en-AU" sz="1600" dirty="0"/>
              <a:t> app to practise the use of formal and informal language. View </a:t>
            </a:r>
            <a:r>
              <a:rPr lang="en-AU" sz="1600" b="1" dirty="0"/>
              <a:t>Specialised English Lessons</a:t>
            </a:r>
            <a:r>
              <a:rPr lang="en-AU" sz="1600" dirty="0"/>
              <a:t> Oral Language modules </a:t>
            </a:r>
            <a:r>
              <a:rPr lang="en-AU" sz="1600" i="1" dirty="0"/>
              <a:t>Ways of Speaking</a:t>
            </a:r>
            <a:r>
              <a:rPr lang="en-AU" sz="1600" dirty="0"/>
              <a:t> (</a:t>
            </a:r>
            <a:r>
              <a:rPr lang="en-AU" sz="1600" dirty="0" err="1"/>
              <a:t>Yrs</a:t>
            </a:r>
            <a:r>
              <a:rPr lang="en-AU" sz="1600" dirty="0"/>
              <a:t> 3 &amp; 4) and </a:t>
            </a:r>
            <a:r>
              <a:rPr lang="en-AU" sz="1600" i="1" dirty="0"/>
              <a:t>Who are we Talking to?</a:t>
            </a:r>
            <a:r>
              <a:rPr lang="en-AU" sz="1600" dirty="0"/>
              <a:t> (</a:t>
            </a:r>
            <a:r>
              <a:rPr lang="en-AU" sz="1600" dirty="0" err="1"/>
              <a:t>Yrs</a:t>
            </a:r>
            <a:r>
              <a:rPr lang="en-AU" sz="1600" dirty="0"/>
              <a:t> 5 &amp; 6) to assist with this concept.</a:t>
            </a:r>
            <a:endParaRPr lang="en-US" sz="1600" dirty="0"/>
          </a:p>
        </p:txBody>
      </p:sp>
    </p:spTree>
    <p:extLst>
      <p:ext uri="{BB962C8B-B14F-4D97-AF65-F5344CB8AC3E}">
        <p14:creationId xmlns:p14="http://schemas.microsoft.com/office/powerpoint/2010/main" val="3885871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177464"/>
            <a:ext cx="3672408" cy="1754326"/>
          </a:xfrm>
          <a:prstGeom prst="rect">
            <a:avLst/>
          </a:prstGeom>
          <a:noFill/>
        </p:spPr>
        <p:txBody>
          <a:bodyPr wrap="square" rtlCol="0">
            <a:spAutoFit/>
          </a:bodyPr>
          <a:lstStyle/>
          <a:p>
            <a:endParaRPr lang="en-AU" dirty="0"/>
          </a:p>
          <a:p>
            <a:r>
              <a:rPr lang="en-AU" dirty="0"/>
              <a:t>Organising information using a graphic organiser </a:t>
            </a:r>
            <a:r>
              <a:rPr lang="en-US" dirty="0"/>
              <a:t>provides an effective means for </a:t>
            </a:r>
            <a:r>
              <a:rPr lang="en-US" dirty="0" err="1"/>
              <a:t>synthesising</a:t>
            </a:r>
            <a:r>
              <a:rPr lang="en-US" dirty="0"/>
              <a:t> information in a visual way. </a:t>
            </a: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20072" y="1203598"/>
            <a:ext cx="3024336" cy="3383176"/>
          </a:xfrm>
          <a:prstGeom prst="rect">
            <a:avLst/>
          </a:prstGeom>
        </p:spPr>
      </p:pic>
      <p:sp>
        <p:nvSpPr>
          <p:cNvPr id="2" name="Rectangle 1"/>
          <p:cNvSpPr/>
          <p:nvPr/>
        </p:nvSpPr>
        <p:spPr>
          <a:xfrm>
            <a:off x="2627784" y="607470"/>
            <a:ext cx="4284537" cy="461665"/>
          </a:xfrm>
          <a:prstGeom prst="rect">
            <a:avLst/>
          </a:prstGeom>
        </p:spPr>
        <p:txBody>
          <a:bodyPr wrap="square">
            <a:spAutoFit/>
          </a:bodyPr>
          <a:lstStyle/>
          <a:p>
            <a:r>
              <a:rPr lang="en-AU" sz="2400" b="1" dirty="0">
                <a:solidFill>
                  <a:srgbClr val="92D050"/>
                </a:solidFill>
              </a:rPr>
              <a:t>Apps for Organising Information</a:t>
            </a:r>
            <a:endParaRPr lang="en-AU" sz="2400" b="1" dirty="0">
              <a:solidFill>
                <a:srgbClr val="92D050"/>
              </a:solidFill>
            </a:endParaRPr>
          </a:p>
        </p:txBody>
      </p:sp>
    </p:spTree>
    <p:extLst>
      <p:ext uri="{BB962C8B-B14F-4D97-AF65-F5344CB8AC3E}">
        <p14:creationId xmlns:p14="http://schemas.microsoft.com/office/powerpoint/2010/main" val="2045073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232248" cy="2431435"/>
          </a:xfrm>
          <a:prstGeom prst="rect">
            <a:avLst/>
          </a:prstGeom>
          <a:noFill/>
        </p:spPr>
        <p:txBody>
          <a:bodyPr wrap="square" rtlCol="0">
            <a:spAutoFit/>
          </a:bodyPr>
          <a:lstStyle/>
          <a:p>
            <a:r>
              <a:rPr lang="en-AU" b="1" dirty="0"/>
              <a:t>Developing Literacy:</a:t>
            </a:r>
          </a:p>
          <a:p>
            <a:endParaRPr lang="en-US" dirty="0"/>
          </a:p>
          <a:p>
            <a:pPr lvl="0"/>
            <a:r>
              <a:rPr lang="en-AU" b="1" dirty="0" err="1">
                <a:solidFill>
                  <a:srgbClr val="00B0F0"/>
                </a:solidFill>
              </a:rPr>
              <a:t>Popplet</a:t>
            </a:r>
            <a:r>
              <a:rPr lang="en-AU" b="1" dirty="0">
                <a:solidFill>
                  <a:srgbClr val="00B0F0"/>
                </a:solidFill>
              </a:rPr>
              <a:t> (free or $7.99 for full version)</a:t>
            </a:r>
            <a:endParaRPr lang="en-US" b="1" dirty="0">
              <a:solidFill>
                <a:srgbClr val="00B0F0"/>
              </a:solidFill>
            </a:endParaRPr>
          </a:p>
          <a:p>
            <a:endParaRPr lang="en-AU" sz="1600" dirty="0" smtClean="0"/>
          </a:p>
          <a:p>
            <a:r>
              <a:rPr lang="en-AU" sz="1600" dirty="0" smtClean="0"/>
              <a:t>Enables </a:t>
            </a:r>
            <a:r>
              <a:rPr lang="en-AU" sz="1600" dirty="0"/>
              <a:t>students to organise ideas and information visually, using linked text boxes.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771550"/>
            <a:ext cx="4986996" cy="3744416"/>
          </a:xfrm>
          <a:prstGeom prst="rect">
            <a:avLst/>
          </a:prstGeom>
        </p:spPr>
      </p:pic>
    </p:spTree>
    <p:extLst>
      <p:ext uri="{BB962C8B-B14F-4D97-AF65-F5344CB8AC3E}">
        <p14:creationId xmlns:p14="http://schemas.microsoft.com/office/powerpoint/2010/main" val="2616387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627534"/>
            <a:ext cx="5139241" cy="3958275"/>
          </a:xfrm>
          <a:prstGeom prst="rect">
            <a:avLst/>
          </a:prstGeom>
        </p:spPr>
      </p:pic>
      <p:sp>
        <p:nvSpPr>
          <p:cNvPr id="4" name="TextBox 3"/>
          <p:cNvSpPr txBox="1"/>
          <p:nvPr/>
        </p:nvSpPr>
        <p:spPr>
          <a:xfrm>
            <a:off x="827584" y="849942"/>
            <a:ext cx="2808312" cy="2369880"/>
          </a:xfrm>
          <a:prstGeom prst="rect">
            <a:avLst/>
          </a:prstGeom>
          <a:noFill/>
        </p:spPr>
        <p:txBody>
          <a:bodyPr wrap="square" rtlCol="0">
            <a:spAutoFit/>
          </a:bodyPr>
          <a:lstStyle/>
          <a:p>
            <a:pPr lvl="0"/>
            <a:r>
              <a:rPr lang="en-AU" b="1" dirty="0" err="1">
                <a:solidFill>
                  <a:srgbClr val="00B0F0"/>
                </a:solidFill>
              </a:rPr>
              <a:t>Kidspiration</a:t>
            </a:r>
            <a:r>
              <a:rPr lang="en-AU" b="1" dirty="0">
                <a:solidFill>
                  <a:srgbClr val="00B0F0"/>
                </a:solidFill>
              </a:rPr>
              <a:t> Maps (free or $14.99 for full version)</a:t>
            </a:r>
            <a:endParaRPr lang="en-US" b="1" dirty="0">
              <a:solidFill>
                <a:srgbClr val="00B0F0"/>
              </a:solidFill>
            </a:endParaRPr>
          </a:p>
          <a:p>
            <a:endParaRPr lang="en-AU" sz="1600" dirty="0" smtClean="0"/>
          </a:p>
          <a:p>
            <a:r>
              <a:rPr lang="en-AU" sz="1600" dirty="0" smtClean="0"/>
              <a:t>Provides </a:t>
            </a:r>
            <a:r>
              <a:rPr lang="en-AU" sz="1600" dirty="0"/>
              <a:t>students with the tools to organise and classify information by creating their own graphic organisers, such as story maps, Venn diagrams and concept maps. </a:t>
            </a:r>
            <a:endParaRPr lang="en-US" sz="1600" dirty="0"/>
          </a:p>
        </p:txBody>
      </p:sp>
    </p:spTree>
    <p:extLst>
      <p:ext uri="{BB962C8B-B14F-4D97-AF65-F5344CB8AC3E}">
        <p14:creationId xmlns:p14="http://schemas.microsoft.com/office/powerpoint/2010/main" val="1372941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4062651"/>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marL="285750" lvl="0" indent="-285750">
              <a:buFont typeface="Arial" panose="020B0604020202020204" pitchFamily="34" charset="0"/>
              <a:buChar char="•"/>
            </a:pPr>
            <a:r>
              <a:rPr lang="en-AU" sz="1600" dirty="0"/>
              <a:t>View the </a:t>
            </a:r>
            <a:r>
              <a:rPr lang="en-AU" sz="1600" b="1" dirty="0"/>
              <a:t>Learn the ABC</a:t>
            </a:r>
            <a:r>
              <a:rPr lang="en-AU" sz="1600" dirty="0"/>
              <a:t> modules and ask students to create a concept map about a letter of the alphabet by placing the letter in the middle and using links to write or draw things that begin with that letter </a:t>
            </a:r>
            <a:r>
              <a:rPr lang="en-AU" sz="1600" i="1" dirty="0"/>
              <a:t>or</a:t>
            </a:r>
            <a:r>
              <a:rPr lang="en-AU" sz="1600" dirty="0"/>
              <a:t> use the </a:t>
            </a:r>
            <a:r>
              <a:rPr lang="en-AU" sz="1600" b="1" dirty="0"/>
              <a:t>Easy Readers</a:t>
            </a:r>
            <a:r>
              <a:rPr lang="en-AU" sz="1600" dirty="0"/>
              <a:t> to create a concept map about words with short vowels or beginning blends using one of the apps.</a:t>
            </a:r>
            <a:endParaRPr lang="en-US" sz="1600" dirty="0"/>
          </a:p>
          <a:p>
            <a:pPr marL="285750" lvl="0" indent="-285750">
              <a:buFont typeface="Arial" panose="020B0604020202020204" pitchFamily="34" charset="0"/>
              <a:buChar char="•"/>
            </a:pPr>
            <a:r>
              <a:rPr lang="en-AU" sz="1600" dirty="0"/>
              <a:t>Students use one of the apps to organise information using the tasks from the </a:t>
            </a:r>
            <a:r>
              <a:rPr lang="en-AU" sz="1600" b="1" dirty="0"/>
              <a:t>Specialised English Lesson</a:t>
            </a:r>
            <a:r>
              <a:rPr lang="en-AU" sz="1600" dirty="0"/>
              <a:t> Oral Language module </a:t>
            </a:r>
            <a:r>
              <a:rPr lang="en-AU" sz="1600" i="1" dirty="0"/>
              <a:t>What do you Think?</a:t>
            </a:r>
            <a:r>
              <a:rPr lang="en-AU" sz="1600" dirty="0"/>
              <a:t> (</a:t>
            </a:r>
            <a:r>
              <a:rPr lang="en-AU" sz="1600" dirty="0" err="1"/>
              <a:t>Yrs</a:t>
            </a:r>
            <a:r>
              <a:rPr lang="en-AU" sz="1600" dirty="0"/>
              <a:t> 1 &amp; 2). Create a mind map about their likes and dislikes, or favourite after school activities, or favourite book.</a:t>
            </a:r>
            <a:endParaRPr lang="en-US" sz="1600" dirty="0"/>
          </a:p>
          <a:p>
            <a:pPr marL="285750" lvl="0" indent="-285750">
              <a:buFont typeface="Arial" panose="020B0604020202020204" pitchFamily="34" charset="0"/>
              <a:buChar char="•"/>
            </a:pPr>
            <a:r>
              <a:rPr lang="en-AU" sz="1600" dirty="0"/>
              <a:t>Use the following worksheets to inspire graphic organisers using one of the apps: </a:t>
            </a:r>
            <a:endParaRPr lang="en-US" sz="1600" dirty="0"/>
          </a:p>
          <a:p>
            <a:pPr marL="742950" lvl="1" indent="-285750">
              <a:buFont typeface="Arial" panose="020B0604020202020204" pitchFamily="34" charset="0"/>
              <a:buChar char="•"/>
            </a:pPr>
            <a:r>
              <a:rPr lang="en-AU" sz="1600" dirty="0"/>
              <a:t>Worksheet Activity #2 from </a:t>
            </a:r>
            <a:r>
              <a:rPr lang="en-AU" sz="1600" i="1" dirty="0"/>
              <a:t>The Sea Monster</a:t>
            </a:r>
            <a:r>
              <a:rPr lang="en-AU" sz="1600" dirty="0"/>
              <a:t> (</a:t>
            </a:r>
            <a:r>
              <a:rPr lang="en-AU" sz="1600" b="1" dirty="0"/>
              <a:t>Puppet Plays</a:t>
            </a:r>
            <a:r>
              <a:rPr lang="en-AU" sz="1600" dirty="0"/>
              <a:t>) – a mind map about the sea monster’s home.</a:t>
            </a:r>
            <a:endParaRPr lang="en-US" sz="1600" dirty="0"/>
          </a:p>
          <a:p>
            <a:pPr marL="742950" lvl="1" indent="-285750">
              <a:buFont typeface="Arial" panose="020B0604020202020204" pitchFamily="34" charset="0"/>
              <a:buChar char="•"/>
            </a:pPr>
            <a:r>
              <a:rPr lang="en-AU" sz="1600" dirty="0"/>
              <a:t>Worksheet Activity #2 for </a:t>
            </a:r>
            <a:r>
              <a:rPr lang="en-AU" sz="1600" i="1" dirty="0"/>
              <a:t>The Pirate’s Treasure </a:t>
            </a:r>
            <a:r>
              <a:rPr lang="en-AU" sz="1600" dirty="0"/>
              <a:t>(</a:t>
            </a:r>
            <a:r>
              <a:rPr lang="en-AU" sz="1600" b="1" dirty="0"/>
              <a:t>Puppet Plays</a:t>
            </a:r>
            <a:r>
              <a:rPr lang="en-AU" sz="1600" dirty="0"/>
              <a:t>)</a:t>
            </a:r>
            <a:r>
              <a:rPr lang="en-AU" sz="1600" i="1" dirty="0"/>
              <a:t> – </a:t>
            </a:r>
            <a:r>
              <a:rPr lang="en-AU" sz="1600" dirty="0"/>
              <a:t>a mind map about what they can see, hear and feel at the picnic location. </a:t>
            </a:r>
            <a:endParaRPr lang="en-US" sz="1600" dirty="0"/>
          </a:p>
          <a:p>
            <a:pPr marL="742950" lvl="1" indent="-285750">
              <a:buFont typeface="Arial" panose="020B0604020202020204" pitchFamily="34" charset="0"/>
              <a:buChar char="•"/>
            </a:pPr>
            <a:r>
              <a:rPr lang="en-AU" sz="1600" dirty="0"/>
              <a:t>Worksheet #1 for </a:t>
            </a:r>
            <a:r>
              <a:rPr lang="en-AU" sz="1600" i="1" dirty="0"/>
              <a:t>The Wind</a:t>
            </a:r>
            <a:r>
              <a:rPr lang="en-AU" sz="1600" dirty="0"/>
              <a:t> (</a:t>
            </a:r>
            <a:r>
              <a:rPr lang="en-AU" sz="1600" b="1" dirty="0"/>
              <a:t>Rhyme Time</a:t>
            </a:r>
            <a:r>
              <a:rPr lang="en-AU" sz="1600" dirty="0"/>
              <a:t>) - a concept map of all the ways the wind is helpful.</a:t>
            </a:r>
            <a:endParaRPr lang="en-US" sz="1600" dirty="0"/>
          </a:p>
        </p:txBody>
      </p:sp>
    </p:spTree>
    <p:extLst>
      <p:ext uri="{BB962C8B-B14F-4D97-AF65-F5344CB8AC3E}">
        <p14:creationId xmlns:p14="http://schemas.microsoft.com/office/powerpoint/2010/main" val="2852821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376264" cy="3170099"/>
          </a:xfrm>
          <a:prstGeom prst="rect">
            <a:avLst/>
          </a:prstGeom>
          <a:noFill/>
        </p:spPr>
        <p:txBody>
          <a:bodyPr wrap="square" rtlCol="0">
            <a:spAutoFit/>
          </a:bodyPr>
          <a:lstStyle/>
          <a:p>
            <a:r>
              <a:rPr lang="en-AU" b="1" dirty="0"/>
              <a:t>Extending Literacy: </a:t>
            </a:r>
          </a:p>
          <a:p>
            <a:endParaRPr lang="en-US" dirty="0"/>
          </a:p>
          <a:p>
            <a:pPr lvl="0"/>
            <a:r>
              <a:rPr lang="en-AU" b="1" dirty="0" err="1">
                <a:solidFill>
                  <a:srgbClr val="00B0F0"/>
                </a:solidFill>
              </a:rPr>
              <a:t>Grafio</a:t>
            </a:r>
            <a:r>
              <a:rPr lang="en-AU" b="1" dirty="0">
                <a:solidFill>
                  <a:srgbClr val="00B0F0"/>
                </a:solidFill>
              </a:rPr>
              <a:t> (free or $12.99 for full version)</a:t>
            </a:r>
            <a:endParaRPr lang="en-US" b="1" dirty="0">
              <a:solidFill>
                <a:srgbClr val="00B0F0"/>
              </a:solidFill>
            </a:endParaRPr>
          </a:p>
          <a:p>
            <a:endParaRPr lang="en-AU" sz="1600" dirty="0" smtClean="0"/>
          </a:p>
          <a:p>
            <a:r>
              <a:rPr lang="en-AU" sz="1600" dirty="0" smtClean="0"/>
              <a:t>Students </a:t>
            </a:r>
            <a:r>
              <a:rPr lang="en-AU" sz="1600" dirty="0"/>
              <a:t>can create graphic organisers by drawing, sketching and connecting shapes for diagrams and schematics. Offers audio recording and pre-set stencils.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843558"/>
            <a:ext cx="4908546" cy="3672408"/>
          </a:xfrm>
          <a:prstGeom prst="rect">
            <a:avLst/>
          </a:prstGeom>
        </p:spPr>
      </p:pic>
    </p:spTree>
    <p:extLst>
      <p:ext uri="{BB962C8B-B14F-4D97-AF65-F5344CB8AC3E}">
        <p14:creationId xmlns:p14="http://schemas.microsoft.com/office/powerpoint/2010/main" val="1575642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80720"/>
            <a:ext cx="2376264" cy="2339102"/>
          </a:xfrm>
          <a:prstGeom prst="rect">
            <a:avLst/>
          </a:prstGeom>
          <a:noFill/>
        </p:spPr>
        <p:txBody>
          <a:bodyPr wrap="square" rtlCol="0">
            <a:spAutoFit/>
          </a:bodyPr>
          <a:lstStyle/>
          <a:p>
            <a:pPr lvl="0"/>
            <a:r>
              <a:rPr lang="en-AU" b="1" dirty="0" err="1">
                <a:solidFill>
                  <a:srgbClr val="00B0F0"/>
                </a:solidFill>
              </a:rPr>
              <a:t>iBrainstorm</a:t>
            </a:r>
            <a:r>
              <a:rPr lang="en-AU" b="1" dirty="0">
                <a:solidFill>
                  <a:srgbClr val="00B0F0"/>
                </a:solidFill>
              </a:rPr>
              <a:t> (free)</a:t>
            </a:r>
            <a:endParaRPr lang="en-US" b="1" dirty="0">
              <a:solidFill>
                <a:srgbClr val="00B0F0"/>
              </a:solidFill>
            </a:endParaRPr>
          </a:p>
          <a:p>
            <a:endParaRPr lang="en-AU" sz="1600" dirty="0" smtClean="0"/>
          </a:p>
          <a:p>
            <a:r>
              <a:rPr lang="en-AU" sz="1600" dirty="0" smtClean="0"/>
              <a:t>Enables </a:t>
            </a:r>
            <a:r>
              <a:rPr lang="en-AU" sz="1600" dirty="0"/>
              <a:t>students to add notes and drag and drop them anywhere on the screen to organise ideas in a desired fashion. Offers drawing tools and colour coding.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99542"/>
            <a:ext cx="4845812" cy="3795886"/>
          </a:xfrm>
          <a:prstGeom prst="rect">
            <a:avLst/>
          </a:prstGeom>
        </p:spPr>
      </p:pic>
    </p:spTree>
    <p:extLst>
      <p:ext uri="{BB962C8B-B14F-4D97-AF65-F5344CB8AC3E}">
        <p14:creationId xmlns:p14="http://schemas.microsoft.com/office/powerpoint/2010/main" val="1070685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376264" cy="3385542"/>
          </a:xfrm>
          <a:prstGeom prst="rect">
            <a:avLst/>
          </a:prstGeom>
          <a:noFill/>
        </p:spPr>
        <p:txBody>
          <a:bodyPr wrap="square" rtlCol="0">
            <a:spAutoFit/>
          </a:bodyPr>
          <a:lstStyle/>
          <a:p>
            <a:pPr lvl="0"/>
            <a:r>
              <a:rPr lang="en-AU" b="1" dirty="0" err="1">
                <a:solidFill>
                  <a:srgbClr val="00B0F0"/>
                </a:solidFill>
              </a:rPr>
              <a:t>Kidspiration</a:t>
            </a:r>
            <a:r>
              <a:rPr lang="en-AU" b="1" dirty="0">
                <a:solidFill>
                  <a:srgbClr val="00B0F0"/>
                </a:solidFill>
              </a:rPr>
              <a:t> Maps (free or $14.99 for full version)</a:t>
            </a:r>
            <a:endParaRPr lang="en-US" b="1" dirty="0">
              <a:solidFill>
                <a:srgbClr val="00B0F0"/>
              </a:solidFill>
            </a:endParaRPr>
          </a:p>
          <a:p>
            <a:endParaRPr lang="en-AU" sz="1600" dirty="0" smtClean="0"/>
          </a:p>
          <a:p>
            <a:r>
              <a:rPr lang="en-AU" sz="1600" dirty="0" smtClean="0"/>
              <a:t>As </a:t>
            </a:r>
            <a:r>
              <a:rPr lang="en-AU" sz="1600" dirty="0"/>
              <a:t>mentioned in the Developing Literacy section, this app is also applicable to older </a:t>
            </a:r>
            <a:r>
              <a:rPr lang="en-AU" sz="1600" dirty="0" smtClean="0"/>
              <a:t>students, </a:t>
            </a:r>
            <a:r>
              <a:rPr lang="en-AU" sz="1600" dirty="0"/>
              <a:t>as it enables them to create more detailed graphic organisers using a variety of tools.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915566"/>
            <a:ext cx="5297558" cy="3312368"/>
          </a:xfrm>
          <a:prstGeom prst="rect">
            <a:avLst/>
          </a:prstGeom>
        </p:spPr>
      </p:pic>
    </p:spTree>
    <p:extLst>
      <p:ext uri="{BB962C8B-B14F-4D97-AF65-F5344CB8AC3E}">
        <p14:creationId xmlns:p14="http://schemas.microsoft.com/office/powerpoint/2010/main" val="944069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376264" cy="3139321"/>
          </a:xfrm>
          <a:prstGeom prst="rect">
            <a:avLst/>
          </a:prstGeom>
          <a:noFill/>
        </p:spPr>
        <p:txBody>
          <a:bodyPr wrap="square" rtlCol="0">
            <a:spAutoFit/>
          </a:bodyPr>
          <a:lstStyle/>
          <a:p>
            <a:pPr lvl="0"/>
            <a:r>
              <a:rPr lang="en-AU" b="1" dirty="0">
                <a:solidFill>
                  <a:srgbClr val="00B0F0"/>
                </a:solidFill>
              </a:rPr>
              <a:t>Inspiration Maps (free or $14.99 for full version) </a:t>
            </a:r>
            <a:endParaRPr lang="en-US" b="1" dirty="0">
              <a:solidFill>
                <a:srgbClr val="00B0F0"/>
              </a:solidFill>
            </a:endParaRPr>
          </a:p>
          <a:p>
            <a:endParaRPr lang="en-AU" sz="1600" dirty="0" smtClean="0"/>
          </a:p>
          <a:p>
            <a:r>
              <a:rPr lang="en-AU" sz="1600" dirty="0" smtClean="0"/>
              <a:t>Provide </a:t>
            </a:r>
            <a:r>
              <a:rPr lang="en-AU" sz="1600" dirty="0"/>
              <a:t>the tools for students to create their own diagrams and graphic organisers, using a variety of pre-set templates such as cause and effect diagrams, family trees and concept maps.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662666"/>
            <a:ext cx="5045012" cy="3781291"/>
          </a:xfrm>
          <a:prstGeom prst="rect">
            <a:avLst/>
          </a:prstGeom>
        </p:spPr>
      </p:pic>
    </p:spTree>
    <p:extLst>
      <p:ext uri="{BB962C8B-B14F-4D97-AF65-F5344CB8AC3E}">
        <p14:creationId xmlns:p14="http://schemas.microsoft.com/office/powerpoint/2010/main" val="108651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4313"/>
            <a:ext cx="2376264" cy="1877437"/>
          </a:xfrm>
          <a:prstGeom prst="rect">
            <a:avLst/>
          </a:prstGeom>
          <a:noFill/>
        </p:spPr>
        <p:txBody>
          <a:bodyPr wrap="square" rtlCol="0">
            <a:spAutoFit/>
          </a:bodyPr>
          <a:lstStyle/>
          <a:p>
            <a:pPr lvl="0"/>
            <a:r>
              <a:rPr lang="en-AU" b="1" dirty="0">
                <a:solidFill>
                  <a:srgbClr val="00B0F0"/>
                </a:solidFill>
              </a:rPr>
              <a:t>Tools 4 Students ($1.49) </a:t>
            </a:r>
            <a:endParaRPr lang="en-US" b="1" dirty="0">
              <a:solidFill>
                <a:srgbClr val="00B0F0"/>
              </a:solidFill>
            </a:endParaRPr>
          </a:p>
          <a:p>
            <a:endParaRPr lang="en-AU" sz="1600" dirty="0" smtClean="0"/>
          </a:p>
          <a:p>
            <a:r>
              <a:rPr lang="en-AU" sz="1600" dirty="0" smtClean="0"/>
              <a:t>Offers </a:t>
            </a:r>
            <a:r>
              <a:rPr lang="en-AU" sz="1600" dirty="0"/>
              <a:t>templates of graphic organisers to support high level reading comprehension skills. </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771550"/>
            <a:ext cx="4800533" cy="3600400"/>
          </a:xfrm>
          <a:prstGeom prst="rect">
            <a:avLst/>
          </a:prstGeom>
        </p:spPr>
      </p:pic>
    </p:spTree>
    <p:extLst>
      <p:ext uri="{BB962C8B-B14F-4D97-AF65-F5344CB8AC3E}">
        <p14:creationId xmlns:p14="http://schemas.microsoft.com/office/powerpoint/2010/main" val="1054249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5" y="627534"/>
            <a:ext cx="7636101" cy="1477328"/>
          </a:xfrm>
          <a:prstGeom prst="rect">
            <a:avLst/>
          </a:prstGeom>
          <a:noFill/>
        </p:spPr>
        <p:txBody>
          <a:bodyPr wrap="square" rtlCol="0">
            <a:spAutoFit/>
          </a:bodyPr>
          <a:lstStyle/>
          <a:p>
            <a:pPr algn="ctr"/>
            <a:r>
              <a:rPr lang="en-US" sz="2400" b="1" dirty="0">
                <a:solidFill>
                  <a:srgbClr val="92D050"/>
                </a:solidFill>
              </a:rPr>
              <a:t>Apps for creating e-books</a:t>
            </a:r>
            <a:endParaRPr lang="en-US" sz="2400" dirty="0">
              <a:solidFill>
                <a:srgbClr val="92D050"/>
              </a:solidFill>
            </a:endParaRPr>
          </a:p>
          <a:p>
            <a:r>
              <a:rPr lang="en-US" sz="1600" dirty="0"/>
              <a:t>These apps are extremely appealing to students as they enable them to display their own creative flair when composing stories that can be shared with others and read over and over again.</a:t>
            </a:r>
          </a:p>
          <a:p>
            <a:r>
              <a:rPr lang="en-AU" b="1" dirty="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657" y="1781663"/>
            <a:ext cx="3489865" cy="2619227"/>
          </a:xfrm>
          <a:prstGeom prst="rect">
            <a:avLst/>
          </a:prstGeom>
        </p:spPr>
      </p:pic>
      <p:sp>
        <p:nvSpPr>
          <p:cNvPr id="3" name="Rectangle 2"/>
          <p:cNvSpPr/>
          <p:nvPr/>
        </p:nvSpPr>
        <p:spPr>
          <a:xfrm>
            <a:off x="827584" y="1941096"/>
            <a:ext cx="4295693" cy="2646878"/>
          </a:xfrm>
          <a:prstGeom prst="rect">
            <a:avLst/>
          </a:prstGeom>
        </p:spPr>
        <p:txBody>
          <a:bodyPr wrap="square">
            <a:spAutoFit/>
          </a:bodyPr>
          <a:lstStyle/>
          <a:p>
            <a:r>
              <a:rPr lang="en-AU" b="1" u="sng" dirty="0"/>
              <a:t>Developing Literacy:</a:t>
            </a:r>
          </a:p>
          <a:p>
            <a:endParaRPr lang="en-AU" b="1" u="sng" dirty="0"/>
          </a:p>
          <a:p>
            <a:pPr lvl="0"/>
            <a:r>
              <a:rPr lang="en-AU" b="1" dirty="0">
                <a:solidFill>
                  <a:srgbClr val="00B0F0"/>
                </a:solidFill>
              </a:rPr>
              <a:t>Book Creator (free or $7.99 for full version)</a:t>
            </a:r>
            <a:endParaRPr lang="en-US" b="1" dirty="0">
              <a:solidFill>
                <a:srgbClr val="00B0F0"/>
              </a:solidFill>
            </a:endParaRPr>
          </a:p>
          <a:p>
            <a:r>
              <a:rPr lang="en-AU" sz="1600" dirty="0"/>
              <a:t>Voted best educational app at the 2015 BETT awards (British Educational Training and Technology), it enables students to create e-books by adding text, images, their own drawings, photos, videos, music and voice recordings. It also includes comic templates and stickers. </a:t>
            </a:r>
            <a:endParaRPr lang="en-US" sz="1600" u="sng" dirty="0"/>
          </a:p>
        </p:txBody>
      </p:sp>
    </p:spTree>
    <p:extLst>
      <p:ext uri="{BB962C8B-B14F-4D97-AF65-F5344CB8AC3E}">
        <p14:creationId xmlns:p14="http://schemas.microsoft.com/office/powerpoint/2010/main" val="2134301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488832" cy="3847207"/>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marL="285750" lvl="0" indent="-285750">
              <a:buFont typeface="Arial" panose="020B0604020202020204" pitchFamily="34" charset="0"/>
              <a:buChar char="•"/>
            </a:pPr>
            <a:r>
              <a:rPr lang="en-AU" sz="1600" dirty="0"/>
              <a:t>View the </a:t>
            </a:r>
            <a:r>
              <a:rPr lang="en-AU" sz="1600" b="1" dirty="0"/>
              <a:t>Specialised English Lesson</a:t>
            </a:r>
            <a:r>
              <a:rPr lang="en-AU" sz="1600" dirty="0"/>
              <a:t> Reading modules </a:t>
            </a:r>
            <a:r>
              <a:rPr lang="en-AU" sz="1600" i="1" dirty="0"/>
              <a:t>Graphic Organisers</a:t>
            </a:r>
            <a:r>
              <a:rPr lang="en-AU" sz="1600" dirty="0"/>
              <a:t> (</a:t>
            </a:r>
            <a:r>
              <a:rPr lang="en-AU" sz="1600" dirty="0" err="1"/>
              <a:t>Yrs</a:t>
            </a:r>
            <a:r>
              <a:rPr lang="en-AU" sz="1600" dirty="0"/>
              <a:t> 3 &amp; 4) and </a:t>
            </a:r>
            <a:r>
              <a:rPr lang="en-AU" sz="1600" i="1" dirty="0"/>
              <a:t>Mapping Information</a:t>
            </a:r>
            <a:r>
              <a:rPr lang="en-AU" sz="1600" dirty="0"/>
              <a:t> (</a:t>
            </a:r>
            <a:r>
              <a:rPr lang="en-AU" sz="1600" dirty="0" err="1"/>
              <a:t>Yrs</a:t>
            </a:r>
            <a:r>
              <a:rPr lang="en-AU" sz="1600" dirty="0"/>
              <a:t> 5 &amp;6) then explore how graphic organisers work using one of the apps. </a:t>
            </a:r>
            <a:endParaRPr lang="en-US" sz="1600" dirty="0"/>
          </a:p>
          <a:p>
            <a:pPr marL="285750" lvl="0" indent="-285750">
              <a:buFont typeface="Arial" panose="020B0604020202020204" pitchFamily="34" charset="0"/>
              <a:buChar char="•"/>
            </a:pPr>
            <a:r>
              <a:rPr lang="en-AU" sz="1600" dirty="0"/>
              <a:t>Inspire the design of a graphic organiser using one of the apps with the following worksheets: </a:t>
            </a:r>
            <a:endParaRPr lang="en-US" sz="1600" dirty="0"/>
          </a:p>
          <a:p>
            <a:pPr marL="742950" lvl="1" indent="-285750">
              <a:buFont typeface="Arial" panose="020B0604020202020204" pitchFamily="34" charset="0"/>
              <a:buChar char="•"/>
            </a:pPr>
            <a:r>
              <a:rPr lang="en-AU" sz="1600" dirty="0"/>
              <a:t>Worksheet #8 for </a:t>
            </a:r>
            <a:r>
              <a:rPr lang="en-AU" sz="1600" i="1" dirty="0"/>
              <a:t>The History of Puppets</a:t>
            </a:r>
            <a:r>
              <a:rPr lang="en-AU" sz="1600" dirty="0"/>
              <a:t> (</a:t>
            </a:r>
            <a:r>
              <a:rPr lang="en-AU" sz="1600" b="1" dirty="0"/>
              <a:t>Puppet Plays</a:t>
            </a:r>
            <a:r>
              <a:rPr lang="en-AU" sz="1600" dirty="0"/>
              <a:t> - </a:t>
            </a:r>
            <a:r>
              <a:rPr lang="en-AU" sz="1600" i="1" dirty="0"/>
              <a:t>Developing Literacy</a:t>
            </a:r>
            <a:r>
              <a:rPr lang="en-AU" sz="1600" dirty="0"/>
              <a:t>) – describing a particular type of puppet.</a:t>
            </a:r>
            <a:endParaRPr lang="en-US" sz="1600" dirty="0"/>
          </a:p>
          <a:p>
            <a:pPr marL="742950" lvl="1" indent="-285750">
              <a:buFont typeface="Arial" panose="020B0604020202020204" pitchFamily="34" charset="0"/>
              <a:buChar char="•"/>
            </a:pPr>
            <a:r>
              <a:rPr lang="en-AU" sz="1600" dirty="0"/>
              <a:t>Worksheet #2 for </a:t>
            </a:r>
            <a:r>
              <a:rPr lang="en-AU" sz="1600" i="1" dirty="0"/>
              <a:t>The Bell and the Bushrangers</a:t>
            </a:r>
            <a:r>
              <a:rPr lang="en-AU" sz="1600" dirty="0"/>
              <a:t> (</a:t>
            </a:r>
            <a:r>
              <a:rPr lang="en-AU" sz="1600" b="1" dirty="0"/>
              <a:t>Children in History</a:t>
            </a:r>
            <a:r>
              <a:rPr lang="en-AU" sz="1600" dirty="0"/>
              <a:t>) – describing one of the characters.</a:t>
            </a:r>
            <a:endParaRPr lang="en-US" sz="1600" dirty="0"/>
          </a:p>
          <a:p>
            <a:pPr marL="285750" lvl="0" indent="-285750">
              <a:buFont typeface="Arial" panose="020B0604020202020204" pitchFamily="34" charset="0"/>
              <a:buChar char="•"/>
            </a:pPr>
            <a:r>
              <a:rPr lang="en-AU" sz="1600" dirty="0"/>
              <a:t>Use the following </a:t>
            </a:r>
            <a:r>
              <a:rPr lang="en-AU" sz="1600" b="1" dirty="0"/>
              <a:t>Specialised English Lessons</a:t>
            </a:r>
            <a:r>
              <a:rPr lang="en-AU" sz="1600" dirty="0"/>
              <a:t> to explore high level reading comprehension skills then use the </a:t>
            </a:r>
            <a:r>
              <a:rPr lang="en-AU" sz="1600" b="1" dirty="0"/>
              <a:t>Tools 4 Students</a:t>
            </a:r>
            <a:r>
              <a:rPr lang="en-AU" sz="1600" dirty="0"/>
              <a:t> app to organise information about selected Reading Library stories:</a:t>
            </a:r>
            <a:endParaRPr lang="en-US" sz="1600" dirty="0"/>
          </a:p>
          <a:p>
            <a:pPr marL="742950" lvl="1" indent="-285750">
              <a:buFont typeface="Arial" panose="020B0604020202020204" pitchFamily="34" charset="0"/>
              <a:buChar char="•"/>
            </a:pPr>
            <a:r>
              <a:rPr lang="en-AU" sz="1600" i="1" dirty="0"/>
              <a:t>Understanding Texts - Part A</a:t>
            </a:r>
            <a:r>
              <a:rPr lang="en-AU" sz="1600" dirty="0"/>
              <a:t> (</a:t>
            </a:r>
            <a:r>
              <a:rPr lang="en-AU" sz="1600" dirty="0" err="1"/>
              <a:t>Yrs</a:t>
            </a:r>
            <a:r>
              <a:rPr lang="en-AU" sz="1600" dirty="0"/>
              <a:t> 3 &amp; 4)</a:t>
            </a:r>
            <a:endParaRPr lang="en-US" sz="1600" dirty="0"/>
          </a:p>
          <a:p>
            <a:pPr marL="742950" lvl="1" indent="-285750">
              <a:buFont typeface="Arial" panose="020B0604020202020204" pitchFamily="34" charset="0"/>
              <a:buChar char="•"/>
            </a:pPr>
            <a:r>
              <a:rPr lang="en-AU" sz="1600" i="1" dirty="0"/>
              <a:t>Comprehension Strategies</a:t>
            </a:r>
            <a:r>
              <a:rPr lang="en-AU" sz="1600" dirty="0"/>
              <a:t> and </a:t>
            </a:r>
            <a:r>
              <a:rPr lang="en-AU" sz="1600" i="1" dirty="0"/>
              <a:t>Finding the Main Idea</a:t>
            </a:r>
            <a:r>
              <a:rPr lang="en-AU" sz="1600" dirty="0"/>
              <a:t> (</a:t>
            </a:r>
            <a:r>
              <a:rPr lang="en-AU" sz="1600" dirty="0" err="1"/>
              <a:t>Yrs</a:t>
            </a:r>
            <a:r>
              <a:rPr lang="en-AU" sz="1600" dirty="0"/>
              <a:t> 5 &amp; 6)</a:t>
            </a:r>
            <a:endParaRPr lang="en-US" dirty="0"/>
          </a:p>
        </p:txBody>
      </p:sp>
    </p:spTree>
    <p:extLst>
      <p:ext uri="{BB962C8B-B14F-4D97-AF65-F5344CB8AC3E}">
        <p14:creationId xmlns:p14="http://schemas.microsoft.com/office/powerpoint/2010/main" val="2799358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166430"/>
            <a:ext cx="3744416" cy="1477328"/>
          </a:xfrm>
          <a:prstGeom prst="rect">
            <a:avLst/>
          </a:prstGeom>
          <a:noFill/>
        </p:spPr>
        <p:txBody>
          <a:bodyPr wrap="square" rtlCol="0">
            <a:spAutoFit/>
          </a:bodyPr>
          <a:lstStyle/>
          <a:p>
            <a:endParaRPr lang="en-AU" b="1" dirty="0"/>
          </a:p>
          <a:p>
            <a:r>
              <a:rPr lang="en-AU" dirty="0"/>
              <a:t>Building students’ spelling knowledge is an important component of all English programs. </a:t>
            </a:r>
            <a:endParaRPr lang="en-US" dirty="0"/>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148064" y="1203598"/>
            <a:ext cx="3024336" cy="3388491"/>
          </a:xfrm>
          <a:prstGeom prst="rect">
            <a:avLst/>
          </a:prstGeom>
        </p:spPr>
      </p:pic>
      <p:sp>
        <p:nvSpPr>
          <p:cNvPr id="2" name="Rectangle 1"/>
          <p:cNvSpPr/>
          <p:nvPr/>
        </p:nvSpPr>
        <p:spPr>
          <a:xfrm>
            <a:off x="2195736" y="627534"/>
            <a:ext cx="4896544" cy="461665"/>
          </a:xfrm>
          <a:prstGeom prst="rect">
            <a:avLst/>
          </a:prstGeom>
        </p:spPr>
        <p:txBody>
          <a:bodyPr wrap="square">
            <a:spAutoFit/>
          </a:bodyPr>
          <a:lstStyle/>
          <a:p>
            <a:r>
              <a:rPr lang="en-AU" sz="2400" b="1" dirty="0">
                <a:solidFill>
                  <a:srgbClr val="92D050"/>
                </a:solidFill>
              </a:rPr>
              <a:t>Apps for Building Spelling Knowledge</a:t>
            </a:r>
            <a:endParaRPr lang="en-AU" sz="2400" b="1" dirty="0">
              <a:solidFill>
                <a:srgbClr val="92D050"/>
              </a:solidFill>
            </a:endParaRPr>
          </a:p>
        </p:txBody>
      </p:sp>
    </p:spTree>
    <p:extLst>
      <p:ext uri="{BB962C8B-B14F-4D97-AF65-F5344CB8AC3E}">
        <p14:creationId xmlns:p14="http://schemas.microsoft.com/office/powerpoint/2010/main" val="3396094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016224" cy="3231654"/>
          </a:xfrm>
          <a:prstGeom prst="rect">
            <a:avLst/>
          </a:prstGeom>
          <a:noFill/>
        </p:spPr>
        <p:txBody>
          <a:bodyPr wrap="square" rtlCol="0">
            <a:spAutoFit/>
          </a:bodyPr>
          <a:lstStyle/>
          <a:p>
            <a:r>
              <a:rPr lang="en-AU" b="1" dirty="0"/>
              <a:t>Developing Literacy:</a:t>
            </a:r>
          </a:p>
          <a:p>
            <a:endParaRPr lang="en-US" dirty="0"/>
          </a:p>
          <a:p>
            <a:pPr lvl="0"/>
            <a:r>
              <a:rPr lang="en-AU" b="1" dirty="0">
                <a:solidFill>
                  <a:srgbClr val="00B0F0"/>
                </a:solidFill>
              </a:rPr>
              <a:t>Spelling Monster (free or $2.99 for full version) </a:t>
            </a:r>
            <a:endParaRPr lang="en-US" b="1" dirty="0">
              <a:solidFill>
                <a:srgbClr val="00B0F0"/>
              </a:solidFill>
            </a:endParaRPr>
          </a:p>
          <a:p>
            <a:endParaRPr lang="en-AU" sz="1600" dirty="0" smtClean="0"/>
          </a:p>
          <a:p>
            <a:r>
              <a:rPr lang="en-AU" sz="1600" dirty="0" smtClean="0"/>
              <a:t>Enables </a:t>
            </a:r>
            <a:r>
              <a:rPr lang="en-AU" sz="1600" dirty="0"/>
              <a:t>students to practise their own customised spelling list words, using interactive games.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866873"/>
            <a:ext cx="5152380" cy="3439841"/>
          </a:xfrm>
          <a:prstGeom prst="rect">
            <a:avLst/>
          </a:prstGeom>
        </p:spPr>
      </p:pic>
    </p:spTree>
    <p:extLst>
      <p:ext uri="{BB962C8B-B14F-4D97-AF65-F5344CB8AC3E}">
        <p14:creationId xmlns:p14="http://schemas.microsoft.com/office/powerpoint/2010/main" val="12381013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49362"/>
            <a:ext cx="2160240" cy="2154436"/>
          </a:xfrm>
          <a:prstGeom prst="rect">
            <a:avLst/>
          </a:prstGeom>
          <a:noFill/>
        </p:spPr>
        <p:txBody>
          <a:bodyPr wrap="square" rtlCol="0">
            <a:spAutoFit/>
          </a:bodyPr>
          <a:lstStyle/>
          <a:p>
            <a:pPr lvl="0"/>
            <a:r>
              <a:rPr lang="en-AU" b="1" dirty="0" err="1">
                <a:solidFill>
                  <a:srgbClr val="00B0F0"/>
                </a:solidFill>
              </a:rPr>
              <a:t>Spellosaur</a:t>
            </a:r>
            <a:r>
              <a:rPr lang="en-AU" b="1" dirty="0">
                <a:solidFill>
                  <a:srgbClr val="00B0F0"/>
                </a:solidFill>
              </a:rPr>
              <a:t> (free or $5.99 for School Edition - full version)</a:t>
            </a:r>
            <a:endParaRPr lang="en-US" b="1" dirty="0">
              <a:solidFill>
                <a:srgbClr val="00B0F0"/>
              </a:solidFill>
            </a:endParaRPr>
          </a:p>
          <a:p>
            <a:endParaRPr lang="en-AU" sz="1600" dirty="0" smtClean="0"/>
          </a:p>
          <a:p>
            <a:r>
              <a:rPr lang="en-AU" sz="1600" dirty="0" smtClean="0"/>
              <a:t>Using </a:t>
            </a:r>
            <a:r>
              <a:rPr lang="en-AU" sz="1600" dirty="0"/>
              <a:t>a customised list of words, students play spelling games to help them learn the words.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203598"/>
            <a:ext cx="5135199" cy="2880320"/>
          </a:xfrm>
          <a:prstGeom prst="rect">
            <a:avLst/>
          </a:prstGeom>
        </p:spPr>
      </p:pic>
    </p:spTree>
    <p:extLst>
      <p:ext uri="{BB962C8B-B14F-4D97-AF65-F5344CB8AC3E}">
        <p14:creationId xmlns:p14="http://schemas.microsoft.com/office/powerpoint/2010/main" val="3253901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488832" cy="3970318"/>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marL="285750" lvl="0" indent="-285750">
              <a:buFont typeface="Arial" panose="020B0604020202020204" pitchFamily="34" charset="0"/>
              <a:buChar char="•"/>
            </a:pPr>
            <a:r>
              <a:rPr lang="en-AU" dirty="0"/>
              <a:t>Use the apps to assist students to learn set class spelling lists, personal words generated from writing tasks OR use the following word banks:</a:t>
            </a:r>
            <a:br>
              <a:rPr lang="en-AU" dirty="0"/>
            </a:br>
            <a:endParaRPr lang="en-US" dirty="0"/>
          </a:p>
          <a:p>
            <a:pPr marL="742950" lvl="1" indent="-285750">
              <a:buFont typeface="Arial" panose="020B0604020202020204" pitchFamily="34" charset="0"/>
              <a:buChar char="•"/>
            </a:pPr>
            <a:r>
              <a:rPr lang="en-AU" dirty="0"/>
              <a:t>Focus words from the </a:t>
            </a:r>
            <a:r>
              <a:rPr lang="en-AU" b="1" dirty="0"/>
              <a:t>Easy Readers</a:t>
            </a:r>
            <a:r>
              <a:rPr lang="en-AU" dirty="0"/>
              <a:t> phonics based stories (e.g. Short ‘a’ words from </a:t>
            </a:r>
            <a:r>
              <a:rPr lang="en-AU" dirty="0" smtClean="0"/>
              <a:t>‘Bad Cat’ </a:t>
            </a:r>
            <a:r>
              <a:rPr lang="en-AU" dirty="0"/>
              <a:t>– </a:t>
            </a:r>
            <a:r>
              <a:rPr lang="en-AU" i="1" dirty="0"/>
              <a:t>bad, cat, dad, mad, rag, had</a:t>
            </a:r>
            <a:r>
              <a:rPr lang="en-AU" dirty="0"/>
              <a:t>). </a:t>
            </a:r>
            <a:br>
              <a:rPr lang="en-AU" dirty="0"/>
            </a:br>
            <a:endParaRPr lang="en-US" dirty="0"/>
          </a:p>
          <a:p>
            <a:pPr marL="742950" lvl="1" indent="-285750">
              <a:buFont typeface="Arial" panose="020B0604020202020204" pitchFamily="34" charset="0"/>
              <a:buChar char="•"/>
            </a:pPr>
            <a:r>
              <a:rPr lang="en-AU" i="1" dirty="0"/>
              <a:t>Goldilocks</a:t>
            </a:r>
            <a:r>
              <a:rPr lang="en-AU" dirty="0"/>
              <a:t> Worksheets #1 &amp; #2 and </a:t>
            </a:r>
            <a:r>
              <a:rPr lang="en-AU" i="1" dirty="0"/>
              <a:t>Little Red Riding Hood</a:t>
            </a:r>
            <a:r>
              <a:rPr lang="en-AU" dirty="0"/>
              <a:t> Worksheet #1 (</a:t>
            </a:r>
            <a:r>
              <a:rPr lang="en-AU" b="1" dirty="0"/>
              <a:t>Storytime</a:t>
            </a:r>
            <a:r>
              <a:rPr lang="en-AU" dirty="0"/>
              <a:t>).</a:t>
            </a:r>
            <a:br>
              <a:rPr lang="en-AU" dirty="0"/>
            </a:br>
            <a:endParaRPr lang="en-US" dirty="0"/>
          </a:p>
          <a:p>
            <a:pPr marL="742950" lvl="1" indent="-285750">
              <a:buFont typeface="Arial" panose="020B0604020202020204" pitchFamily="34" charset="0"/>
              <a:buChar char="•"/>
            </a:pPr>
            <a:r>
              <a:rPr lang="en-AU" dirty="0"/>
              <a:t>Worksheet #1 for each of the </a:t>
            </a:r>
            <a:r>
              <a:rPr lang="en-AU" b="1" dirty="0"/>
              <a:t>Timeless Tales</a:t>
            </a:r>
            <a:r>
              <a:rPr lang="en-AU" dirty="0"/>
              <a:t>.</a:t>
            </a:r>
            <a:br>
              <a:rPr lang="en-AU" dirty="0"/>
            </a:br>
            <a:endParaRPr lang="en-US" dirty="0"/>
          </a:p>
          <a:p>
            <a:pPr marL="742950" lvl="1" indent="-285750">
              <a:buFont typeface="Arial" panose="020B0604020202020204" pitchFamily="34" charset="0"/>
              <a:buChar char="•"/>
            </a:pPr>
            <a:r>
              <a:rPr lang="en-AU" dirty="0"/>
              <a:t>Word families generated from the activities in the </a:t>
            </a:r>
            <a:r>
              <a:rPr lang="en-AU" b="1" dirty="0"/>
              <a:t>Specialised English Lesson</a:t>
            </a:r>
            <a:r>
              <a:rPr lang="en-AU" dirty="0"/>
              <a:t> Writing module </a:t>
            </a:r>
            <a:r>
              <a:rPr lang="en-AU" i="1" dirty="0"/>
              <a:t>Word Families</a:t>
            </a:r>
            <a:r>
              <a:rPr lang="en-AU" dirty="0"/>
              <a:t> (Foundation). </a:t>
            </a:r>
            <a:endParaRPr lang="en-US" dirty="0"/>
          </a:p>
        </p:txBody>
      </p:sp>
    </p:spTree>
    <p:extLst>
      <p:ext uri="{BB962C8B-B14F-4D97-AF65-F5344CB8AC3E}">
        <p14:creationId xmlns:p14="http://schemas.microsoft.com/office/powerpoint/2010/main" val="2894877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520280" cy="2677656"/>
          </a:xfrm>
          <a:prstGeom prst="rect">
            <a:avLst/>
          </a:prstGeom>
          <a:noFill/>
        </p:spPr>
        <p:txBody>
          <a:bodyPr wrap="square" rtlCol="0">
            <a:spAutoFit/>
          </a:bodyPr>
          <a:lstStyle/>
          <a:p>
            <a:r>
              <a:rPr lang="en-AU" b="1" dirty="0"/>
              <a:t>Extending Literacy: </a:t>
            </a:r>
          </a:p>
          <a:p>
            <a:endParaRPr lang="en-US" dirty="0"/>
          </a:p>
          <a:p>
            <a:pPr lvl="0"/>
            <a:r>
              <a:rPr lang="en-AU" b="1" dirty="0">
                <a:solidFill>
                  <a:srgbClr val="00B0F0"/>
                </a:solidFill>
              </a:rPr>
              <a:t>A+ Spelling Test (free or $1.49 for full version)</a:t>
            </a:r>
            <a:endParaRPr lang="en-US" b="1" dirty="0">
              <a:solidFill>
                <a:srgbClr val="00B0F0"/>
              </a:solidFill>
            </a:endParaRPr>
          </a:p>
          <a:p>
            <a:endParaRPr lang="en-AU" sz="1600" dirty="0" smtClean="0"/>
          </a:p>
          <a:p>
            <a:r>
              <a:rPr lang="en-AU" sz="1600" dirty="0" smtClean="0"/>
              <a:t>Allows </a:t>
            </a:r>
            <a:r>
              <a:rPr lang="en-AU" sz="1600" dirty="0"/>
              <a:t>for teachers (or students) to enter a customised spelling list for students to practise, then be tested on.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627534"/>
            <a:ext cx="2912864" cy="3894373"/>
          </a:xfrm>
          <a:prstGeom prst="rect">
            <a:avLst/>
          </a:prstGeom>
        </p:spPr>
      </p:pic>
    </p:spTree>
    <p:extLst>
      <p:ext uri="{BB962C8B-B14F-4D97-AF65-F5344CB8AC3E}">
        <p14:creationId xmlns:p14="http://schemas.microsoft.com/office/powerpoint/2010/main" val="3675540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304256" cy="2585323"/>
          </a:xfrm>
          <a:prstGeom prst="rect">
            <a:avLst/>
          </a:prstGeom>
          <a:noFill/>
        </p:spPr>
        <p:txBody>
          <a:bodyPr wrap="square" rtlCol="0">
            <a:spAutoFit/>
          </a:bodyPr>
          <a:lstStyle/>
          <a:p>
            <a:pPr lvl="0"/>
            <a:r>
              <a:rPr lang="en-AU" b="1" dirty="0" err="1">
                <a:solidFill>
                  <a:srgbClr val="00B0F0"/>
                </a:solidFill>
              </a:rPr>
              <a:t>Spellboard</a:t>
            </a:r>
            <a:r>
              <a:rPr lang="en-AU" b="1" dirty="0">
                <a:solidFill>
                  <a:srgbClr val="00B0F0"/>
                </a:solidFill>
              </a:rPr>
              <a:t> ($7.99)</a:t>
            </a:r>
            <a:endParaRPr lang="en-US" b="1" dirty="0">
              <a:solidFill>
                <a:srgbClr val="00B0F0"/>
              </a:solidFill>
            </a:endParaRPr>
          </a:p>
          <a:p>
            <a:endParaRPr lang="en-AU" sz="1600" dirty="0" smtClean="0"/>
          </a:p>
          <a:p>
            <a:r>
              <a:rPr lang="en-AU" sz="1600" dirty="0" smtClean="0"/>
              <a:t>Offers </a:t>
            </a:r>
            <a:r>
              <a:rPr lang="en-AU" sz="1600" dirty="0"/>
              <a:t>a variety of games and activities to help students learn words from a customised spelling list. Has built in speech technology but also allows for a voice recording option.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352" y="843558"/>
            <a:ext cx="5012048" cy="3601150"/>
          </a:xfrm>
          <a:prstGeom prst="rect">
            <a:avLst/>
          </a:prstGeom>
        </p:spPr>
      </p:pic>
    </p:spTree>
    <p:extLst>
      <p:ext uri="{BB962C8B-B14F-4D97-AF65-F5344CB8AC3E}">
        <p14:creationId xmlns:p14="http://schemas.microsoft.com/office/powerpoint/2010/main" val="3731255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304256" cy="2369880"/>
          </a:xfrm>
          <a:prstGeom prst="rect">
            <a:avLst/>
          </a:prstGeom>
          <a:noFill/>
        </p:spPr>
        <p:txBody>
          <a:bodyPr wrap="square" rtlCol="0">
            <a:spAutoFit/>
          </a:bodyPr>
          <a:lstStyle/>
          <a:p>
            <a:pPr lvl="0"/>
            <a:r>
              <a:rPr lang="en-AU" b="1" dirty="0">
                <a:solidFill>
                  <a:srgbClr val="00B0F0"/>
                </a:solidFill>
              </a:rPr>
              <a:t>Just Word Search (free)</a:t>
            </a:r>
            <a:endParaRPr lang="en-US" b="1" dirty="0">
              <a:solidFill>
                <a:srgbClr val="00B0F0"/>
              </a:solidFill>
            </a:endParaRPr>
          </a:p>
          <a:p>
            <a:endParaRPr lang="en-AU" sz="1600" dirty="0" smtClean="0"/>
          </a:p>
          <a:p>
            <a:r>
              <a:rPr lang="en-AU" sz="1600" dirty="0" smtClean="0"/>
              <a:t>Enables </a:t>
            </a:r>
            <a:r>
              <a:rPr lang="en-AU" sz="1600" dirty="0"/>
              <a:t>students to create their own word searches using a list of words. They can be resized to increase level of difficulty.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699542"/>
            <a:ext cx="4978400" cy="3733800"/>
          </a:xfrm>
          <a:prstGeom prst="rect">
            <a:avLst/>
          </a:prstGeom>
        </p:spPr>
      </p:pic>
    </p:spTree>
    <p:extLst>
      <p:ext uri="{BB962C8B-B14F-4D97-AF65-F5344CB8AC3E}">
        <p14:creationId xmlns:p14="http://schemas.microsoft.com/office/powerpoint/2010/main" val="1847063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488832" cy="2585323"/>
          </a:xfrm>
          <a:prstGeom prst="rect">
            <a:avLst/>
          </a:prstGeom>
          <a:noFill/>
        </p:spPr>
        <p:txBody>
          <a:bodyPr wrap="square" rtlCol="0">
            <a:spAutoFit/>
          </a:bodyPr>
          <a:lstStyle/>
          <a:p>
            <a:r>
              <a:rPr lang="en-AU" b="1" dirty="0">
                <a:solidFill>
                  <a:srgbClr val="92D050"/>
                </a:solidFill>
              </a:rPr>
              <a:t>Activities:</a:t>
            </a:r>
            <a:endParaRPr lang="en-US" dirty="0">
              <a:solidFill>
                <a:srgbClr val="92D050"/>
              </a:solidFill>
            </a:endParaRPr>
          </a:p>
          <a:p>
            <a:pPr lvl="0"/>
            <a:endParaRPr lang="en-AU" dirty="0"/>
          </a:p>
          <a:p>
            <a:pPr marL="285750" lvl="0" indent="-285750">
              <a:buFont typeface="Arial" panose="020B0604020202020204" pitchFamily="34" charset="0"/>
              <a:buChar char="•"/>
            </a:pPr>
            <a:r>
              <a:rPr lang="en-AU" dirty="0"/>
              <a:t>Use the apps to help students learn set classroom spelling lists or use the word banks provided in the following activities to create spelling lists for students to study:</a:t>
            </a:r>
            <a:endParaRPr lang="en-US" dirty="0"/>
          </a:p>
          <a:p>
            <a:pPr marL="742950" lvl="1" indent="-285750">
              <a:buFont typeface="Arial" panose="020B0604020202020204" pitchFamily="34" charset="0"/>
              <a:buChar char="•"/>
            </a:pPr>
            <a:r>
              <a:rPr lang="en-AU" i="1" dirty="0"/>
              <a:t>Aladdin</a:t>
            </a:r>
            <a:r>
              <a:rPr lang="en-AU" dirty="0"/>
              <a:t> Worksheet #1 from </a:t>
            </a:r>
            <a:r>
              <a:rPr lang="en-AU" b="1" dirty="0"/>
              <a:t>Graphic Classics</a:t>
            </a:r>
            <a:endParaRPr lang="en-US" dirty="0"/>
          </a:p>
          <a:p>
            <a:pPr marL="742950" lvl="1" indent="-285750">
              <a:buFont typeface="Arial" panose="020B0604020202020204" pitchFamily="34" charset="0"/>
              <a:buChar char="•"/>
            </a:pPr>
            <a:r>
              <a:rPr lang="en-AU" i="1" dirty="0"/>
              <a:t>Fill the Gaps</a:t>
            </a:r>
            <a:r>
              <a:rPr lang="en-AU" dirty="0"/>
              <a:t> Spelling worksheets in </a:t>
            </a:r>
            <a:r>
              <a:rPr lang="en-AU" b="1" dirty="0"/>
              <a:t>Skill Builders</a:t>
            </a:r>
            <a:endParaRPr lang="en-US" dirty="0"/>
          </a:p>
          <a:p>
            <a:pPr marL="742950" lvl="1" indent="-285750">
              <a:buFont typeface="Arial" panose="020B0604020202020204" pitchFamily="34" charset="0"/>
              <a:buChar char="•"/>
            </a:pPr>
            <a:r>
              <a:rPr lang="en-AU" b="1" dirty="0"/>
              <a:t>Specialised English Lessons</a:t>
            </a:r>
            <a:r>
              <a:rPr lang="en-AU" dirty="0"/>
              <a:t> Writing modules </a:t>
            </a:r>
            <a:r>
              <a:rPr lang="en-AU" i="1" dirty="0"/>
              <a:t>Why is English Spelt so Strangely? </a:t>
            </a:r>
            <a:r>
              <a:rPr lang="en-AU" dirty="0"/>
              <a:t> (Years 5 &amp; 6)</a:t>
            </a:r>
            <a:endParaRPr lang="en-US" dirty="0"/>
          </a:p>
        </p:txBody>
      </p:sp>
    </p:spTree>
    <p:extLst>
      <p:ext uri="{BB962C8B-B14F-4D97-AF65-F5344CB8AC3E}">
        <p14:creationId xmlns:p14="http://schemas.microsoft.com/office/powerpoint/2010/main" val="1388449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3816424" cy="2585323"/>
          </a:xfrm>
          <a:prstGeom prst="rect">
            <a:avLst/>
          </a:prstGeom>
          <a:noFill/>
        </p:spPr>
        <p:txBody>
          <a:bodyPr wrap="square" rtlCol="0">
            <a:spAutoFit/>
          </a:bodyPr>
          <a:lstStyle/>
          <a:p>
            <a:r>
              <a:rPr lang="en-AU" b="1" dirty="0">
                <a:solidFill>
                  <a:srgbClr val="92D050"/>
                </a:solidFill>
              </a:rPr>
              <a:t>Happy ‘</a:t>
            </a:r>
            <a:r>
              <a:rPr lang="en-AU" b="1" dirty="0" err="1">
                <a:solidFill>
                  <a:srgbClr val="92D050"/>
                </a:solidFill>
              </a:rPr>
              <a:t>App’ing</a:t>
            </a:r>
            <a:r>
              <a:rPr lang="en-AU" b="1" dirty="0">
                <a:solidFill>
                  <a:srgbClr val="92D050"/>
                </a:solidFill>
              </a:rPr>
              <a:t>!</a:t>
            </a:r>
            <a:endParaRPr lang="en-US" dirty="0">
              <a:solidFill>
                <a:srgbClr val="92D050"/>
              </a:solidFill>
            </a:endParaRPr>
          </a:p>
          <a:p>
            <a:r>
              <a:rPr lang="en-AU" b="1" dirty="0"/>
              <a:t> </a:t>
            </a:r>
            <a:r>
              <a:rPr lang="en-AU" dirty="0"/>
              <a:t> </a:t>
            </a:r>
            <a:endParaRPr lang="en-US" dirty="0"/>
          </a:p>
          <a:p>
            <a:r>
              <a:rPr lang="en-AU" dirty="0"/>
              <a:t>We hope by providing you with this information we have equipped you with a wide variety of ideas about how to use apps effectively to support your literacy program. </a:t>
            </a:r>
            <a:endParaRPr lang="en-US" dirty="0"/>
          </a:p>
          <a:p>
            <a:r>
              <a:rPr lang="en-AU" dirty="0"/>
              <a:t> </a:t>
            </a:r>
            <a:endParaRPr lang="en-US" dirty="0"/>
          </a:p>
          <a:p>
            <a:r>
              <a:rPr lang="en-AU" dirty="0"/>
              <a:t>Thank you.</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491630"/>
            <a:ext cx="3652557" cy="3024317"/>
          </a:xfrm>
          <a:prstGeom prst="rect">
            <a:avLst/>
          </a:prstGeom>
        </p:spPr>
      </p:pic>
    </p:spTree>
    <p:extLst>
      <p:ext uri="{BB962C8B-B14F-4D97-AF65-F5344CB8AC3E}">
        <p14:creationId xmlns:p14="http://schemas.microsoft.com/office/powerpoint/2010/main" val="4025501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157139"/>
            <a:ext cx="3096344" cy="1846659"/>
          </a:xfrm>
          <a:prstGeom prst="rect">
            <a:avLst/>
          </a:prstGeom>
          <a:noFill/>
        </p:spPr>
        <p:txBody>
          <a:bodyPr wrap="square" rtlCol="0">
            <a:spAutoFit/>
          </a:bodyPr>
          <a:lstStyle/>
          <a:p>
            <a:pPr lvl="0"/>
            <a:r>
              <a:rPr lang="en-AU" b="1" dirty="0">
                <a:solidFill>
                  <a:srgbClr val="00B0F0"/>
                </a:solidFill>
              </a:rPr>
              <a:t>Story Creator (free) </a:t>
            </a:r>
            <a:endParaRPr lang="en-US" b="1" dirty="0">
              <a:solidFill>
                <a:srgbClr val="00B0F0"/>
              </a:solidFill>
            </a:endParaRPr>
          </a:p>
          <a:p>
            <a:endParaRPr lang="en-AU" sz="1600" dirty="0" smtClean="0"/>
          </a:p>
          <a:p>
            <a:r>
              <a:rPr lang="en-AU" sz="1600" dirty="0" smtClean="0"/>
              <a:t>Made </a:t>
            </a:r>
            <a:r>
              <a:rPr lang="en-AU" sz="1600" dirty="0"/>
              <a:t>for ages 6-8, this app is easy to use and allows young students to create their own simple stories using photos, text, drawings, videos and voice recordings. </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416" y="915566"/>
            <a:ext cx="4711381" cy="3528392"/>
          </a:xfrm>
          <a:prstGeom prst="rect">
            <a:avLst/>
          </a:prstGeom>
        </p:spPr>
      </p:pic>
    </p:spTree>
    <p:extLst>
      <p:ext uri="{BB962C8B-B14F-4D97-AF65-F5344CB8AC3E}">
        <p14:creationId xmlns:p14="http://schemas.microsoft.com/office/powerpoint/2010/main" val="759387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003798"/>
            <a:ext cx="8229600" cy="2238897"/>
          </a:xfrm>
        </p:spPr>
        <p:txBody>
          <a:bodyPr>
            <a:normAutofit/>
          </a:bodyPr>
          <a:lstStyle/>
          <a:p>
            <a:pPr marL="0" indent="0" algn="ctr">
              <a:buNone/>
            </a:pPr>
            <a:r>
              <a:rPr lang="en-US" sz="3600" dirty="0"/>
              <a:t>Questions and Answers…</a:t>
            </a:r>
          </a:p>
        </p:txBody>
      </p:sp>
      <p:pic>
        <p:nvPicPr>
          <p:cNvPr id="31748" name="Picture 4" descr="http://thefutureofink.com/wp-content/uploads/2013/09/QA-app-icon-512-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678" y="1491630"/>
            <a:ext cx="1345332"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67694"/>
            <a:ext cx="7139136" cy="1944217"/>
          </a:xfrm>
        </p:spPr>
        <p:txBody>
          <a:bodyPr>
            <a:normAutofit/>
          </a:bodyPr>
          <a:lstStyle/>
          <a:p>
            <a:pPr marL="0" indent="0" algn="ctr">
              <a:buNone/>
            </a:pPr>
            <a:r>
              <a:rPr lang="en-US" sz="2800" dirty="0"/>
              <a:t>If you are not a subscriber yet, register for a 30 day free trial of Ziptales at </a:t>
            </a:r>
            <a:r>
              <a:rPr lang="en-US" sz="2800" dirty="0">
                <a:hlinkClick r:id="rId2"/>
              </a:rPr>
              <a:t>www.ziptales.com</a:t>
            </a:r>
            <a:r>
              <a:rPr lang="en-US" sz="2800" dirty="0"/>
              <a:t> </a:t>
            </a:r>
          </a:p>
        </p:txBody>
      </p:sp>
    </p:spTree>
    <p:extLst>
      <p:ext uri="{BB962C8B-B14F-4D97-AF65-F5344CB8AC3E}">
        <p14:creationId xmlns:p14="http://schemas.microsoft.com/office/powerpoint/2010/main" val="42086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2520280" cy="2862322"/>
          </a:xfrm>
          <a:prstGeom prst="rect">
            <a:avLst/>
          </a:prstGeom>
          <a:noFill/>
        </p:spPr>
        <p:txBody>
          <a:bodyPr wrap="square" rtlCol="0">
            <a:spAutoFit/>
          </a:bodyPr>
          <a:lstStyle/>
          <a:p>
            <a:pPr lvl="0"/>
            <a:r>
              <a:rPr lang="en-AU" b="1" dirty="0">
                <a:solidFill>
                  <a:srgbClr val="00B0F0"/>
                </a:solidFill>
              </a:rPr>
              <a:t>My Story Book Creator (School Edition - $5.99)</a:t>
            </a:r>
            <a:endParaRPr lang="en-US" b="1" dirty="0">
              <a:solidFill>
                <a:srgbClr val="00B0F0"/>
              </a:solidFill>
            </a:endParaRPr>
          </a:p>
          <a:p>
            <a:endParaRPr lang="en-AU" sz="1600" dirty="0" smtClean="0"/>
          </a:p>
          <a:p>
            <a:r>
              <a:rPr lang="en-AU" sz="1600" dirty="0" smtClean="0"/>
              <a:t>Also </a:t>
            </a:r>
            <a:r>
              <a:rPr lang="en-AU" sz="1600" dirty="0"/>
              <a:t>made for ages 6-8, this app enables students to create e-books using text, drawings, photos and voice recordings with the added bonus of hundreds of stickers for students to use to illustrate their stories.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837" y="699542"/>
            <a:ext cx="5064568" cy="3803723"/>
          </a:xfrm>
          <a:prstGeom prst="rect">
            <a:avLst/>
          </a:prstGeom>
        </p:spPr>
      </p:pic>
    </p:spTree>
    <p:extLst>
      <p:ext uri="{BB962C8B-B14F-4D97-AF65-F5344CB8AC3E}">
        <p14:creationId xmlns:p14="http://schemas.microsoft.com/office/powerpoint/2010/main" val="3390708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704856" cy="3108543"/>
          </a:xfrm>
          <a:prstGeom prst="rect">
            <a:avLst/>
          </a:prstGeom>
          <a:noFill/>
        </p:spPr>
        <p:txBody>
          <a:bodyPr wrap="square" rtlCol="0">
            <a:spAutoFit/>
          </a:bodyPr>
          <a:lstStyle/>
          <a:p>
            <a:r>
              <a:rPr lang="en-AU" b="1" dirty="0">
                <a:solidFill>
                  <a:srgbClr val="92D050"/>
                </a:solidFill>
              </a:rPr>
              <a:t>Activities:</a:t>
            </a:r>
            <a:br>
              <a:rPr lang="en-AU" b="1" dirty="0">
                <a:solidFill>
                  <a:srgbClr val="92D050"/>
                </a:solidFill>
              </a:rPr>
            </a:br>
            <a:endParaRPr lang="en-US" b="1" dirty="0">
              <a:solidFill>
                <a:srgbClr val="92D050"/>
              </a:solidFill>
            </a:endParaRPr>
          </a:p>
          <a:p>
            <a:pPr marL="285750" lvl="0" indent="-285750">
              <a:buFont typeface="Arial" panose="020B0604020202020204" pitchFamily="34" charset="0"/>
              <a:buChar char="•"/>
            </a:pPr>
            <a:r>
              <a:rPr lang="en-AU" sz="1600" dirty="0"/>
              <a:t>Design an e-book about a letter of the alphabet identifying words that begin with that letter. Use the </a:t>
            </a:r>
            <a:r>
              <a:rPr lang="en-AU" sz="1600" b="1" dirty="0"/>
              <a:t>Learn the ABC</a:t>
            </a:r>
            <a:r>
              <a:rPr lang="en-AU" sz="1600" dirty="0"/>
              <a:t> worksheets. Extend older students by using phonics instead of individual letters (such as those from the </a:t>
            </a:r>
            <a:r>
              <a:rPr lang="en-AU" sz="1600" b="1" dirty="0"/>
              <a:t>Easy Readers</a:t>
            </a:r>
            <a:r>
              <a:rPr lang="en-AU" sz="1600" dirty="0"/>
              <a:t> e.g. short vowel sounds).</a:t>
            </a:r>
            <a:br>
              <a:rPr lang="en-AU" sz="1600" dirty="0"/>
            </a:br>
            <a:endParaRPr lang="en-US" sz="1600" dirty="0"/>
          </a:p>
          <a:p>
            <a:pPr marL="285750" lvl="0" indent="-285750">
              <a:buFont typeface="Arial" panose="020B0604020202020204" pitchFamily="34" charset="0"/>
              <a:buChar char="•"/>
            </a:pPr>
            <a:r>
              <a:rPr lang="en-AU" sz="1600" dirty="0"/>
              <a:t>View the </a:t>
            </a:r>
            <a:r>
              <a:rPr lang="en-AU" sz="1600" b="1" dirty="0"/>
              <a:t>Specialised English Lessons</a:t>
            </a:r>
            <a:r>
              <a:rPr lang="en-AU" sz="1600" dirty="0"/>
              <a:t> Writing module </a:t>
            </a:r>
            <a:r>
              <a:rPr lang="en-AU" sz="1600" i="1" dirty="0"/>
              <a:t>What’s in a Story?</a:t>
            </a:r>
            <a:r>
              <a:rPr lang="en-AU" sz="1600" dirty="0"/>
              <a:t> and Reading module </a:t>
            </a:r>
            <a:r>
              <a:rPr lang="en-AU" sz="1600" i="1" dirty="0"/>
              <a:t>Let’s Look at Narratives</a:t>
            </a:r>
            <a:r>
              <a:rPr lang="en-AU" sz="1600" dirty="0"/>
              <a:t> (</a:t>
            </a:r>
            <a:r>
              <a:rPr lang="en-AU" sz="1600" dirty="0" err="1"/>
              <a:t>Yrs</a:t>
            </a:r>
            <a:r>
              <a:rPr lang="en-AU" sz="1600" dirty="0"/>
              <a:t> 1 &amp; 2) to guide students with creating e-books.</a:t>
            </a:r>
            <a:br>
              <a:rPr lang="en-AU" sz="1600" dirty="0"/>
            </a:br>
            <a:endParaRPr lang="en-US" sz="1600" dirty="0"/>
          </a:p>
          <a:p>
            <a:pPr marL="285750" lvl="0" indent="-285750">
              <a:buFont typeface="Arial" panose="020B0604020202020204" pitchFamily="34" charset="0"/>
              <a:buChar char="•"/>
            </a:pPr>
            <a:r>
              <a:rPr lang="en-AU" sz="1600" dirty="0"/>
              <a:t>Create an e-book that retells a story from a different point of view of one of the characters e.g. </a:t>
            </a:r>
            <a:r>
              <a:rPr lang="en-AU" sz="1600" i="1" dirty="0"/>
              <a:t>Wendy and the Genie </a:t>
            </a:r>
            <a:r>
              <a:rPr lang="en-AU" sz="1600" dirty="0"/>
              <a:t>from the point of view of the genie (</a:t>
            </a:r>
            <a:r>
              <a:rPr lang="en-AU" sz="1600" b="1" dirty="0"/>
              <a:t>Storytime</a:t>
            </a:r>
            <a:r>
              <a:rPr lang="en-AU" sz="1600" dirty="0"/>
              <a:t>).</a:t>
            </a:r>
            <a:endParaRPr lang="en-US" sz="1600" dirty="0"/>
          </a:p>
        </p:txBody>
      </p:sp>
    </p:spTree>
    <p:extLst>
      <p:ext uri="{BB962C8B-B14F-4D97-AF65-F5344CB8AC3E}">
        <p14:creationId xmlns:p14="http://schemas.microsoft.com/office/powerpoint/2010/main" val="839031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18820</TotalTime>
  <Words>2326</Words>
  <Application>Microsoft Office PowerPoint</Application>
  <PresentationFormat>On-screen Show (16:9)</PresentationFormat>
  <Paragraphs>323</Paragraphs>
  <Slides>71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Richard McRoberts</cp:lastModifiedBy>
  <cp:revision>249</cp:revision>
  <cp:lastPrinted>2016-02-11T00:14:24Z</cp:lastPrinted>
  <dcterms:created xsi:type="dcterms:W3CDTF">2014-03-02T23:10:02Z</dcterms:created>
  <dcterms:modified xsi:type="dcterms:W3CDTF">2016-03-04T02:05:36Z</dcterms:modified>
</cp:coreProperties>
</file>